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11" r:id="rId2"/>
    <p:sldId id="2147375577" r:id="rId3"/>
    <p:sldId id="2147376687" r:id="rId4"/>
    <p:sldId id="2147376675" r:id="rId5"/>
    <p:sldId id="2147375582" r:id="rId6"/>
    <p:sldId id="257" r:id="rId7"/>
    <p:sldId id="2147375592" r:id="rId8"/>
    <p:sldId id="2147375580" r:id="rId9"/>
    <p:sldId id="2147481860" r:id="rId10"/>
    <p:sldId id="2147481865" r:id="rId11"/>
    <p:sldId id="2147481867" r:id="rId12"/>
    <p:sldId id="2147375456" r:id="rId13"/>
    <p:sldId id="2147481864" r:id="rId14"/>
    <p:sldId id="2147481866" r:id="rId15"/>
    <p:sldId id="2147376671" r:id="rId16"/>
    <p:sldId id="2147376672" r:id="rId17"/>
    <p:sldId id="2147375508" r:id="rId18"/>
    <p:sldId id="259" r:id="rId19"/>
    <p:sldId id="264" r:id="rId20"/>
    <p:sldId id="2147376693" r:id="rId21"/>
    <p:sldId id="2147375503" r:id="rId22"/>
    <p:sldId id="808" r:id="rId23"/>
    <p:sldId id="812" r:id="rId24"/>
    <p:sldId id="2147481861" r:id="rId25"/>
    <p:sldId id="3053" r:id="rId26"/>
    <p:sldId id="269" r:id="rId27"/>
    <p:sldId id="2147376678" r:id="rId28"/>
    <p:sldId id="2147376679" r:id="rId29"/>
    <p:sldId id="2147376686" r:id="rId30"/>
    <p:sldId id="2147474455" r:id="rId31"/>
    <p:sldId id="2147474456" r:id="rId32"/>
    <p:sldId id="623" r:id="rId33"/>
    <p:sldId id="214570654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DCDC6B-90F6-E2BF-F1F9-B98AE7EB9B0E}" name="MONROE-WISE, Anna Elizabeth" initials="ME" userId="S::monroewisea@who.int::437a3746-aac7-423a-bab9-029b822a93f4" providerId="AD"/>
  <p188:author id="{17DEF5A4-186C-AAA1-3405-02A4AC7069E5}" name="LASTRUCCI, Celine" initials="LC" userId="S::lastruccic@who.int::108db32c-9e5c-4c2f-b4f8-40a71ff58886" providerId="AD"/>
  <p188:author id="{AC048CC2-C6F7-B4A8-1CF2-675C21242FAA}" name="Tiwonge Chimpandule" initials="TC" userId="S::Tchimpandule@hivmw.org::6a4676e6-8c7f-4420-8f5e-f5d4f0ca7658" providerId="AD"/>
  <p188:author id="{EA9429CA-5787-7D33-A2D3-1CD816F6A55F}" name="BAPTISTA DA SILVA, Carlota" initials="BC" userId="S::baptistac@who.int::7d766dbb-2718-481b-8245-168d7bfcc53d" providerId="AD"/>
  <p188:author id="{9B2D0BDF-A4C0-6B97-6BED-6E6A05FC7B11}" name="ABADPOUR, Alaleh" initials="" userId="S::abadpoura@who.int::621127c7-be2c-493d-a09a-1c25685ec78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5E0CFD-3630-7E4F-8430-050105EDDC12}" v="1" dt="2024-08-25T07:55:18.2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48" autoAdjust="0"/>
    <p:restoredTop sz="94892"/>
  </p:normalViewPr>
  <p:slideViewPr>
    <p:cSldViewPr snapToGrid="0">
      <p:cViewPr>
        <p:scale>
          <a:sx n="91" d="100"/>
          <a:sy n="91" d="100"/>
        </p:scale>
        <p:origin x="27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diagrams/_rels/data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3" Type="http://schemas.openxmlformats.org/officeDocument/2006/relationships/hyperlink" Target="https://apps.who.int/iris/bitstream/handle/10665/331549/WHO-UCN-HHS-19.45-eng.pdf" TargetMode="External"/><Relationship Id="rId7" Type="http://schemas.openxmlformats.org/officeDocument/2006/relationships/image" Target="../media/image68.svg"/><Relationship Id="rId12" Type="http://schemas.openxmlformats.org/officeDocument/2006/relationships/image" Target="../media/image73.png"/><Relationship Id="rId2" Type="http://schemas.openxmlformats.org/officeDocument/2006/relationships/hyperlink" Target="https://apps.who.int/iris/bitstream/handle/10665/331548/WHO-UCN-HHS-19.44-eng.pdf" TargetMode="External"/><Relationship Id="rId1" Type="http://schemas.openxmlformats.org/officeDocument/2006/relationships/hyperlink" Target="https://apps.who.int/iris/bitstream/handle/10665/331547/WHO-UCN-HHS-19.43-eng.pdf" TargetMode="Externa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s>
</file>

<file path=ppt/diagrams/_rels/drawing5.xml.rels><?xml version="1.0" encoding="UTF-8" standalone="yes"?>
<Relationships xmlns="http://schemas.openxmlformats.org/package/2006/relationships"><Relationship Id="rId8" Type="http://schemas.openxmlformats.org/officeDocument/2006/relationships/hyperlink" Target="https://apps.who.int/iris/bitstream/handle/10665/331548/WHO-UCN-HHS-19.44-eng.pdf" TargetMode="External"/><Relationship Id="rId13" Type="http://schemas.openxmlformats.org/officeDocument/2006/relationships/image" Target="../media/image74.svg"/><Relationship Id="rId3" Type="http://schemas.openxmlformats.org/officeDocument/2006/relationships/image" Target="../media/image67.png"/><Relationship Id="rId7" Type="http://schemas.openxmlformats.org/officeDocument/2006/relationships/image" Target="../media/image70.svg"/><Relationship Id="rId12" Type="http://schemas.openxmlformats.org/officeDocument/2006/relationships/image" Target="../media/image73.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69.png"/><Relationship Id="rId11" Type="http://schemas.openxmlformats.org/officeDocument/2006/relationships/hyperlink" Target="https://apps.who.int/iris/bitstream/handle/10665/331549/WHO-UCN-HHS-19.45-eng.pdf" TargetMode="External"/><Relationship Id="rId5" Type="http://schemas.openxmlformats.org/officeDocument/2006/relationships/hyperlink" Target="https://apps.who.int/iris/bitstream/handle/10665/331547/WHO-UCN-HHS-19.43-eng.pdf" TargetMode="External"/><Relationship Id="rId10" Type="http://schemas.openxmlformats.org/officeDocument/2006/relationships/image" Target="../media/image72.svg"/><Relationship Id="rId4" Type="http://schemas.openxmlformats.org/officeDocument/2006/relationships/image" Target="../media/image68.svg"/><Relationship Id="rId9" Type="http://schemas.openxmlformats.org/officeDocument/2006/relationships/image" Target="../media/image7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688892-969D-45A6-A731-B384E1D3E962}"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CCB157B9-B51D-4A09-97A9-1AE57CB68C95}">
      <dgm:prSet phldrT="[Text]" custT="1"/>
      <dgm:spPr/>
      <dgm:t>
        <a:bodyPr/>
        <a:lstStyle/>
        <a:p>
          <a:r>
            <a:rPr lang="en" sz="1400" dirty="0"/>
            <a:t>Network-based screening approaches</a:t>
          </a:r>
        </a:p>
      </dgm:t>
    </dgm:pt>
    <dgm:pt modelId="{3753309A-F929-49F0-B521-B825A28B3BB7}" type="parTrans" cxnId="{894B2399-9557-4DBF-93A1-045C03193B34}">
      <dgm:prSet/>
      <dgm:spPr/>
      <dgm:t>
        <a:bodyPr/>
        <a:lstStyle/>
        <a:p>
          <a:endParaRPr lang="en-US"/>
        </a:p>
      </dgm:t>
    </dgm:pt>
    <dgm:pt modelId="{F00C0907-68E2-4840-9033-F0A869204CE3}" type="sibTrans" cxnId="{894B2399-9557-4DBF-93A1-045C03193B34}">
      <dgm:prSet/>
      <dgm:spPr/>
      <dgm:t>
        <a:bodyPr/>
        <a:lstStyle/>
        <a:p>
          <a:endParaRPr lang="en-US"/>
        </a:p>
      </dgm:t>
    </dgm:pt>
    <dgm:pt modelId="{41A19CF5-AA5A-4697-9E5A-7D0ED2B41588}">
      <dgm:prSet phldrT="[Text]" custT="1"/>
      <dgm:spPr/>
      <dgm:t>
        <a:bodyPr/>
        <a:lstStyle/>
        <a:p>
          <a:r>
            <a:rPr lang="en" sz="1200" dirty="0"/>
            <a:t>Partner Services</a:t>
          </a:r>
        </a:p>
      </dgm:t>
    </dgm:pt>
    <dgm:pt modelId="{261CA33F-2C42-4EA0-AF22-CF9C1993FFB2}" type="parTrans" cxnId="{7901ABC9-69BE-471A-A108-778B68195FA5}">
      <dgm:prSet/>
      <dgm:spPr/>
      <dgm:t>
        <a:bodyPr/>
        <a:lstStyle/>
        <a:p>
          <a:endParaRPr lang="en-US"/>
        </a:p>
      </dgm:t>
    </dgm:pt>
    <dgm:pt modelId="{1DD8CBBD-416F-4E96-8849-53569D136F85}" type="sibTrans" cxnId="{7901ABC9-69BE-471A-A108-778B68195FA5}">
      <dgm:prSet/>
      <dgm:spPr/>
      <dgm:t>
        <a:bodyPr/>
        <a:lstStyle/>
        <a:p>
          <a:endParaRPr lang="en-US"/>
        </a:p>
      </dgm:t>
    </dgm:pt>
    <dgm:pt modelId="{3717ED22-0ED0-40C6-8A4A-3FA18E1ABD13}">
      <dgm:prSet phldrT="[Text]" custT="1"/>
      <dgm:spPr/>
      <dgm:t>
        <a:bodyPr/>
        <a:lstStyle/>
        <a:p>
          <a:r>
            <a:rPr lang="en" sz="1100" dirty="0"/>
            <a:t>Social media-based screening</a:t>
          </a:r>
        </a:p>
      </dgm:t>
    </dgm:pt>
    <dgm:pt modelId="{6DDD2776-3755-4394-BFEB-28CAD0F10781}" type="parTrans" cxnId="{9F58C374-9E07-4827-9A77-533E32D00755}">
      <dgm:prSet/>
      <dgm:spPr/>
      <dgm:t>
        <a:bodyPr/>
        <a:lstStyle/>
        <a:p>
          <a:endParaRPr lang="en-US"/>
        </a:p>
      </dgm:t>
    </dgm:pt>
    <dgm:pt modelId="{3758D093-ADAC-40A9-98B0-E478C02232C4}" type="sibTrans" cxnId="{9F58C374-9E07-4827-9A77-533E32D00755}">
      <dgm:prSet/>
      <dgm:spPr/>
      <dgm:t>
        <a:bodyPr/>
        <a:lstStyle/>
        <a:p>
          <a:endParaRPr lang="en-US"/>
        </a:p>
      </dgm:t>
    </dgm:pt>
    <dgm:pt modelId="{55B92355-4A98-4775-BF73-A13FBA64858E}">
      <dgm:prSet phldrT="[Text]" custT="1"/>
      <dgm:spPr/>
      <dgm:t>
        <a:bodyPr/>
        <a:lstStyle/>
        <a:p>
          <a:r>
            <a:rPr lang="en" sz="1400" dirty="0"/>
            <a:t>Intra-family and home </a:t>
          </a:r>
          <a:endParaRPr lang="fr" sz="1400" dirty="0"/>
        </a:p>
      </dgm:t>
    </dgm:pt>
    <dgm:pt modelId="{82F38984-A2C3-4B4F-836B-F71D86E8FDBA}" type="parTrans" cxnId="{81A6161E-16F5-418C-9A4C-A3C5BD67B1DC}">
      <dgm:prSet/>
      <dgm:spPr/>
      <dgm:t>
        <a:bodyPr/>
        <a:lstStyle/>
        <a:p>
          <a:endParaRPr lang="en-US"/>
        </a:p>
      </dgm:t>
    </dgm:pt>
    <dgm:pt modelId="{4F8714B9-EFB5-47DE-B9D0-DEF039A39044}" type="sibTrans" cxnId="{81A6161E-16F5-418C-9A4C-A3C5BD67B1DC}">
      <dgm:prSet/>
      <dgm:spPr/>
      <dgm:t>
        <a:bodyPr/>
        <a:lstStyle/>
        <a:p>
          <a:endParaRPr lang="en-US"/>
        </a:p>
      </dgm:t>
    </dgm:pt>
    <dgm:pt modelId="{EDF9FE7D-9B32-4F9A-B616-85C600520471}" type="pres">
      <dgm:prSet presAssocID="{17688892-969D-45A6-A731-B384E1D3E962}" presName="Name0" presStyleCnt="0">
        <dgm:presLayoutVars>
          <dgm:chPref val="1"/>
          <dgm:dir/>
          <dgm:animOne val="branch"/>
          <dgm:animLvl val="lvl"/>
          <dgm:resizeHandles/>
        </dgm:presLayoutVars>
      </dgm:prSet>
      <dgm:spPr/>
    </dgm:pt>
    <dgm:pt modelId="{89B4D389-8C63-4633-AA12-CFEBF20FF758}" type="pres">
      <dgm:prSet presAssocID="{CCB157B9-B51D-4A09-97A9-1AE57CB68C95}" presName="vertOne" presStyleCnt="0"/>
      <dgm:spPr/>
    </dgm:pt>
    <dgm:pt modelId="{0EBF888A-0057-4B72-87B2-7A7B5127F47D}" type="pres">
      <dgm:prSet presAssocID="{CCB157B9-B51D-4A09-97A9-1AE57CB68C95}" presName="txOne" presStyleLbl="node0" presStyleIdx="0" presStyleCnt="1">
        <dgm:presLayoutVars>
          <dgm:chPref val="3"/>
        </dgm:presLayoutVars>
      </dgm:prSet>
      <dgm:spPr/>
    </dgm:pt>
    <dgm:pt modelId="{519B03E9-E205-4C70-A3B8-500D396377CE}" type="pres">
      <dgm:prSet presAssocID="{CCB157B9-B51D-4A09-97A9-1AE57CB68C95}" presName="parTransOne" presStyleCnt="0"/>
      <dgm:spPr/>
    </dgm:pt>
    <dgm:pt modelId="{4C0A7881-E05C-4D5F-92BD-715D1A584E56}" type="pres">
      <dgm:prSet presAssocID="{CCB157B9-B51D-4A09-97A9-1AE57CB68C95}" presName="horzOne" presStyleCnt="0"/>
      <dgm:spPr/>
    </dgm:pt>
    <dgm:pt modelId="{96E50D9B-F769-40AE-A9C9-BA86107105D5}" type="pres">
      <dgm:prSet presAssocID="{41A19CF5-AA5A-4697-9E5A-7D0ED2B41588}" presName="vertTwo" presStyleCnt="0"/>
      <dgm:spPr/>
    </dgm:pt>
    <dgm:pt modelId="{731C44FC-E5D0-48FF-9699-1ADFCBF74536}" type="pres">
      <dgm:prSet presAssocID="{41A19CF5-AA5A-4697-9E5A-7D0ED2B41588}" presName="txTwo" presStyleLbl="node2" presStyleIdx="0" presStyleCnt="3" custLinFactNeighborX="916" custLinFactNeighborY="839">
        <dgm:presLayoutVars>
          <dgm:chPref val="3"/>
        </dgm:presLayoutVars>
      </dgm:prSet>
      <dgm:spPr/>
    </dgm:pt>
    <dgm:pt modelId="{7C2280E3-153D-4732-B6EB-5CA7F33BB2F1}" type="pres">
      <dgm:prSet presAssocID="{41A19CF5-AA5A-4697-9E5A-7D0ED2B41588}" presName="horzTwo" presStyleCnt="0"/>
      <dgm:spPr/>
    </dgm:pt>
    <dgm:pt modelId="{933CDD01-E606-439A-97DB-1E9D052D35E4}" type="pres">
      <dgm:prSet presAssocID="{1DD8CBBD-416F-4E96-8849-53569D136F85}" presName="sibSpaceTwo" presStyleCnt="0"/>
      <dgm:spPr/>
    </dgm:pt>
    <dgm:pt modelId="{A2588B45-C9D8-43FF-A42B-0F896F44518D}" type="pres">
      <dgm:prSet presAssocID="{3717ED22-0ED0-40C6-8A4A-3FA18E1ABD13}" presName="vertTwo" presStyleCnt="0"/>
      <dgm:spPr/>
    </dgm:pt>
    <dgm:pt modelId="{F700904F-6AB3-4706-8751-0E645AEDD9D6}" type="pres">
      <dgm:prSet presAssocID="{3717ED22-0ED0-40C6-8A4A-3FA18E1ABD13}" presName="txTwo" presStyleLbl="node2" presStyleIdx="1" presStyleCnt="3">
        <dgm:presLayoutVars>
          <dgm:chPref val="3"/>
        </dgm:presLayoutVars>
      </dgm:prSet>
      <dgm:spPr/>
    </dgm:pt>
    <dgm:pt modelId="{FAE0B2BC-B0C3-45C6-B42C-7A14BB13DDBE}" type="pres">
      <dgm:prSet presAssocID="{3717ED22-0ED0-40C6-8A4A-3FA18E1ABD13}" presName="horzTwo" presStyleCnt="0"/>
      <dgm:spPr/>
    </dgm:pt>
    <dgm:pt modelId="{F0D87FAE-DF33-4470-BD8F-746659D8C7C6}" type="pres">
      <dgm:prSet presAssocID="{3758D093-ADAC-40A9-98B0-E478C02232C4}" presName="sibSpaceTwo" presStyleCnt="0"/>
      <dgm:spPr/>
    </dgm:pt>
    <dgm:pt modelId="{E44B00FB-E29F-47F3-B256-2CFC71B34524}" type="pres">
      <dgm:prSet presAssocID="{55B92355-4A98-4775-BF73-A13FBA64858E}" presName="vertTwo" presStyleCnt="0"/>
      <dgm:spPr/>
    </dgm:pt>
    <dgm:pt modelId="{EC73C94B-A71C-4815-9916-095DEAB44A76}" type="pres">
      <dgm:prSet presAssocID="{55B92355-4A98-4775-BF73-A13FBA64858E}" presName="txTwo" presStyleLbl="node2" presStyleIdx="2" presStyleCnt="3">
        <dgm:presLayoutVars>
          <dgm:chPref val="3"/>
        </dgm:presLayoutVars>
      </dgm:prSet>
      <dgm:spPr/>
    </dgm:pt>
    <dgm:pt modelId="{C5DF2FAD-C2AE-4C0A-86FA-D5229E0027ED}" type="pres">
      <dgm:prSet presAssocID="{55B92355-4A98-4775-BF73-A13FBA64858E}" presName="horzTwo" presStyleCnt="0"/>
      <dgm:spPr/>
    </dgm:pt>
  </dgm:ptLst>
  <dgm:cxnLst>
    <dgm:cxn modelId="{70869D03-C6AD-46DC-8CA2-DEAD58BD1E62}" type="presOf" srcId="{CCB157B9-B51D-4A09-97A9-1AE57CB68C95}" destId="{0EBF888A-0057-4B72-87B2-7A7B5127F47D}" srcOrd="0" destOrd="0" presId="urn:microsoft.com/office/officeart/2005/8/layout/hierarchy4"/>
    <dgm:cxn modelId="{0709470E-7063-4996-A041-08846D0B6004}" type="presOf" srcId="{3717ED22-0ED0-40C6-8A4A-3FA18E1ABD13}" destId="{F700904F-6AB3-4706-8751-0E645AEDD9D6}" srcOrd="0" destOrd="0" presId="urn:microsoft.com/office/officeart/2005/8/layout/hierarchy4"/>
    <dgm:cxn modelId="{81A6161E-16F5-418C-9A4C-A3C5BD67B1DC}" srcId="{CCB157B9-B51D-4A09-97A9-1AE57CB68C95}" destId="{55B92355-4A98-4775-BF73-A13FBA64858E}" srcOrd="2" destOrd="0" parTransId="{82F38984-A2C3-4B4F-836B-F71D86E8FDBA}" sibTransId="{4F8714B9-EFB5-47DE-B9D0-DEF039A39044}"/>
    <dgm:cxn modelId="{63B04573-5CEE-455A-B0DC-AB7DB2126AB5}" type="presOf" srcId="{17688892-969D-45A6-A731-B384E1D3E962}" destId="{EDF9FE7D-9B32-4F9A-B616-85C600520471}" srcOrd="0" destOrd="0" presId="urn:microsoft.com/office/officeart/2005/8/layout/hierarchy4"/>
    <dgm:cxn modelId="{9F58C374-9E07-4827-9A77-533E32D00755}" srcId="{CCB157B9-B51D-4A09-97A9-1AE57CB68C95}" destId="{3717ED22-0ED0-40C6-8A4A-3FA18E1ABD13}" srcOrd="1" destOrd="0" parTransId="{6DDD2776-3755-4394-BFEB-28CAD0F10781}" sibTransId="{3758D093-ADAC-40A9-98B0-E478C02232C4}"/>
    <dgm:cxn modelId="{894B2399-9557-4DBF-93A1-045C03193B34}" srcId="{17688892-969D-45A6-A731-B384E1D3E962}" destId="{CCB157B9-B51D-4A09-97A9-1AE57CB68C95}" srcOrd="0" destOrd="0" parTransId="{3753309A-F929-49F0-B521-B825A28B3BB7}" sibTransId="{F00C0907-68E2-4840-9033-F0A869204CE3}"/>
    <dgm:cxn modelId="{27DCAF9B-08B7-487D-B1BB-C87FB7A4E698}" type="presOf" srcId="{41A19CF5-AA5A-4697-9E5A-7D0ED2B41588}" destId="{731C44FC-E5D0-48FF-9699-1ADFCBF74536}" srcOrd="0" destOrd="0" presId="urn:microsoft.com/office/officeart/2005/8/layout/hierarchy4"/>
    <dgm:cxn modelId="{63DCFDC7-83AE-4783-B7BF-27560FFE8F4B}" type="presOf" srcId="{55B92355-4A98-4775-BF73-A13FBA64858E}" destId="{EC73C94B-A71C-4815-9916-095DEAB44A76}" srcOrd="0" destOrd="0" presId="urn:microsoft.com/office/officeart/2005/8/layout/hierarchy4"/>
    <dgm:cxn modelId="{7901ABC9-69BE-471A-A108-778B68195FA5}" srcId="{CCB157B9-B51D-4A09-97A9-1AE57CB68C95}" destId="{41A19CF5-AA5A-4697-9E5A-7D0ED2B41588}" srcOrd="0" destOrd="0" parTransId="{261CA33F-2C42-4EA0-AF22-CF9C1993FFB2}" sibTransId="{1DD8CBBD-416F-4E96-8849-53569D136F85}"/>
    <dgm:cxn modelId="{6B467418-E7C3-430B-B2DB-5B87BFDB26F9}" type="presParOf" srcId="{EDF9FE7D-9B32-4F9A-B616-85C600520471}" destId="{89B4D389-8C63-4633-AA12-CFEBF20FF758}" srcOrd="0" destOrd="0" presId="urn:microsoft.com/office/officeart/2005/8/layout/hierarchy4"/>
    <dgm:cxn modelId="{90CE793D-8F9C-4369-8821-DD37B77713D1}" type="presParOf" srcId="{89B4D389-8C63-4633-AA12-CFEBF20FF758}" destId="{0EBF888A-0057-4B72-87B2-7A7B5127F47D}" srcOrd="0" destOrd="0" presId="urn:microsoft.com/office/officeart/2005/8/layout/hierarchy4"/>
    <dgm:cxn modelId="{1FA558AF-E3EC-4FA2-910F-604037E41388}" type="presParOf" srcId="{89B4D389-8C63-4633-AA12-CFEBF20FF758}" destId="{519B03E9-E205-4C70-A3B8-500D396377CE}" srcOrd="1" destOrd="0" presId="urn:microsoft.com/office/officeart/2005/8/layout/hierarchy4"/>
    <dgm:cxn modelId="{CAAF2731-D209-4C98-886E-905E5CCBD058}" type="presParOf" srcId="{89B4D389-8C63-4633-AA12-CFEBF20FF758}" destId="{4C0A7881-E05C-4D5F-92BD-715D1A584E56}" srcOrd="2" destOrd="0" presId="urn:microsoft.com/office/officeart/2005/8/layout/hierarchy4"/>
    <dgm:cxn modelId="{A627D3EF-1634-4C51-91F1-373A849BEC29}" type="presParOf" srcId="{4C0A7881-E05C-4D5F-92BD-715D1A584E56}" destId="{96E50D9B-F769-40AE-A9C9-BA86107105D5}" srcOrd="0" destOrd="0" presId="urn:microsoft.com/office/officeart/2005/8/layout/hierarchy4"/>
    <dgm:cxn modelId="{04F103EE-EB4F-4412-8236-E34DF23EEC76}" type="presParOf" srcId="{96E50D9B-F769-40AE-A9C9-BA86107105D5}" destId="{731C44FC-E5D0-48FF-9699-1ADFCBF74536}" srcOrd="0" destOrd="0" presId="urn:microsoft.com/office/officeart/2005/8/layout/hierarchy4"/>
    <dgm:cxn modelId="{68B34B2B-F362-49E8-B568-BB8F45660B9B}" type="presParOf" srcId="{96E50D9B-F769-40AE-A9C9-BA86107105D5}" destId="{7C2280E3-153D-4732-B6EB-5CA7F33BB2F1}" srcOrd="1" destOrd="0" presId="urn:microsoft.com/office/officeart/2005/8/layout/hierarchy4"/>
    <dgm:cxn modelId="{9E271A28-2D4F-4E89-A0F9-1497909B30C2}" type="presParOf" srcId="{4C0A7881-E05C-4D5F-92BD-715D1A584E56}" destId="{933CDD01-E606-439A-97DB-1E9D052D35E4}" srcOrd="1" destOrd="0" presId="urn:microsoft.com/office/officeart/2005/8/layout/hierarchy4"/>
    <dgm:cxn modelId="{00C1D179-73D3-4AE3-B863-8B2C1DF11D25}" type="presParOf" srcId="{4C0A7881-E05C-4D5F-92BD-715D1A584E56}" destId="{A2588B45-C9D8-43FF-A42B-0F896F44518D}" srcOrd="2" destOrd="0" presId="urn:microsoft.com/office/officeart/2005/8/layout/hierarchy4"/>
    <dgm:cxn modelId="{0C8C812B-FCFD-486C-BFB5-86BB9E71ED3C}" type="presParOf" srcId="{A2588B45-C9D8-43FF-A42B-0F896F44518D}" destId="{F700904F-6AB3-4706-8751-0E645AEDD9D6}" srcOrd="0" destOrd="0" presId="urn:microsoft.com/office/officeart/2005/8/layout/hierarchy4"/>
    <dgm:cxn modelId="{B02C4E07-5332-41E5-91B9-6815467FF6B9}" type="presParOf" srcId="{A2588B45-C9D8-43FF-A42B-0F896F44518D}" destId="{FAE0B2BC-B0C3-45C6-B42C-7A14BB13DDBE}" srcOrd="1" destOrd="0" presId="urn:microsoft.com/office/officeart/2005/8/layout/hierarchy4"/>
    <dgm:cxn modelId="{56855B7B-9B03-4F98-9558-9E7FFE380873}" type="presParOf" srcId="{4C0A7881-E05C-4D5F-92BD-715D1A584E56}" destId="{F0D87FAE-DF33-4470-BD8F-746659D8C7C6}" srcOrd="3" destOrd="0" presId="urn:microsoft.com/office/officeart/2005/8/layout/hierarchy4"/>
    <dgm:cxn modelId="{49CA75B9-CEA0-4C45-990D-24BE26A130BD}" type="presParOf" srcId="{4C0A7881-E05C-4D5F-92BD-715D1A584E56}" destId="{E44B00FB-E29F-47F3-B256-2CFC71B34524}" srcOrd="4" destOrd="0" presId="urn:microsoft.com/office/officeart/2005/8/layout/hierarchy4"/>
    <dgm:cxn modelId="{1C40EBA2-AB29-4F33-B030-AB8058214EBE}" type="presParOf" srcId="{E44B00FB-E29F-47F3-B256-2CFC71B34524}" destId="{EC73C94B-A71C-4815-9916-095DEAB44A76}" srcOrd="0" destOrd="0" presId="urn:microsoft.com/office/officeart/2005/8/layout/hierarchy4"/>
    <dgm:cxn modelId="{13A71BAF-69D3-47BF-AF80-B8367AC1AB81}" type="presParOf" srcId="{E44B00FB-E29F-47F3-B256-2CFC71B34524}" destId="{C5DF2FAD-C2AE-4C0A-86FA-D5229E0027E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518AB1-1002-4D03-B8A5-D23470079F15}" type="doc">
      <dgm:prSet loTypeId="urn:microsoft.com/office/officeart/2016/7/layout/BasicProcessNew" loCatId="process" qsTypeId="urn:microsoft.com/office/officeart/2005/8/quickstyle/simple1" qsCatId="simple" csTypeId="urn:microsoft.com/office/officeart/2005/8/colors/accent1_2" csCatId="accent1" phldr="1"/>
      <dgm:spPr/>
      <dgm:t>
        <a:bodyPr/>
        <a:lstStyle/>
        <a:p>
          <a:endParaRPr lang="en-US"/>
        </a:p>
      </dgm:t>
    </dgm:pt>
    <dgm:pt modelId="{E4BF195E-3C43-47AE-BC6D-E4EC5125E88B}">
      <dgm:prSet/>
      <dgm:spPr/>
      <dgm:t>
        <a:bodyPr/>
        <a:lstStyle/>
        <a:p>
          <a:r>
            <a:rPr lang="en-US" sz="1900" b="1"/>
            <a:t>WHO recommends the use of recent infection tests in surveillance activities</a:t>
          </a:r>
          <a:endParaRPr lang="en-US" sz="1900"/>
        </a:p>
      </dgm:t>
    </dgm:pt>
    <dgm:pt modelId="{C31C8BAD-83CB-45EF-8DB8-5C1C86294EA6}" type="parTrans" cxnId="{BA424857-3553-479B-8031-7497EBA3BDE5}">
      <dgm:prSet/>
      <dgm:spPr/>
      <dgm:t>
        <a:bodyPr/>
        <a:lstStyle/>
        <a:p>
          <a:endParaRPr lang="en-US"/>
        </a:p>
      </dgm:t>
    </dgm:pt>
    <dgm:pt modelId="{C9B0AAED-60C6-4F6D-A920-8055A277C1EE}" type="sibTrans" cxnId="{BA424857-3553-479B-8031-7497EBA3BDE5}">
      <dgm:prSet/>
      <dgm:spPr/>
      <dgm:t>
        <a:bodyPr/>
        <a:lstStyle/>
        <a:p>
          <a:endParaRPr lang="en-US"/>
        </a:p>
      </dgm:t>
    </dgm:pt>
    <dgm:pt modelId="{A930F656-AC6E-42D6-AFBC-B5C979385FC1}">
      <dgm:prSet custT="1"/>
      <dgm:spPr/>
      <dgm:t>
        <a:bodyPr/>
        <a:lstStyle/>
        <a:p>
          <a:r>
            <a:rPr lang="en-GB" sz="1800" b="0" dirty="0"/>
            <a:t>No study showed </a:t>
          </a:r>
          <a:r>
            <a:rPr lang="en-GB" sz="1800" dirty="0"/>
            <a:t>clear evidence</a:t>
          </a:r>
          <a:r>
            <a:rPr lang="en-GB" sz="1800" b="0" dirty="0"/>
            <a:t> of effectiveness </a:t>
          </a:r>
          <a:r>
            <a:rPr lang="fr-CH" sz="1800" b="0" dirty="0"/>
            <a:t>or </a:t>
          </a:r>
          <a:r>
            <a:rPr lang="en-GB" sz="1800" b="0" dirty="0"/>
            <a:t>clinical benefit</a:t>
          </a:r>
          <a:endParaRPr lang="en-US" sz="1800" dirty="0"/>
        </a:p>
      </dgm:t>
    </dgm:pt>
    <dgm:pt modelId="{E6AD39BC-639D-48B3-9BDA-0CCB179F548D}" type="parTrans" cxnId="{CAD5208B-B66A-4FFA-A904-0B72095B965D}">
      <dgm:prSet/>
      <dgm:spPr/>
      <dgm:t>
        <a:bodyPr/>
        <a:lstStyle/>
        <a:p>
          <a:endParaRPr lang="en-US"/>
        </a:p>
      </dgm:t>
    </dgm:pt>
    <dgm:pt modelId="{93BFA0CD-A310-4CD6-B8E9-BF076A82C308}" type="sibTrans" cxnId="{CAD5208B-B66A-4FFA-A904-0B72095B965D}">
      <dgm:prSet/>
      <dgm:spPr/>
      <dgm:t>
        <a:bodyPr/>
        <a:lstStyle/>
        <a:p>
          <a:endParaRPr lang="en-US"/>
        </a:p>
      </dgm:t>
    </dgm:pt>
    <dgm:pt modelId="{B76AE3FF-B0DC-4CFF-B510-2380CDB6B205}">
      <dgm:prSet custT="1"/>
      <dgm:spPr/>
      <dgm:t>
        <a:bodyPr/>
        <a:lstStyle/>
        <a:p>
          <a:r>
            <a:rPr lang="en-US" sz="1800" dirty="0"/>
            <a:t>Caution: Their use in routine services only:</a:t>
          </a:r>
        </a:p>
      </dgm:t>
    </dgm:pt>
    <dgm:pt modelId="{E4F9FB49-F553-494F-A440-EEF060492D30}" type="parTrans" cxnId="{5A47E4C4-430E-4CAA-B344-948BBD84D5C2}">
      <dgm:prSet/>
      <dgm:spPr/>
      <dgm:t>
        <a:bodyPr/>
        <a:lstStyle/>
        <a:p>
          <a:endParaRPr lang="en-US"/>
        </a:p>
      </dgm:t>
    </dgm:pt>
    <dgm:pt modelId="{2D1558C3-A1B1-4FA1-89AB-8CFA62BC6553}" type="sibTrans" cxnId="{5A47E4C4-430E-4CAA-B344-948BBD84D5C2}">
      <dgm:prSet/>
      <dgm:spPr/>
      <dgm:t>
        <a:bodyPr/>
        <a:lstStyle/>
        <a:p>
          <a:endParaRPr lang="en-US"/>
        </a:p>
      </dgm:t>
    </dgm:pt>
    <dgm:pt modelId="{CD8A7249-065C-485D-902F-8EF0F62C5B0C}">
      <dgm:prSet custT="1"/>
      <dgm:spPr/>
      <dgm:t>
        <a:bodyPr/>
        <a:lstStyle/>
        <a:p>
          <a:r>
            <a:rPr lang="en-US" sz="1800" dirty="0"/>
            <a:t>when HIV testing coverage is high in the population studied,</a:t>
          </a:r>
        </a:p>
      </dgm:t>
    </dgm:pt>
    <dgm:pt modelId="{CF9553E5-EFC0-4DA5-905D-A38BDB82BF19}" type="parTrans" cxnId="{77B81DE8-6E27-41FA-A37E-664518EE4106}">
      <dgm:prSet/>
      <dgm:spPr/>
      <dgm:t>
        <a:bodyPr/>
        <a:lstStyle/>
        <a:p>
          <a:endParaRPr lang="en-US"/>
        </a:p>
      </dgm:t>
    </dgm:pt>
    <dgm:pt modelId="{C3504CFD-B12C-484B-BC5B-7ECD41E247B5}" type="sibTrans" cxnId="{77B81DE8-6E27-41FA-A37E-664518EE4106}">
      <dgm:prSet/>
      <dgm:spPr/>
      <dgm:t>
        <a:bodyPr/>
        <a:lstStyle/>
        <a:p>
          <a:endParaRPr lang="en-US"/>
        </a:p>
      </dgm:t>
    </dgm:pt>
    <dgm:pt modelId="{41AEA678-A81B-4E4B-AD3C-916F7EA4B7A5}">
      <dgm:prSet custT="1"/>
      <dgm:spPr/>
      <dgm:t>
        <a:bodyPr/>
        <a:lstStyle/>
        <a:p>
          <a:r>
            <a:rPr lang="en-US" sz="1800" dirty="0"/>
            <a:t>Additional tests necessary to reduce recent false results (e.g. viral load),</a:t>
          </a:r>
        </a:p>
      </dgm:t>
    </dgm:pt>
    <dgm:pt modelId="{1E65091E-5C78-4E90-8446-164D55239802}" type="parTrans" cxnId="{E9D030E1-6F17-45A3-819A-D837104E2D3D}">
      <dgm:prSet/>
      <dgm:spPr/>
      <dgm:t>
        <a:bodyPr/>
        <a:lstStyle/>
        <a:p>
          <a:endParaRPr lang="en-US"/>
        </a:p>
      </dgm:t>
    </dgm:pt>
    <dgm:pt modelId="{56F51236-0489-46B1-B85D-35F13C9B3E76}" type="sibTrans" cxnId="{E9D030E1-6F17-45A3-819A-D837104E2D3D}">
      <dgm:prSet/>
      <dgm:spPr/>
      <dgm:t>
        <a:bodyPr/>
        <a:lstStyle/>
        <a:p>
          <a:endParaRPr lang="en-US"/>
        </a:p>
      </dgm:t>
    </dgm:pt>
    <dgm:pt modelId="{C0466BFF-47CC-4857-BC43-0736F425C843}">
      <dgm:prSet custT="1"/>
      <dgm:spPr/>
      <dgm:t>
        <a:bodyPr/>
        <a:lstStyle/>
        <a:p>
          <a:r>
            <a:rPr lang="en-GB" sz="1800" b="1" dirty="0"/>
            <a:t>Uncertain effects on social harm</a:t>
          </a:r>
          <a:r>
            <a:rPr lang="en-GB" sz="1800" dirty="0"/>
            <a:t> </a:t>
          </a:r>
          <a:endParaRPr lang="en-US" sz="1800" dirty="0"/>
        </a:p>
      </dgm:t>
    </dgm:pt>
    <dgm:pt modelId="{EB492445-D010-49A9-AACF-A8114CDC0532}" type="parTrans" cxnId="{33035968-965F-4B0C-BFB8-C23751AFFC1A}">
      <dgm:prSet/>
      <dgm:spPr/>
      <dgm:t>
        <a:bodyPr/>
        <a:lstStyle/>
        <a:p>
          <a:endParaRPr lang="en-US"/>
        </a:p>
      </dgm:t>
    </dgm:pt>
    <dgm:pt modelId="{70E38FB3-C44D-4C46-BDDB-74DC0ABA0999}" type="sibTrans" cxnId="{33035968-965F-4B0C-BFB8-C23751AFFC1A}">
      <dgm:prSet/>
      <dgm:spPr/>
      <dgm:t>
        <a:bodyPr/>
        <a:lstStyle/>
        <a:p>
          <a:endParaRPr lang="en-US"/>
        </a:p>
      </dgm:t>
    </dgm:pt>
    <dgm:pt modelId="{238EC386-4285-42F5-B4E2-5307CA909702}">
      <dgm:prSet custT="1"/>
      <dgm:spPr/>
      <dgm:t>
        <a:bodyPr/>
        <a:lstStyle/>
        <a:p>
          <a:r>
            <a:rPr lang="en-GB" sz="1800" b="0" dirty="0"/>
            <a:t>Concerns </a:t>
          </a:r>
          <a:r>
            <a:rPr lang="en-GB" sz="1800" dirty="0"/>
            <a:t>remain such as</a:t>
          </a:r>
          <a:r>
            <a:rPr lang="en-GB" sz="1800" b="0" dirty="0"/>
            <a:t> </a:t>
          </a:r>
          <a:r>
            <a:rPr lang="en-GB" sz="1800" dirty="0"/>
            <a:t>fear of </a:t>
          </a:r>
          <a:r>
            <a:rPr lang="en-GB" sz="1800" b="0" dirty="0"/>
            <a:t>stigma, conflict among community members, dissatisfaction with services, and increased intimate partner violence were reported by providers and clients. </a:t>
          </a:r>
          <a:endParaRPr lang="en-US" sz="1800" dirty="0"/>
        </a:p>
      </dgm:t>
    </dgm:pt>
    <dgm:pt modelId="{33A8F50A-A248-4FB4-B363-8B8DDC4DC4BB}" type="parTrans" cxnId="{84B883E7-0105-4B8B-80EB-0A788E37AE86}">
      <dgm:prSet/>
      <dgm:spPr/>
      <dgm:t>
        <a:bodyPr/>
        <a:lstStyle/>
        <a:p>
          <a:endParaRPr lang="en-US"/>
        </a:p>
      </dgm:t>
    </dgm:pt>
    <dgm:pt modelId="{F245F745-5830-4AEC-B125-373493C3B453}" type="sibTrans" cxnId="{84B883E7-0105-4B8B-80EB-0A788E37AE86}">
      <dgm:prSet/>
      <dgm:spPr/>
      <dgm:t>
        <a:bodyPr/>
        <a:lstStyle/>
        <a:p>
          <a:endParaRPr lang="en-US"/>
        </a:p>
      </dgm:t>
    </dgm:pt>
    <dgm:pt modelId="{BE04B4D6-399A-4ADF-B339-0EE535B4946C}">
      <dgm:prSet custT="1"/>
      <dgm:spPr/>
      <dgm:t>
        <a:bodyPr/>
        <a:lstStyle/>
        <a:p>
          <a:r>
            <a:rPr lang="en-US" sz="1800" b="1"/>
            <a:t>Need to prioritize limited HTS resources</a:t>
          </a:r>
          <a:r>
            <a:rPr lang="en-US" sz="1800"/>
            <a:t> toward impactful approaches</a:t>
          </a:r>
        </a:p>
      </dgm:t>
    </dgm:pt>
    <dgm:pt modelId="{84045F96-DFC5-4A3A-B616-3E343B6844EE}" type="parTrans" cxnId="{344D0930-6ACB-47BD-99D7-E81D2A1E3FFC}">
      <dgm:prSet/>
      <dgm:spPr/>
      <dgm:t>
        <a:bodyPr/>
        <a:lstStyle/>
        <a:p>
          <a:endParaRPr lang="en-US"/>
        </a:p>
      </dgm:t>
    </dgm:pt>
    <dgm:pt modelId="{F099DE0F-BA3F-4ACB-BE50-49AC9474F657}" type="sibTrans" cxnId="{344D0930-6ACB-47BD-99D7-E81D2A1E3FFC}">
      <dgm:prSet/>
      <dgm:spPr/>
      <dgm:t>
        <a:bodyPr/>
        <a:lstStyle/>
        <a:p>
          <a:endParaRPr lang="en-US"/>
        </a:p>
      </dgm:t>
    </dgm:pt>
    <dgm:pt modelId="{27B8939D-9323-4D7C-927C-02CDEC651700}">
      <dgm:prSet custT="1"/>
      <dgm:spPr/>
      <dgm:t>
        <a:bodyPr/>
        <a:lstStyle/>
        <a:p>
          <a:r>
            <a:rPr lang="en-GB" sz="1800" b="1" dirty="0"/>
            <a:t>Limited feasibility</a:t>
          </a:r>
          <a:r>
            <a:rPr lang="en-GB" sz="1800" b="0" dirty="0"/>
            <a:t> due to requirements for substantial resources, time, planning, training, and monitoring</a:t>
          </a:r>
          <a:endParaRPr lang="en-US" sz="1800" dirty="0"/>
        </a:p>
      </dgm:t>
    </dgm:pt>
    <dgm:pt modelId="{93E25389-02B5-4213-9FB7-7156E2BB0AE9}" type="parTrans" cxnId="{8AB573A8-9E8F-4CFC-B398-98E83C656322}">
      <dgm:prSet/>
      <dgm:spPr/>
      <dgm:t>
        <a:bodyPr/>
        <a:lstStyle/>
        <a:p>
          <a:endParaRPr lang="en-US"/>
        </a:p>
      </dgm:t>
    </dgm:pt>
    <dgm:pt modelId="{04FDD409-3F2F-478C-B17A-40257059C849}" type="sibTrans" cxnId="{8AB573A8-9E8F-4CFC-B398-98E83C656322}">
      <dgm:prSet/>
      <dgm:spPr/>
      <dgm:t>
        <a:bodyPr/>
        <a:lstStyle/>
        <a:p>
          <a:endParaRPr lang="en-US"/>
        </a:p>
      </dgm:t>
    </dgm:pt>
    <dgm:pt modelId="{25403C0D-1EA2-4044-A35A-2B7A82BDC203}">
      <dgm:prSet custT="1"/>
      <dgm:spPr/>
      <dgm:t>
        <a:bodyPr/>
        <a:lstStyle/>
        <a:p>
          <a:r>
            <a:rPr lang="en-US" sz="1800" b="1" dirty="0"/>
            <a:t>High costs</a:t>
          </a:r>
          <a:r>
            <a:rPr lang="en-US" sz="1800" b="0" dirty="0"/>
            <a:t> do not replace diagnostic testing and require additional tests and service costs (test kits, VL, implementation). </a:t>
          </a:r>
          <a:endParaRPr lang="en-US" sz="1800" dirty="0"/>
        </a:p>
      </dgm:t>
    </dgm:pt>
    <dgm:pt modelId="{8C53A024-DC51-45C7-BD51-7B7419227A5E}" type="parTrans" cxnId="{0CB1B70C-F5BB-4E2E-8458-4C93A90ABAF2}">
      <dgm:prSet/>
      <dgm:spPr/>
      <dgm:t>
        <a:bodyPr/>
        <a:lstStyle/>
        <a:p>
          <a:endParaRPr lang="en-US"/>
        </a:p>
      </dgm:t>
    </dgm:pt>
    <dgm:pt modelId="{5AB972C4-E7F1-420B-8B1A-693C272AD004}" type="sibTrans" cxnId="{0CB1B70C-F5BB-4E2E-8458-4C93A90ABAF2}">
      <dgm:prSet/>
      <dgm:spPr/>
      <dgm:t>
        <a:bodyPr/>
        <a:lstStyle/>
        <a:p>
          <a:endParaRPr lang="en-US"/>
        </a:p>
      </dgm:t>
    </dgm:pt>
    <dgm:pt modelId="{F8F63040-779D-43C6-9B21-DDCEFFFE5AE4}">
      <dgm:prSet custT="1"/>
      <dgm:spPr/>
      <dgm:t>
        <a:bodyPr/>
        <a:lstStyle/>
        <a:p>
          <a:r>
            <a:rPr lang="en-GB" sz="1800" b="1" dirty="0"/>
            <a:t>Concerns</a:t>
          </a:r>
          <a:r>
            <a:rPr lang="en-US" sz="1800" b="1" dirty="0"/>
            <a:t> about reduced equity</a:t>
          </a:r>
          <a:r>
            <a:rPr lang="en-US" sz="1800" b="0" dirty="0"/>
            <a:t> due to diversion of funds</a:t>
          </a:r>
          <a:endParaRPr lang="en-US" sz="1800" dirty="0"/>
        </a:p>
      </dgm:t>
    </dgm:pt>
    <dgm:pt modelId="{E99BB7AF-CF65-4424-B012-F0EE3C83D56B}" type="parTrans" cxnId="{A5547EA0-F7B2-462B-9DFA-2EB42866EA68}">
      <dgm:prSet/>
      <dgm:spPr/>
      <dgm:t>
        <a:bodyPr/>
        <a:lstStyle/>
        <a:p>
          <a:endParaRPr lang="en-US"/>
        </a:p>
      </dgm:t>
    </dgm:pt>
    <dgm:pt modelId="{5D751AE7-C8D6-44AC-8838-0CE43E33FAE8}" type="sibTrans" cxnId="{A5547EA0-F7B2-462B-9DFA-2EB42866EA68}">
      <dgm:prSet/>
      <dgm:spPr/>
      <dgm:t>
        <a:bodyPr/>
        <a:lstStyle/>
        <a:p>
          <a:endParaRPr lang="en-US"/>
        </a:p>
      </dgm:t>
    </dgm:pt>
    <dgm:pt modelId="{2B26E378-15C6-9044-B4F8-690AC796D68C}" type="pres">
      <dgm:prSet presAssocID="{80518AB1-1002-4D03-B8A5-D23470079F15}" presName="Name0" presStyleCnt="0">
        <dgm:presLayoutVars>
          <dgm:dir/>
          <dgm:resizeHandles val="exact"/>
        </dgm:presLayoutVars>
      </dgm:prSet>
      <dgm:spPr/>
    </dgm:pt>
    <dgm:pt modelId="{F8EFA421-E1C3-7543-91F6-E8A763D5151E}" type="pres">
      <dgm:prSet presAssocID="{E4BF195E-3C43-47AE-BC6D-E4EC5125E88B}" presName="node" presStyleLbl="node1" presStyleIdx="0" presStyleCnt="1">
        <dgm:presLayoutVars>
          <dgm:bulletEnabled val="1"/>
        </dgm:presLayoutVars>
      </dgm:prSet>
      <dgm:spPr/>
    </dgm:pt>
  </dgm:ptLst>
  <dgm:cxnLst>
    <dgm:cxn modelId="{1EA75E05-B194-114C-BF1C-7A0AA2A7CCCF}" type="presOf" srcId="{41AEA678-A81B-4E4B-AD3C-916F7EA4B7A5}" destId="{F8EFA421-E1C3-7543-91F6-E8A763D5151E}" srcOrd="0" destOrd="4" presId="urn:microsoft.com/office/officeart/2016/7/layout/BasicProcessNew"/>
    <dgm:cxn modelId="{0CB1B70C-F5BB-4E2E-8458-4C93A90ABAF2}" srcId="{BE04B4D6-399A-4ADF-B339-0EE535B4946C}" destId="{25403C0D-1EA2-4044-A35A-2B7A82BDC203}" srcOrd="1" destOrd="0" parTransId="{8C53A024-DC51-45C7-BD51-7B7419227A5E}" sibTransId="{5AB972C4-E7F1-420B-8B1A-693C272AD004}"/>
    <dgm:cxn modelId="{0DB1011F-AE1B-0B4A-AC94-B4C43D4F1E29}" type="presOf" srcId="{80518AB1-1002-4D03-B8A5-D23470079F15}" destId="{2B26E378-15C6-9044-B4F8-690AC796D68C}" srcOrd="0" destOrd="0" presId="urn:microsoft.com/office/officeart/2016/7/layout/BasicProcessNew"/>
    <dgm:cxn modelId="{02389622-EA01-6448-9CF8-76DA26D7CB55}" type="presOf" srcId="{238EC386-4285-42F5-B4E2-5307CA909702}" destId="{F8EFA421-E1C3-7543-91F6-E8A763D5151E}" srcOrd="0" destOrd="6" presId="urn:microsoft.com/office/officeart/2016/7/layout/BasicProcessNew"/>
    <dgm:cxn modelId="{1169D627-7820-5140-9CDC-4407911EFA57}" type="presOf" srcId="{E4BF195E-3C43-47AE-BC6D-E4EC5125E88B}" destId="{F8EFA421-E1C3-7543-91F6-E8A763D5151E}" srcOrd="0" destOrd="0" presId="urn:microsoft.com/office/officeart/2016/7/layout/BasicProcessNew"/>
    <dgm:cxn modelId="{0362092A-4CB7-B440-9553-7417DDB25A47}" type="presOf" srcId="{C0466BFF-47CC-4857-BC43-0736F425C843}" destId="{F8EFA421-E1C3-7543-91F6-E8A763D5151E}" srcOrd="0" destOrd="5" presId="urn:microsoft.com/office/officeart/2016/7/layout/BasicProcessNew"/>
    <dgm:cxn modelId="{DF5C372C-7477-9640-83B3-F2E6F07B33EC}" type="presOf" srcId="{B76AE3FF-B0DC-4CFF-B510-2380CDB6B205}" destId="{F8EFA421-E1C3-7543-91F6-E8A763D5151E}" srcOrd="0" destOrd="2" presId="urn:microsoft.com/office/officeart/2016/7/layout/BasicProcessNew"/>
    <dgm:cxn modelId="{344D0930-6ACB-47BD-99D7-E81D2A1E3FFC}" srcId="{E4BF195E-3C43-47AE-BC6D-E4EC5125E88B}" destId="{BE04B4D6-399A-4ADF-B339-0EE535B4946C}" srcOrd="3" destOrd="0" parTransId="{84045F96-DFC5-4A3A-B616-3E343B6844EE}" sibTransId="{F099DE0F-BA3F-4ACB-BE50-49AC9474F657}"/>
    <dgm:cxn modelId="{D13E1A30-5C9E-064A-BA41-768F98444992}" type="presOf" srcId="{CD8A7249-065C-485D-902F-8EF0F62C5B0C}" destId="{F8EFA421-E1C3-7543-91F6-E8A763D5151E}" srcOrd="0" destOrd="3" presId="urn:microsoft.com/office/officeart/2016/7/layout/BasicProcessNew"/>
    <dgm:cxn modelId="{3B56EE35-F9AF-4648-BF4B-4E25F7992BF1}" type="presOf" srcId="{27B8939D-9323-4D7C-927C-02CDEC651700}" destId="{F8EFA421-E1C3-7543-91F6-E8A763D5151E}" srcOrd="0" destOrd="8" presId="urn:microsoft.com/office/officeart/2016/7/layout/BasicProcessNew"/>
    <dgm:cxn modelId="{D11F4A48-52D1-5E49-8D5A-6C42AD42083C}" type="presOf" srcId="{BE04B4D6-399A-4ADF-B339-0EE535B4946C}" destId="{F8EFA421-E1C3-7543-91F6-E8A763D5151E}" srcOrd="0" destOrd="7" presId="urn:microsoft.com/office/officeart/2016/7/layout/BasicProcessNew"/>
    <dgm:cxn modelId="{BA424857-3553-479B-8031-7497EBA3BDE5}" srcId="{80518AB1-1002-4D03-B8A5-D23470079F15}" destId="{E4BF195E-3C43-47AE-BC6D-E4EC5125E88B}" srcOrd="0" destOrd="0" parTransId="{C31C8BAD-83CB-45EF-8DB8-5C1C86294EA6}" sibTransId="{C9B0AAED-60C6-4F6D-A920-8055A277C1EE}"/>
    <dgm:cxn modelId="{33035968-965F-4B0C-BFB8-C23751AFFC1A}" srcId="{E4BF195E-3C43-47AE-BC6D-E4EC5125E88B}" destId="{C0466BFF-47CC-4857-BC43-0736F425C843}" srcOrd="2" destOrd="0" parTransId="{EB492445-D010-49A9-AACF-A8114CDC0532}" sibTransId="{70E38FB3-C44D-4C46-BDDB-74DC0ABA0999}"/>
    <dgm:cxn modelId="{37984E7E-9807-CC4B-8A88-1566FB9EA3EE}" type="presOf" srcId="{F8F63040-779D-43C6-9B21-DDCEFFFE5AE4}" destId="{F8EFA421-E1C3-7543-91F6-E8A763D5151E}" srcOrd="0" destOrd="10" presId="urn:microsoft.com/office/officeart/2016/7/layout/BasicProcessNew"/>
    <dgm:cxn modelId="{CAD5208B-B66A-4FFA-A904-0B72095B965D}" srcId="{E4BF195E-3C43-47AE-BC6D-E4EC5125E88B}" destId="{A930F656-AC6E-42D6-AFBC-B5C979385FC1}" srcOrd="0" destOrd="0" parTransId="{E6AD39BC-639D-48B3-9BDA-0CCB179F548D}" sibTransId="{93BFA0CD-A310-4CD6-B8E9-BF076A82C308}"/>
    <dgm:cxn modelId="{63857B8D-5201-E249-B9FC-2974DC059989}" type="presOf" srcId="{A930F656-AC6E-42D6-AFBC-B5C979385FC1}" destId="{F8EFA421-E1C3-7543-91F6-E8A763D5151E}" srcOrd="0" destOrd="1" presId="urn:microsoft.com/office/officeart/2016/7/layout/BasicProcessNew"/>
    <dgm:cxn modelId="{9F26FA97-ECD5-B844-B2EE-1A47AB95B963}" type="presOf" srcId="{25403C0D-1EA2-4044-A35A-2B7A82BDC203}" destId="{F8EFA421-E1C3-7543-91F6-E8A763D5151E}" srcOrd="0" destOrd="9" presId="urn:microsoft.com/office/officeart/2016/7/layout/BasicProcessNew"/>
    <dgm:cxn modelId="{A5547EA0-F7B2-462B-9DFA-2EB42866EA68}" srcId="{BE04B4D6-399A-4ADF-B339-0EE535B4946C}" destId="{F8F63040-779D-43C6-9B21-DDCEFFFE5AE4}" srcOrd="2" destOrd="0" parTransId="{E99BB7AF-CF65-4424-B012-F0EE3C83D56B}" sibTransId="{5D751AE7-C8D6-44AC-8838-0CE43E33FAE8}"/>
    <dgm:cxn modelId="{8AB573A8-9E8F-4CFC-B398-98E83C656322}" srcId="{BE04B4D6-399A-4ADF-B339-0EE535B4946C}" destId="{27B8939D-9323-4D7C-927C-02CDEC651700}" srcOrd="0" destOrd="0" parTransId="{93E25389-02B5-4213-9FB7-7156E2BB0AE9}" sibTransId="{04FDD409-3F2F-478C-B17A-40257059C849}"/>
    <dgm:cxn modelId="{5A47E4C4-430E-4CAA-B344-948BBD84D5C2}" srcId="{E4BF195E-3C43-47AE-BC6D-E4EC5125E88B}" destId="{B76AE3FF-B0DC-4CFF-B510-2380CDB6B205}" srcOrd="1" destOrd="0" parTransId="{E4F9FB49-F553-494F-A440-EEF060492D30}" sibTransId="{2D1558C3-A1B1-4FA1-89AB-8CFA62BC6553}"/>
    <dgm:cxn modelId="{E9D030E1-6F17-45A3-819A-D837104E2D3D}" srcId="{B76AE3FF-B0DC-4CFF-B510-2380CDB6B205}" destId="{41AEA678-A81B-4E4B-AD3C-916F7EA4B7A5}" srcOrd="1" destOrd="0" parTransId="{1E65091E-5C78-4E90-8446-164D55239802}" sibTransId="{56F51236-0489-46B1-B85D-35F13C9B3E76}"/>
    <dgm:cxn modelId="{84B883E7-0105-4B8B-80EB-0A788E37AE86}" srcId="{C0466BFF-47CC-4857-BC43-0736F425C843}" destId="{238EC386-4285-42F5-B4E2-5307CA909702}" srcOrd="0" destOrd="0" parTransId="{33A8F50A-A248-4FB4-B363-8B8DDC4DC4BB}" sibTransId="{F245F745-5830-4AEC-B125-373493C3B453}"/>
    <dgm:cxn modelId="{77B81DE8-6E27-41FA-A37E-664518EE4106}" srcId="{B76AE3FF-B0DC-4CFF-B510-2380CDB6B205}" destId="{CD8A7249-065C-485D-902F-8EF0F62C5B0C}" srcOrd="0" destOrd="0" parTransId="{CF9553E5-EFC0-4DA5-905D-A38BDB82BF19}" sibTransId="{C3504CFD-B12C-484B-BC5B-7ECD41E247B5}"/>
    <dgm:cxn modelId="{3144E286-DB0E-924E-88EF-390EC95466EF}" type="presParOf" srcId="{2B26E378-15C6-9044-B4F8-690AC796D68C}" destId="{F8EFA421-E1C3-7543-91F6-E8A763D5151E}" srcOrd="0" destOrd="0" presId="urn:microsoft.com/office/officeart/2016/7/layout/Basic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D82E51-672A-4F29-981A-B1235A9031E7}" type="doc">
      <dgm:prSet loTypeId="urn:microsoft.com/office/officeart/2016/7/layout/BasicProcessNew" loCatId="process" qsTypeId="urn:microsoft.com/office/officeart/2005/8/quickstyle/simple1" qsCatId="simple" csTypeId="urn:microsoft.com/office/officeart/2005/8/colors/accent1_2" csCatId="accent1" phldr="1"/>
      <dgm:spPr/>
      <dgm:t>
        <a:bodyPr/>
        <a:lstStyle/>
        <a:p>
          <a:endParaRPr lang="en-US"/>
        </a:p>
      </dgm:t>
    </dgm:pt>
    <dgm:pt modelId="{024F4484-0CB7-4A72-84EE-42383B954D7A}">
      <dgm:prSet/>
      <dgm:spPr/>
      <dgm:t>
        <a:bodyPr/>
        <a:lstStyle/>
        <a:p>
          <a:r>
            <a:rPr lang="it-IT" sz="1100" b="1"/>
            <a:t>Better uptake &amp; preferred by clients (especially KP) = more people know their status</a:t>
          </a:r>
          <a:endParaRPr lang="en-US" sz="1100"/>
        </a:p>
      </dgm:t>
    </dgm:pt>
    <dgm:pt modelId="{6E506878-03B6-4FE8-B8FC-1D3372AD783B}" type="parTrans" cxnId="{7832ED92-35DC-422C-8133-2A3FF7431118}">
      <dgm:prSet/>
      <dgm:spPr/>
      <dgm:t>
        <a:bodyPr/>
        <a:lstStyle/>
        <a:p>
          <a:endParaRPr lang="en-US"/>
        </a:p>
      </dgm:t>
    </dgm:pt>
    <dgm:pt modelId="{02BC8EB5-1940-46B2-873D-3CB977171FF6}" type="sibTrans" cxnId="{7832ED92-35DC-422C-8133-2A3FF7431118}">
      <dgm:prSet/>
      <dgm:spPr/>
      <dgm:t>
        <a:bodyPr/>
        <a:lstStyle/>
        <a:p>
          <a:endParaRPr lang="en-US"/>
        </a:p>
      </dgm:t>
    </dgm:pt>
    <dgm:pt modelId="{BA04DF3F-66B8-427F-B493-F143951BF0BA}">
      <dgm:prSet custT="1"/>
      <dgm:spPr/>
      <dgm:t>
        <a:bodyPr/>
        <a:lstStyle/>
        <a:p>
          <a:r>
            <a:rPr lang="it-IT" sz="1200" dirty="0"/>
            <a:t>Lay provider vs HCW: 57% vs 27% (95% CI: 27–32,p&lt; .001)</a:t>
          </a:r>
          <a:endParaRPr lang="en-US" sz="1200" dirty="0"/>
        </a:p>
      </dgm:t>
    </dgm:pt>
    <dgm:pt modelId="{FB5877D7-BBCF-4F77-8938-AF6305F49AB6}" type="parTrans" cxnId="{1BA74854-7932-4F2E-94FC-5D5BCE07B203}">
      <dgm:prSet/>
      <dgm:spPr/>
      <dgm:t>
        <a:bodyPr/>
        <a:lstStyle/>
        <a:p>
          <a:endParaRPr lang="en-US"/>
        </a:p>
      </dgm:t>
    </dgm:pt>
    <dgm:pt modelId="{A34B4207-C56B-4992-821A-CF2E8B729B56}" type="sibTrans" cxnId="{1BA74854-7932-4F2E-94FC-5D5BCE07B203}">
      <dgm:prSet/>
      <dgm:spPr/>
      <dgm:t>
        <a:bodyPr/>
        <a:lstStyle/>
        <a:p>
          <a:endParaRPr lang="en-US"/>
        </a:p>
      </dgm:t>
    </dgm:pt>
    <dgm:pt modelId="{6D56BD5A-FADB-4B2B-8F26-EAB50B7F992D}">
      <dgm:prSet custT="1"/>
      <dgm:spPr/>
      <dgm:t>
        <a:bodyPr/>
        <a:lstStyle/>
        <a:p>
          <a:r>
            <a:rPr lang="it-IT" sz="1200" dirty="0"/>
            <a:t>In </a:t>
          </a:r>
          <a:r>
            <a:rPr lang="it-IT" sz="1200" dirty="0" err="1"/>
            <a:t>all</a:t>
          </a:r>
          <a:r>
            <a:rPr lang="it-IT" sz="1200" dirty="0"/>
            <a:t> studies, </a:t>
          </a:r>
          <a:r>
            <a:rPr lang="it-IT" sz="1200" dirty="0" err="1"/>
            <a:t>individuals</a:t>
          </a:r>
          <a:r>
            <a:rPr lang="it-IT" sz="1200" dirty="0"/>
            <a:t> </a:t>
          </a:r>
          <a:r>
            <a:rPr lang="it-IT" sz="1200" dirty="0" err="1"/>
            <a:t>preferred</a:t>
          </a:r>
          <a:r>
            <a:rPr lang="it-IT" sz="1200" dirty="0"/>
            <a:t> </a:t>
          </a:r>
          <a:r>
            <a:rPr lang="it-IT" sz="1200" dirty="0" err="1"/>
            <a:t>RDTs</a:t>
          </a:r>
          <a:r>
            <a:rPr lang="it-IT" sz="1200" dirty="0"/>
            <a:t> over lab-</a:t>
          </a:r>
          <a:r>
            <a:rPr lang="it-IT" sz="1200" dirty="0" err="1"/>
            <a:t>based</a:t>
          </a:r>
          <a:r>
            <a:rPr lang="it-IT" sz="1200" dirty="0"/>
            <a:t> </a:t>
          </a:r>
          <a:r>
            <a:rPr lang="it-IT" sz="1200" dirty="0" err="1"/>
            <a:t>methods</a:t>
          </a:r>
          <a:r>
            <a:rPr lang="it-IT" sz="1200" dirty="0"/>
            <a:t> (EIA &amp; WB) </a:t>
          </a:r>
          <a:endParaRPr lang="en-US" sz="1200" dirty="0"/>
        </a:p>
      </dgm:t>
    </dgm:pt>
    <dgm:pt modelId="{924D2C25-7D5D-47B5-92C9-7CBE1B8ADD1A}" type="parTrans" cxnId="{053B5D48-1C17-405B-AF4C-4E187B8CB80E}">
      <dgm:prSet/>
      <dgm:spPr/>
      <dgm:t>
        <a:bodyPr/>
        <a:lstStyle/>
        <a:p>
          <a:endParaRPr lang="en-US"/>
        </a:p>
      </dgm:t>
    </dgm:pt>
    <dgm:pt modelId="{A1B1ACC1-952C-4500-A593-F4D1925E501E}" type="sibTrans" cxnId="{053B5D48-1C17-405B-AF4C-4E187B8CB80E}">
      <dgm:prSet/>
      <dgm:spPr/>
      <dgm:t>
        <a:bodyPr/>
        <a:lstStyle/>
        <a:p>
          <a:endParaRPr lang="en-US"/>
        </a:p>
      </dgm:t>
    </dgm:pt>
    <dgm:pt modelId="{FED0ABBB-4121-4C61-8F82-5D5679C5616A}">
      <dgm:prSet/>
      <dgm:spPr/>
      <dgm:t>
        <a:bodyPr/>
        <a:lstStyle/>
        <a:p>
          <a:r>
            <a:rPr lang="it-IT" sz="1100" b="1"/>
            <a:t>Low cost &amp; affordability </a:t>
          </a:r>
          <a:endParaRPr lang="en-US" sz="1100"/>
        </a:p>
      </dgm:t>
    </dgm:pt>
    <dgm:pt modelId="{53B6E164-9A6C-4A76-AEFF-F4475C0CA333}" type="parTrans" cxnId="{510B0FC2-39F1-4907-937B-2AFC488E0F3E}">
      <dgm:prSet/>
      <dgm:spPr/>
      <dgm:t>
        <a:bodyPr/>
        <a:lstStyle/>
        <a:p>
          <a:endParaRPr lang="en-US"/>
        </a:p>
      </dgm:t>
    </dgm:pt>
    <dgm:pt modelId="{6EC2A51C-09CD-437E-A577-A269E661DCA6}" type="sibTrans" cxnId="{510B0FC2-39F1-4907-937B-2AFC488E0F3E}">
      <dgm:prSet/>
      <dgm:spPr/>
      <dgm:t>
        <a:bodyPr/>
        <a:lstStyle/>
        <a:p>
          <a:endParaRPr lang="en-US"/>
        </a:p>
      </dgm:t>
    </dgm:pt>
    <dgm:pt modelId="{9C163475-63D0-41FF-8FB0-C4868EDC63FE}">
      <dgm:prSet custT="1"/>
      <dgm:spPr/>
      <dgm:t>
        <a:bodyPr/>
        <a:lstStyle/>
        <a:p>
          <a:r>
            <a:rPr lang="it-IT" sz="1200" dirty="0"/>
            <a:t>Using </a:t>
          </a:r>
          <a:r>
            <a:rPr lang="it-IT" sz="1200" dirty="0" err="1"/>
            <a:t>lay</a:t>
          </a:r>
          <a:r>
            <a:rPr lang="it-IT" sz="1200" dirty="0"/>
            <a:t> providers </a:t>
          </a:r>
          <a:r>
            <a:rPr lang="it-IT" sz="1200" dirty="0" err="1"/>
            <a:t>is</a:t>
          </a:r>
          <a:r>
            <a:rPr lang="it-IT" sz="1200" dirty="0"/>
            <a:t> </a:t>
          </a:r>
          <a:r>
            <a:rPr lang="it-IT" sz="1200" dirty="0" err="1"/>
            <a:t>less</a:t>
          </a:r>
          <a:r>
            <a:rPr lang="it-IT" sz="1200" dirty="0"/>
            <a:t> </a:t>
          </a:r>
          <a:r>
            <a:rPr lang="it-IT" sz="1200" dirty="0" err="1"/>
            <a:t>costly</a:t>
          </a:r>
          <a:r>
            <a:rPr lang="it-IT" sz="1200" dirty="0"/>
            <a:t> and more </a:t>
          </a:r>
          <a:r>
            <a:rPr lang="it-IT" sz="1200" dirty="0" err="1"/>
            <a:t>feasible</a:t>
          </a:r>
          <a:r>
            <a:rPr lang="it-IT" sz="1200" dirty="0"/>
            <a:t> </a:t>
          </a:r>
          <a:r>
            <a:rPr lang="it-IT" sz="1200" dirty="0" err="1"/>
            <a:t>across</a:t>
          </a:r>
          <a:r>
            <a:rPr lang="it-IT" sz="1200" dirty="0"/>
            <a:t> HTS </a:t>
          </a:r>
          <a:r>
            <a:rPr lang="it-IT" sz="1200" dirty="0" err="1"/>
            <a:t>sites</a:t>
          </a:r>
          <a:r>
            <a:rPr lang="it-IT" sz="1200" dirty="0"/>
            <a:t> </a:t>
          </a:r>
          <a:endParaRPr lang="en-US" sz="1200" dirty="0"/>
        </a:p>
      </dgm:t>
    </dgm:pt>
    <dgm:pt modelId="{90D5C218-CD4F-4680-B41B-DFB3329C7CD1}" type="parTrans" cxnId="{CA07D149-836A-4007-A114-5816E62DBE6A}">
      <dgm:prSet/>
      <dgm:spPr/>
      <dgm:t>
        <a:bodyPr/>
        <a:lstStyle/>
        <a:p>
          <a:endParaRPr lang="en-US"/>
        </a:p>
      </dgm:t>
    </dgm:pt>
    <dgm:pt modelId="{A7FBFCD0-945D-440B-ADEF-07EE43B28971}" type="sibTrans" cxnId="{CA07D149-836A-4007-A114-5816E62DBE6A}">
      <dgm:prSet/>
      <dgm:spPr/>
      <dgm:t>
        <a:bodyPr/>
        <a:lstStyle/>
        <a:p>
          <a:endParaRPr lang="en-US"/>
        </a:p>
      </dgm:t>
    </dgm:pt>
    <dgm:pt modelId="{EB2CF448-0C6C-45DA-8BF6-BC768BA336A9}">
      <dgm:prSet custT="1"/>
      <dgm:spPr/>
      <dgm:t>
        <a:bodyPr/>
        <a:lstStyle/>
        <a:p>
          <a:r>
            <a:rPr lang="it-IT" sz="1200" dirty="0"/>
            <a:t>Using </a:t>
          </a:r>
          <a:r>
            <a:rPr lang="it-IT" sz="1200" dirty="0" err="1"/>
            <a:t>RDTs</a:t>
          </a:r>
          <a:r>
            <a:rPr lang="it-IT" sz="1200" dirty="0"/>
            <a:t> </a:t>
          </a:r>
          <a:r>
            <a:rPr lang="it-IT" sz="1200" dirty="0" err="1"/>
            <a:t>is</a:t>
          </a:r>
          <a:r>
            <a:rPr lang="it-IT" sz="1200" dirty="0"/>
            <a:t> </a:t>
          </a:r>
          <a:r>
            <a:rPr lang="it-IT" sz="1200" dirty="0" err="1"/>
            <a:t>less</a:t>
          </a:r>
          <a:r>
            <a:rPr lang="it-IT" sz="1200" dirty="0"/>
            <a:t> </a:t>
          </a:r>
          <a:r>
            <a:rPr lang="it-IT" sz="1200" dirty="0" err="1"/>
            <a:t>costly</a:t>
          </a:r>
          <a:r>
            <a:rPr lang="it-IT" sz="1200" dirty="0"/>
            <a:t> overall &amp; </a:t>
          </a:r>
          <a:r>
            <a:rPr lang="it-IT" sz="1200" dirty="0" err="1"/>
            <a:t>shown</a:t>
          </a:r>
          <a:r>
            <a:rPr lang="it-IT" sz="1200" dirty="0"/>
            <a:t> to be cost-</a:t>
          </a:r>
          <a:r>
            <a:rPr lang="it-IT" sz="1200" dirty="0" err="1"/>
            <a:t>saving</a:t>
          </a:r>
          <a:r>
            <a:rPr lang="it-IT" sz="1200" dirty="0"/>
            <a:t> </a:t>
          </a:r>
          <a:r>
            <a:rPr lang="it-IT" sz="1200" dirty="0" err="1"/>
            <a:t>compared</a:t>
          </a:r>
          <a:r>
            <a:rPr lang="it-IT" sz="1200" dirty="0"/>
            <a:t> with </a:t>
          </a:r>
          <a:r>
            <a:rPr lang="it-IT" sz="1200" dirty="0" err="1"/>
            <a:t>laboratory</a:t>
          </a:r>
          <a:r>
            <a:rPr lang="it-IT" sz="1200" dirty="0"/>
            <a:t> </a:t>
          </a:r>
          <a:r>
            <a:rPr lang="it-IT" sz="1200" dirty="0" err="1"/>
            <a:t>methods</a:t>
          </a:r>
          <a:endParaRPr lang="en-US" sz="1200" dirty="0"/>
        </a:p>
      </dgm:t>
    </dgm:pt>
    <dgm:pt modelId="{0778CD26-2BC2-4CC5-B203-60D66F8840BE}" type="parTrans" cxnId="{0AFA3221-EAAC-4452-B8EE-D1709E8E471C}">
      <dgm:prSet/>
      <dgm:spPr/>
      <dgm:t>
        <a:bodyPr/>
        <a:lstStyle/>
        <a:p>
          <a:endParaRPr lang="en-US"/>
        </a:p>
      </dgm:t>
    </dgm:pt>
    <dgm:pt modelId="{99E490D4-6867-4D95-A135-9F74D34A3412}" type="sibTrans" cxnId="{0AFA3221-EAAC-4452-B8EE-D1709E8E471C}">
      <dgm:prSet/>
      <dgm:spPr/>
      <dgm:t>
        <a:bodyPr/>
        <a:lstStyle/>
        <a:p>
          <a:endParaRPr lang="en-US"/>
        </a:p>
      </dgm:t>
    </dgm:pt>
    <dgm:pt modelId="{F664EDE0-F380-4FA5-816B-46A007F9F168}">
      <dgm:prSet/>
      <dgm:spPr/>
      <dgm:t>
        <a:bodyPr/>
        <a:lstStyle/>
        <a:p>
          <a:r>
            <a:rPr lang="it-IT" sz="1100" b="1"/>
            <a:t>Accurate diagnosis</a:t>
          </a:r>
          <a:endParaRPr lang="en-US" sz="1100"/>
        </a:p>
      </dgm:t>
    </dgm:pt>
    <dgm:pt modelId="{9EBF9D2E-EAEC-4715-A4B6-914BC791975F}" type="parTrans" cxnId="{31BD5474-E9C0-4303-8467-DA9BE0AB3B5F}">
      <dgm:prSet/>
      <dgm:spPr/>
      <dgm:t>
        <a:bodyPr/>
        <a:lstStyle/>
        <a:p>
          <a:endParaRPr lang="en-US"/>
        </a:p>
      </dgm:t>
    </dgm:pt>
    <dgm:pt modelId="{60EB9537-A979-40F8-8D6F-029367AEB37E}" type="sibTrans" cxnId="{31BD5474-E9C0-4303-8467-DA9BE0AB3B5F}">
      <dgm:prSet/>
      <dgm:spPr/>
      <dgm:t>
        <a:bodyPr/>
        <a:lstStyle/>
        <a:p>
          <a:endParaRPr lang="en-US"/>
        </a:p>
      </dgm:t>
    </dgm:pt>
    <dgm:pt modelId="{C3873F4A-C288-4292-84ED-E11E17168BA0}">
      <dgm:prSet/>
      <dgm:spPr/>
      <dgm:t>
        <a:bodyPr/>
        <a:lstStyle/>
        <a:p>
          <a:r>
            <a:rPr lang="en-GB" sz="900" b="1" dirty="0"/>
            <a:t>Lay provider HTS equivalent accuracy to HCWs RDTs and </a:t>
          </a:r>
          <a:r>
            <a:rPr lang="en-GB" sz="900" b="1" u="sng" dirty="0"/>
            <a:t>equivalent to laboratory methods </a:t>
          </a:r>
          <a:r>
            <a:rPr lang="en-GB" sz="900" b="1" dirty="0"/>
            <a:t>(EIA/WB)</a:t>
          </a:r>
          <a:endParaRPr lang="en-US" sz="900" dirty="0"/>
        </a:p>
      </dgm:t>
    </dgm:pt>
    <dgm:pt modelId="{AC9A8DC4-094B-4133-BED3-587258E26991}" type="parTrans" cxnId="{2908B41D-1EC0-400C-BE29-1AB7A9B7D14D}">
      <dgm:prSet/>
      <dgm:spPr/>
      <dgm:t>
        <a:bodyPr/>
        <a:lstStyle/>
        <a:p>
          <a:endParaRPr lang="en-US"/>
        </a:p>
      </dgm:t>
    </dgm:pt>
    <dgm:pt modelId="{EAA66A1A-DBCA-41C1-86B5-34B68B50D29B}" type="sibTrans" cxnId="{2908B41D-1EC0-400C-BE29-1AB7A9B7D14D}">
      <dgm:prSet/>
      <dgm:spPr/>
      <dgm:t>
        <a:bodyPr/>
        <a:lstStyle/>
        <a:p>
          <a:endParaRPr lang="en-US"/>
        </a:p>
      </dgm:t>
    </dgm:pt>
    <dgm:pt modelId="{FCD2E8F7-EB0D-4327-81DB-C1E908B6E80B}">
      <dgm:prSet custT="1"/>
      <dgm:spPr/>
      <dgm:t>
        <a:bodyPr/>
        <a:lstStyle/>
        <a:p>
          <a:r>
            <a:rPr lang="en-GB" sz="1000" dirty="0"/>
            <a:t>Fewer indeterminate/inconclusive results = easier messaging &amp; more people able to start ART and </a:t>
          </a:r>
          <a:r>
            <a:rPr lang="en-GB" sz="1000" dirty="0" err="1"/>
            <a:t>PrEP</a:t>
          </a:r>
          <a:r>
            <a:rPr lang="en-GB" sz="1000" dirty="0"/>
            <a:t> faster which is key</a:t>
          </a:r>
          <a:endParaRPr lang="en-US" sz="1000" dirty="0"/>
        </a:p>
      </dgm:t>
    </dgm:pt>
    <dgm:pt modelId="{CC732D03-7564-45F8-8A28-6F00BDBF4607}" type="parTrans" cxnId="{7E3437AD-67B7-4759-9DB3-F7A54D1AC1B3}">
      <dgm:prSet/>
      <dgm:spPr/>
      <dgm:t>
        <a:bodyPr/>
        <a:lstStyle/>
        <a:p>
          <a:endParaRPr lang="en-US"/>
        </a:p>
      </dgm:t>
    </dgm:pt>
    <dgm:pt modelId="{ED7A1EEF-3EFA-4903-8AC2-98E0892FC17D}" type="sibTrans" cxnId="{7E3437AD-67B7-4759-9DB3-F7A54D1AC1B3}">
      <dgm:prSet/>
      <dgm:spPr/>
      <dgm:t>
        <a:bodyPr/>
        <a:lstStyle/>
        <a:p>
          <a:endParaRPr lang="en-US"/>
        </a:p>
      </dgm:t>
    </dgm:pt>
    <dgm:pt modelId="{6489D565-7DD4-42F1-80B8-FC42F2FEA250}">
      <dgm:prSet custT="1"/>
      <dgm:spPr/>
      <dgm:t>
        <a:bodyPr/>
        <a:lstStyle/>
        <a:p>
          <a:r>
            <a:rPr lang="en-GB" sz="1000" dirty="0"/>
            <a:t>Labs still have important work to provide support &amp; supervision for HTS – shifting to RDTs and lay providers doesn’t take but adds to their work</a:t>
          </a:r>
          <a:endParaRPr lang="en-US" sz="1000" dirty="0"/>
        </a:p>
      </dgm:t>
    </dgm:pt>
    <dgm:pt modelId="{C5367B64-54CE-407F-9092-5D6197E21677}" type="parTrans" cxnId="{3930E6F6-9C8F-4E3E-B82F-DAEB8C8E1FD2}">
      <dgm:prSet/>
      <dgm:spPr/>
      <dgm:t>
        <a:bodyPr/>
        <a:lstStyle/>
        <a:p>
          <a:endParaRPr lang="en-US"/>
        </a:p>
      </dgm:t>
    </dgm:pt>
    <dgm:pt modelId="{377FAC75-93DF-4211-B101-6370B3837549}" type="sibTrans" cxnId="{3930E6F6-9C8F-4E3E-B82F-DAEB8C8E1FD2}">
      <dgm:prSet/>
      <dgm:spPr/>
      <dgm:t>
        <a:bodyPr/>
        <a:lstStyle/>
        <a:p>
          <a:endParaRPr lang="en-US"/>
        </a:p>
      </dgm:t>
    </dgm:pt>
    <dgm:pt modelId="{4CFC0C3B-A664-4E9A-82E6-BADA2E8B3A3C}">
      <dgm:prSet/>
      <dgm:spPr/>
      <dgm:t>
        <a:bodyPr/>
        <a:lstStyle/>
        <a:p>
          <a:r>
            <a:rPr lang="en-GB" sz="1400" b="1"/>
            <a:t>Same day start</a:t>
          </a:r>
          <a:endParaRPr lang="en-US" sz="1400"/>
        </a:p>
      </dgm:t>
    </dgm:pt>
    <dgm:pt modelId="{DA247735-0F46-40BA-93D2-E5E5717AE35B}" type="parTrans" cxnId="{4DFC8168-FAF9-4B0A-80B3-8A873C1CC5AC}">
      <dgm:prSet/>
      <dgm:spPr/>
      <dgm:t>
        <a:bodyPr/>
        <a:lstStyle/>
        <a:p>
          <a:endParaRPr lang="en-US"/>
        </a:p>
      </dgm:t>
    </dgm:pt>
    <dgm:pt modelId="{9CE6786A-27D6-47A8-AD1E-71E5CF82BD1B}" type="sibTrans" cxnId="{4DFC8168-FAF9-4B0A-80B3-8A873C1CC5AC}">
      <dgm:prSet/>
      <dgm:spPr/>
      <dgm:t>
        <a:bodyPr/>
        <a:lstStyle/>
        <a:p>
          <a:endParaRPr lang="en-US"/>
        </a:p>
      </dgm:t>
    </dgm:pt>
    <dgm:pt modelId="{1099ED33-E8A4-4A11-BB0A-972477ACC15E}">
      <dgm:prSet custT="1"/>
      <dgm:spPr/>
      <dgm:t>
        <a:bodyPr/>
        <a:lstStyle/>
        <a:p>
          <a:r>
            <a:rPr lang="en-GB" sz="1200" dirty="0"/>
            <a:t>RDTs have a much faster turnaround time than lab-based testing</a:t>
          </a:r>
          <a:endParaRPr lang="en-US" sz="1200" dirty="0"/>
        </a:p>
      </dgm:t>
    </dgm:pt>
    <dgm:pt modelId="{44F02C3C-5AC5-4A15-91D5-20658BBB379D}" type="parTrans" cxnId="{8C83C472-2CA8-424A-823F-A761BAF52116}">
      <dgm:prSet/>
      <dgm:spPr/>
      <dgm:t>
        <a:bodyPr/>
        <a:lstStyle/>
        <a:p>
          <a:endParaRPr lang="en-US"/>
        </a:p>
      </dgm:t>
    </dgm:pt>
    <dgm:pt modelId="{57F0FCD5-B1E1-46D9-8E63-93043636874F}" type="sibTrans" cxnId="{8C83C472-2CA8-424A-823F-A761BAF52116}">
      <dgm:prSet/>
      <dgm:spPr/>
      <dgm:t>
        <a:bodyPr/>
        <a:lstStyle/>
        <a:p>
          <a:endParaRPr lang="en-US"/>
        </a:p>
      </dgm:t>
    </dgm:pt>
    <dgm:pt modelId="{0B53788F-5445-44FB-8B47-62810ABDB43C}">
      <dgm:prSet custT="1"/>
      <dgm:spPr/>
      <dgm:t>
        <a:bodyPr/>
        <a:lstStyle/>
        <a:p>
          <a:r>
            <a:rPr lang="en-GB" sz="1200" dirty="0"/>
            <a:t>RDTs enable the decentralization of confirmation testing which is a key </a:t>
          </a:r>
          <a:endParaRPr lang="en-US" sz="1200" dirty="0"/>
        </a:p>
      </dgm:t>
    </dgm:pt>
    <dgm:pt modelId="{F7E0A75A-52F2-4E5C-9EEC-46471905722A}" type="parTrans" cxnId="{E185945F-A675-4E8D-B6D9-D20AB707D9A9}">
      <dgm:prSet/>
      <dgm:spPr/>
      <dgm:t>
        <a:bodyPr/>
        <a:lstStyle/>
        <a:p>
          <a:endParaRPr lang="en-US"/>
        </a:p>
      </dgm:t>
    </dgm:pt>
    <dgm:pt modelId="{967BCAA5-8E32-49C9-985F-F7F044BBA493}" type="sibTrans" cxnId="{E185945F-A675-4E8D-B6D9-D20AB707D9A9}">
      <dgm:prSet/>
      <dgm:spPr/>
      <dgm:t>
        <a:bodyPr/>
        <a:lstStyle/>
        <a:p>
          <a:endParaRPr lang="en-US"/>
        </a:p>
      </dgm:t>
    </dgm:pt>
    <dgm:pt modelId="{BC89AC6A-06A6-4C67-99BE-7364A1D07B66}">
      <dgm:prSet custT="1"/>
      <dgm:spPr/>
      <dgm:t>
        <a:bodyPr/>
        <a:lstStyle/>
        <a:p>
          <a:r>
            <a:rPr lang="en-GB" sz="1200" dirty="0"/>
            <a:t>People get to start </a:t>
          </a:r>
          <a:r>
            <a:rPr lang="en-GB" sz="1200" dirty="0" err="1"/>
            <a:t>PrEP</a:t>
          </a:r>
          <a:r>
            <a:rPr lang="en-GB" sz="1200" dirty="0"/>
            <a:t> &amp; ART on the same day - reducing the </a:t>
          </a:r>
          <a:r>
            <a:rPr lang="en-GB" sz="1200" dirty="0" err="1"/>
            <a:t>los</a:t>
          </a:r>
          <a:r>
            <a:rPr lang="en-US" sz="1200" dirty="0"/>
            <a:t>s</a:t>
          </a:r>
          <a:r>
            <a:rPr lang="en-GB" sz="1200" dirty="0"/>
            <a:t> of follow-up</a:t>
          </a:r>
          <a:endParaRPr lang="en-US" sz="1200" dirty="0"/>
        </a:p>
      </dgm:t>
    </dgm:pt>
    <dgm:pt modelId="{5859F33A-6F3A-4363-8861-8D7371E8964E}" type="parTrans" cxnId="{30A45E91-B70B-4C0D-B1F2-2082F7FE6D63}">
      <dgm:prSet/>
      <dgm:spPr/>
      <dgm:t>
        <a:bodyPr/>
        <a:lstStyle/>
        <a:p>
          <a:endParaRPr lang="en-US"/>
        </a:p>
      </dgm:t>
    </dgm:pt>
    <dgm:pt modelId="{3CB2F803-3FC9-4CF3-86E5-2AF4577BB395}" type="sibTrans" cxnId="{30A45E91-B70B-4C0D-B1F2-2082F7FE6D63}">
      <dgm:prSet/>
      <dgm:spPr/>
      <dgm:t>
        <a:bodyPr/>
        <a:lstStyle/>
        <a:p>
          <a:endParaRPr lang="en-US"/>
        </a:p>
      </dgm:t>
    </dgm:pt>
    <dgm:pt modelId="{6AE9151E-6547-4DC3-AAC6-878794ED078D}">
      <dgm:prSet/>
      <dgm:spPr/>
      <dgm:t>
        <a:bodyPr/>
        <a:lstStyle/>
        <a:p>
          <a:r>
            <a:rPr lang="en-US" b="1" dirty="0"/>
            <a:t>Many countries (mainly in ESA) have reached or are near to reaching the 1</a:t>
          </a:r>
          <a:r>
            <a:rPr lang="en-US" b="1" baseline="30000" dirty="0"/>
            <a:t>st</a:t>
          </a:r>
          <a:r>
            <a:rPr lang="en-US" b="1" dirty="0"/>
            <a:t> 95 and 2</a:t>
          </a:r>
          <a:r>
            <a:rPr lang="en-US" b="1" baseline="30000" dirty="0"/>
            <a:t>nd</a:t>
          </a:r>
          <a:r>
            <a:rPr lang="en-US" b="1" dirty="0"/>
            <a:t> 95 – RDTs made it possible (task sharing, decentralization)</a:t>
          </a:r>
          <a:endParaRPr lang="en-US" dirty="0"/>
        </a:p>
      </dgm:t>
    </dgm:pt>
    <dgm:pt modelId="{B88547BE-334B-4CFC-8211-9C4240DE82A2}" type="parTrans" cxnId="{F07813E4-54B7-4E47-81A7-7E83FBE81D7B}">
      <dgm:prSet/>
      <dgm:spPr/>
      <dgm:t>
        <a:bodyPr/>
        <a:lstStyle/>
        <a:p>
          <a:endParaRPr lang="en-US"/>
        </a:p>
      </dgm:t>
    </dgm:pt>
    <dgm:pt modelId="{348BCC0B-D852-4126-8149-64E2CD800AA7}" type="sibTrans" cxnId="{F07813E4-54B7-4E47-81A7-7E83FBE81D7B}">
      <dgm:prSet/>
      <dgm:spPr/>
      <dgm:t>
        <a:bodyPr/>
        <a:lstStyle/>
        <a:p>
          <a:endParaRPr lang="en-US"/>
        </a:p>
      </dgm:t>
    </dgm:pt>
    <dgm:pt modelId="{6B60F6A7-56AA-534F-BCF1-E233C2A4E167}" type="pres">
      <dgm:prSet presAssocID="{49D82E51-672A-4F29-981A-B1235A9031E7}" presName="Name0" presStyleCnt="0">
        <dgm:presLayoutVars>
          <dgm:dir/>
          <dgm:resizeHandles val="exact"/>
        </dgm:presLayoutVars>
      </dgm:prSet>
      <dgm:spPr/>
    </dgm:pt>
    <dgm:pt modelId="{01100300-B223-EF41-A536-3E8C3C54D39F}" type="pres">
      <dgm:prSet presAssocID="{024F4484-0CB7-4A72-84EE-42383B954D7A}" presName="node" presStyleLbl="node1" presStyleIdx="0" presStyleCnt="9">
        <dgm:presLayoutVars>
          <dgm:bulletEnabled val="1"/>
        </dgm:presLayoutVars>
      </dgm:prSet>
      <dgm:spPr/>
    </dgm:pt>
    <dgm:pt modelId="{27D9C2DB-0256-1342-A7A2-595A5B1C55FF}" type="pres">
      <dgm:prSet presAssocID="{02BC8EB5-1940-46B2-873D-3CB977171FF6}" presName="sibTransSpacerBeforeConnector" presStyleCnt="0"/>
      <dgm:spPr/>
    </dgm:pt>
    <dgm:pt modelId="{D9961E28-749E-E64B-ACCE-F7CC92240489}" type="pres">
      <dgm:prSet presAssocID="{02BC8EB5-1940-46B2-873D-3CB977171FF6}" presName="sibTrans" presStyleLbl="node1" presStyleIdx="1" presStyleCnt="9"/>
      <dgm:spPr/>
    </dgm:pt>
    <dgm:pt modelId="{9CB40E7E-E070-FB48-8759-268E08679BC7}" type="pres">
      <dgm:prSet presAssocID="{02BC8EB5-1940-46B2-873D-3CB977171FF6}" presName="sibTransSpacerAfterConnector" presStyleCnt="0"/>
      <dgm:spPr/>
    </dgm:pt>
    <dgm:pt modelId="{0D1FA25E-3F8E-9645-B0DB-DF0467EEFC55}" type="pres">
      <dgm:prSet presAssocID="{FED0ABBB-4121-4C61-8F82-5D5679C5616A}" presName="node" presStyleLbl="node1" presStyleIdx="2" presStyleCnt="9">
        <dgm:presLayoutVars>
          <dgm:bulletEnabled val="1"/>
        </dgm:presLayoutVars>
      </dgm:prSet>
      <dgm:spPr/>
    </dgm:pt>
    <dgm:pt modelId="{EDF0A29A-29E6-E748-BAF2-0CBECD501FE9}" type="pres">
      <dgm:prSet presAssocID="{6EC2A51C-09CD-437E-A577-A269E661DCA6}" presName="sibTransSpacerBeforeConnector" presStyleCnt="0"/>
      <dgm:spPr/>
    </dgm:pt>
    <dgm:pt modelId="{CC796B99-7619-E54D-A41E-841562605190}" type="pres">
      <dgm:prSet presAssocID="{6EC2A51C-09CD-437E-A577-A269E661DCA6}" presName="sibTrans" presStyleLbl="node1" presStyleIdx="3" presStyleCnt="9"/>
      <dgm:spPr/>
    </dgm:pt>
    <dgm:pt modelId="{FC868D1A-6B7F-8040-96AB-61759593AF74}" type="pres">
      <dgm:prSet presAssocID="{6EC2A51C-09CD-437E-A577-A269E661DCA6}" presName="sibTransSpacerAfterConnector" presStyleCnt="0"/>
      <dgm:spPr/>
    </dgm:pt>
    <dgm:pt modelId="{034B052C-07C3-414A-B880-53523FB43F44}" type="pres">
      <dgm:prSet presAssocID="{F664EDE0-F380-4FA5-816B-46A007F9F168}" presName="node" presStyleLbl="node1" presStyleIdx="4" presStyleCnt="9">
        <dgm:presLayoutVars>
          <dgm:bulletEnabled val="1"/>
        </dgm:presLayoutVars>
      </dgm:prSet>
      <dgm:spPr/>
    </dgm:pt>
    <dgm:pt modelId="{D15F36DB-5D41-BB4D-82BD-01B9D5F9705A}" type="pres">
      <dgm:prSet presAssocID="{60EB9537-A979-40F8-8D6F-029367AEB37E}" presName="sibTransSpacerBeforeConnector" presStyleCnt="0"/>
      <dgm:spPr/>
    </dgm:pt>
    <dgm:pt modelId="{878F0631-A855-BB43-BB63-06169B695CF4}" type="pres">
      <dgm:prSet presAssocID="{60EB9537-A979-40F8-8D6F-029367AEB37E}" presName="sibTrans" presStyleLbl="node1" presStyleIdx="5" presStyleCnt="9"/>
      <dgm:spPr/>
    </dgm:pt>
    <dgm:pt modelId="{6AE6B649-89F3-2C40-B48B-1D5BAA97A7F2}" type="pres">
      <dgm:prSet presAssocID="{60EB9537-A979-40F8-8D6F-029367AEB37E}" presName="sibTransSpacerAfterConnector" presStyleCnt="0"/>
      <dgm:spPr/>
    </dgm:pt>
    <dgm:pt modelId="{EC9E6A3E-46C8-6B42-94D0-48B50A215F19}" type="pres">
      <dgm:prSet presAssocID="{4CFC0C3B-A664-4E9A-82E6-BADA2E8B3A3C}" presName="node" presStyleLbl="node1" presStyleIdx="6" presStyleCnt="9">
        <dgm:presLayoutVars>
          <dgm:bulletEnabled val="1"/>
        </dgm:presLayoutVars>
      </dgm:prSet>
      <dgm:spPr/>
    </dgm:pt>
    <dgm:pt modelId="{F9A3ABA0-F18C-1642-BBCA-9E9325615858}" type="pres">
      <dgm:prSet presAssocID="{9CE6786A-27D6-47A8-AD1E-71E5CF82BD1B}" presName="sibTransSpacerBeforeConnector" presStyleCnt="0"/>
      <dgm:spPr/>
    </dgm:pt>
    <dgm:pt modelId="{458BE448-2114-044C-BE91-4ACE0CE2F1EA}" type="pres">
      <dgm:prSet presAssocID="{9CE6786A-27D6-47A8-AD1E-71E5CF82BD1B}" presName="sibTrans" presStyleLbl="node1" presStyleIdx="7" presStyleCnt="9"/>
      <dgm:spPr/>
    </dgm:pt>
    <dgm:pt modelId="{B7EF4CC3-A7D0-404F-A86E-3EF18D5B99EE}" type="pres">
      <dgm:prSet presAssocID="{9CE6786A-27D6-47A8-AD1E-71E5CF82BD1B}" presName="sibTransSpacerAfterConnector" presStyleCnt="0"/>
      <dgm:spPr/>
    </dgm:pt>
    <dgm:pt modelId="{2070D6E8-C8AD-3D49-9A45-1FE2722C1A43}" type="pres">
      <dgm:prSet presAssocID="{6AE9151E-6547-4DC3-AAC6-878794ED078D}" presName="node" presStyleLbl="node1" presStyleIdx="8" presStyleCnt="9">
        <dgm:presLayoutVars>
          <dgm:bulletEnabled val="1"/>
        </dgm:presLayoutVars>
      </dgm:prSet>
      <dgm:spPr/>
    </dgm:pt>
  </dgm:ptLst>
  <dgm:cxnLst>
    <dgm:cxn modelId="{2908B41D-1EC0-400C-BE29-1AB7A9B7D14D}" srcId="{F664EDE0-F380-4FA5-816B-46A007F9F168}" destId="{C3873F4A-C288-4292-84ED-E11E17168BA0}" srcOrd="0" destOrd="0" parTransId="{AC9A8DC4-094B-4133-BED3-587258E26991}" sibTransId="{EAA66A1A-DBCA-41C1-86B5-34B68B50D29B}"/>
    <dgm:cxn modelId="{4AD7401E-6682-B044-AB58-6F99D842A281}" type="presOf" srcId="{60EB9537-A979-40F8-8D6F-029367AEB37E}" destId="{878F0631-A855-BB43-BB63-06169B695CF4}" srcOrd="0" destOrd="0" presId="urn:microsoft.com/office/officeart/2016/7/layout/BasicProcessNew"/>
    <dgm:cxn modelId="{924A2E1F-0723-3D47-A18D-810D09F66F34}" type="presOf" srcId="{02BC8EB5-1940-46B2-873D-3CB977171FF6}" destId="{D9961E28-749E-E64B-ACCE-F7CC92240489}" srcOrd="0" destOrd="0" presId="urn:microsoft.com/office/officeart/2016/7/layout/BasicProcessNew"/>
    <dgm:cxn modelId="{0AFA3221-EAAC-4452-B8EE-D1709E8E471C}" srcId="{FED0ABBB-4121-4C61-8F82-5D5679C5616A}" destId="{EB2CF448-0C6C-45DA-8BF6-BC768BA336A9}" srcOrd="1" destOrd="0" parTransId="{0778CD26-2BC2-4CC5-B203-60D66F8840BE}" sibTransId="{99E490D4-6867-4D95-A135-9F74D34A3412}"/>
    <dgm:cxn modelId="{60E30D3F-3231-AA49-86F2-C1850361CC41}" type="presOf" srcId="{EB2CF448-0C6C-45DA-8BF6-BC768BA336A9}" destId="{0D1FA25E-3F8E-9645-B0DB-DF0467EEFC55}" srcOrd="0" destOrd="2" presId="urn:microsoft.com/office/officeart/2016/7/layout/BasicProcessNew"/>
    <dgm:cxn modelId="{053B5D48-1C17-405B-AF4C-4E187B8CB80E}" srcId="{024F4484-0CB7-4A72-84EE-42383B954D7A}" destId="{6D56BD5A-FADB-4B2B-8F26-EAB50B7F992D}" srcOrd="1" destOrd="0" parTransId="{924D2C25-7D5D-47B5-92C9-7CBE1B8ADD1A}" sibTransId="{A1B1ACC1-952C-4500-A593-F4D1925E501E}"/>
    <dgm:cxn modelId="{CA07D149-836A-4007-A114-5816E62DBE6A}" srcId="{FED0ABBB-4121-4C61-8F82-5D5679C5616A}" destId="{9C163475-63D0-41FF-8FB0-C4868EDC63FE}" srcOrd="0" destOrd="0" parTransId="{90D5C218-CD4F-4680-B41B-DFB3329C7CD1}" sibTransId="{A7FBFCD0-945D-440B-ADEF-07EE43B28971}"/>
    <dgm:cxn modelId="{76102A4A-E922-4A4A-8414-C1AA6ED7A266}" type="presOf" srcId="{1099ED33-E8A4-4A11-BB0A-972477ACC15E}" destId="{EC9E6A3E-46C8-6B42-94D0-48B50A215F19}" srcOrd="0" destOrd="1" presId="urn:microsoft.com/office/officeart/2016/7/layout/BasicProcessNew"/>
    <dgm:cxn modelId="{1BA74854-7932-4F2E-94FC-5D5BCE07B203}" srcId="{024F4484-0CB7-4A72-84EE-42383B954D7A}" destId="{BA04DF3F-66B8-427F-B493-F143951BF0BA}" srcOrd="0" destOrd="0" parTransId="{FB5877D7-BBCF-4F77-8938-AF6305F49AB6}" sibTransId="{A34B4207-C56B-4992-821A-CF2E8B729B56}"/>
    <dgm:cxn modelId="{E185945F-A675-4E8D-B6D9-D20AB707D9A9}" srcId="{4CFC0C3B-A664-4E9A-82E6-BADA2E8B3A3C}" destId="{0B53788F-5445-44FB-8B47-62810ABDB43C}" srcOrd="1" destOrd="0" parTransId="{F7E0A75A-52F2-4E5C-9EEC-46471905722A}" sibTransId="{967BCAA5-8E32-49C9-985F-F7F044BBA493}"/>
    <dgm:cxn modelId="{4DFC8168-FAF9-4B0A-80B3-8A873C1CC5AC}" srcId="{49D82E51-672A-4F29-981A-B1235A9031E7}" destId="{4CFC0C3B-A664-4E9A-82E6-BADA2E8B3A3C}" srcOrd="3" destOrd="0" parTransId="{DA247735-0F46-40BA-93D2-E5E5717AE35B}" sibTransId="{9CE6786A-27D6-47A8-AD1E-71E5CF82BD1B}"/>
    <dgm:cxn modelId="{52C7C669-C610-1E45-B02C-6DF302B8C4E1}" type="presOf" srcId="{49D82E51-672A-4F29-981A-B1235A9031E7}" destId="{6B60F6A7-56AA-534F-BCF1-E233C2A4E167}" srcOrd="0" destOrd="0" presId="urn:microsoft.com/office/officeart/2016/7/layout/BasicProcessNew"/>
    <dgm:cxn modelId="{F56FD170-53EB-394E-A16C-8A0CB5AF1589}" type="presOf" srcId="{F664EDE0-F380-4FA5-816B-46A007F9F168}" destId="{034B052C-07C3-414A-B880-53523FB43F44}" srcOrd="0" destOrd="0" presId="urn:microsoft.com/office/officeart/2016/7/layout/BasicProcessNew"/>
    <dgm:cxn modelId="{8C83C472-2CA8-424A-823F-A761BAF52116}" srcId="{4CFC0C3B-A664-4E9A-82E6-BADA2E8B3A3C}" destId="{1099ED33-E8A4-4A11-BB0A-972477ACC15E}" srcOrd="0" destOrd="0" parTransId="{44F02C3C-5AC5-4A15-91D5-20658BBB379D}" sibTransId="{57F0FCD5-B1E1-46D9-8E63-93043636874F}"/>
    <dgm:cxn modelId="{634C5074-24B3-FF4E-9499-1F27539B5B8F}" type="presOf" srcId="{0B53788F-5445-44FB-8B47-62810ABDB43C}" destId="{EC9E6A3E-46C8-6B42-94D0-48B50A215F19}" srcOrd="0" destOrd="2" presId="urn:microsoft.com/office/officeart/2016/7/layout/BasicProcessNew"/>
    <dgm:cxn modelId="{31BD5474-E9C0-4303-8467-DA9BE0AB3B5F}" srcId="{49D82E51-672A-4F29-981A-B1235A9031E7}" destId="{F664EDE0-F380-4FA5-816B-46A007F9F168}" srcOrd="2" destOrd="0" parTransId="{9EBF9D2E-EAEC-4715-A4B6-914BC791975F}" sibTransId="{60EB9537-A979-40F8-8D6F-029367AEB37E}"/>
    <dgm:cxn modelId="{28E74E8A-1137-A649-A640-773F90E32291}" type="presOf" srcId="{BA04DF3F-66B8-427F-B493-F143951BF0BA}" destId="{01100300-B223-EF41-A536-3E8C3C54D39F}" srcOrd="0" destOrd="1" presId="urn:microsoft.com/office/officeart/2016/7/layout/BasicProcessNew"/>
    <dgm:cxn modelId="{D828298E-D788-1B49-BD67-197F6C266684}" type="presOf" srcId="{C3873F4A-C288-4292-84ED-E11E17168BA0}" destId="{034B052C-07C3-414A-B880-53523FB43F44}" srcOrd="0" destOrd="1" presId="urn:microsoft.com/office/officeart/2016/7/layout/BasicProcessNew"/>
    <dgm:cxn modelId="{30A45E91-B70B-4C0D-B1F2-2082F7FE6D63}" srcId="{4CFC0C3B-A664-4E9A-82E6-BADA2E8B3A3C}" destId="{BC89AC6A-06A6-4C67-99BE-7364A1D07B66}" srcOrd="2" destOrd="0" parTransId="{5859F33A-6F3A-4363-8861-8D7371E8964E}" sibTransId="{3CB2F803-3FC9-4CF3-86E5-2AF4577BB395}"/>
    <dgm:cxn modelId="{7832ED92-35DC-422C-8133-2A3FF7431118}" srcId="{49D82E51-672A-4F29-981A-B1235A9031E7}" destId="{024F4484-0CB7-4A72-84EE-42383B954D7A}" srcOrd="0" destOrd="0" parTransId="{6E506878-03B6-4FE8-B8FC-1D3372AD783B}" sibTransId="{02BC8EB5-1940-46B2-873D-3CB977171FF6}"/>
    <dgm:cxn modelId="{D31C1799-19A9-934B-BE2B-A9E398A5C283}" type="presOf" srcId="{6489D565-7DD4-42F1-80B8-FC42F2FEA250}" destId="{034B052C-07C3-414A-B880-53523FB43F44}" srcOrd="0" destOrd="3" presId="urn:microsoft.com/office/officeart/2016/7/layout/BasicProcessNew"/>
    <dgm:cxn modelId="{889C48A1-EC4D-3D47-B422-75E24F5F731C}" type="presOf" srcId="{BC89AC6A-06A6-4C67-99BE-7364A1D07B66}" destId="{EC9E6A3E-46C8-6B42-94D0-48B50A215F19}" srcOrd="0" destOrd="3" presId="urn:microsoft.com/office/officeart/2016/7/layout/BasicProcessNew"/>
    <dgm:cxn modelId="{9A1D4FA4-23AB-9544-BC36-106D3A9406E4}" type="presOf" srcId="{FED0ABBB-4121-4C61-8F82-5D5679C5616A}" destId="{0D1FA25E-3F8E-9645-B0DB-DF0467EEFC55}" srcOrd="0" destOrd="0" presId="urn:microsoft.com/office/officeart/2016/7/layout/BasicProcessNew"/>
    <dgm:cxn modelId="{D0AEA5A4-EB08-F443-B354-BA13167C97EB}" type="presOf" srcId="{6EC2A51C-09CD-437E-A577-A269E661DCA6}" destId="{CC796B99-7619-E54D-A41E-841562605190}" srcOrd="0" destOrd="0" presId="urn:microsoft.com/office/officeart/2016/7/layout/BasicProcessNew"/>
    <dgm:cxn modelId="{580E37A5-0903-D44F-A715-35020EB1CA4E}" type="presOf" srcId="{9CE6786A-27D6-47A8-AD1E-71E5CF82BD1B}" destId="{458BE448-2114-044C-BE91-4ACE0CE2F1EA}" srcOrd="0" destOrd="0" presId="urn:microsoft.com/office/officeart/2016/7/layout/BasicProcessNew"/>
    <dgm:cxn modelId="{7E3437AD-67B7-4759-9DB3-F7A54D1AC1B3}" srcId="{F664EDE0-F380-4FA5-816B-46A007F9F168}" destId="{FCD2E8F7-EB0D-4327-81DB-C1E908B6E80B}" srcOrd="1" destOrd="0" parTransId="{CC732D03-7564-45F8-8A28-6F00BDBF4607}" sibTransId="{ED7A1EEF-3EFA-4903-8AC2-98E0892FC17D}"/>
    <dgm:cxn modelId="{CBF7BDAE-6CAA-1046-B59A-1876F099AC68}" type="presOf" srcId="{6AE9151E-6547-4DC3-AAC6-878794ED078D}" destId="{2070D6E8-C8AD-3D49-9A45-1FE2722C1A43}" srcOrd="0" destOrd="0" presId="urn:microsoft.com/office/officeart/2016/7/layout/BasicProcessNew"/>
    <dgm:cxn modelId="{510B0FC2-39F1-4907-937B-2AFC488E0F3E}" srcId="{49D82E51-672A-4F29-981A-B1235A9031E7}" destId="{FED0ABBB-4121-4C61-8F82-5D5679C5616A}" srcOrd="1" destOrd="0" parTransId="{53B6E164-9A6C-4A76-AEFF-F4475C0CA333}" sibTransId="{6EC2A51C-09CD-437E-A577-A269E661DCA6}"/>
    <dgm:cxn modelId="{8DC99AC5-A1FB-C64F-84EE-B37185B1E39E}" type="presOf" srcId="{024F4484-0CB7-4A72-84EE-42383B954D7A}" destId="{01100300-B223-EF41-A536-3E8C3C54D39F}" srcOrd="0" destOrd="0" presId="urn:microsoft.com/office/officeart/2016/7/layout/BasicProcessNew"/>
    <dgm:cxn modelId="{CB12ECCA-B3E9-EA42-9E2E-945982E5A93A}" type="presOf" srcId="{FCD2E8F7-EB0D-4327-81DB-C1E908B6E80B}" destId="{034B052C-07C3-414A-B880-53523FB43F44}" srcOrd="0" destOrd="2" presId="urn:microsoft.com/office/officeart/2016/7/layout/BasicProcessNew"/>
    <dgm:cxn modelId="{D9D147E3-7253-174C-AF19-EC63DA3FE58A}" type="presOf" srcId="{4CFC0C3B-A664-4E9A-82E6-BADA2E8B3A3C}" destId="{EC9E6A3E-46C8-6B42-94D0-48B50A215F19}" srcOrd="0" destOrd="0" presId="urn:microsoft.com/office/officeart/2016/7/layout/BasicProcessNew"/>
    <dgm:cxn modelId="{F07813E4-54B7-4E47-81A7-7E83FBE81D7B}" srcId="{49D82E51-672A-4F29-981A-B1235A9031E7}" destId="{6AE9151E-6547-4DC3-AAC6-878794ED078D}" srcOrd="4" destOrd="0" parTransId="{B88547BE-334B-4CFC-8211-9C4240DE82A2}" sibTransId="{348BCC0B-D852-4126-8149-64E2CD800AA7}"/>
    <dgm:cxn modelId="{AF3EBFEA-3A68-5C4E-84EA-1F85785C3B52}" type="presOf" srcId="{6D56BD5A-FADB-4B2B-8F26-EAB50B7F992D}" destId="{01100300-B223-EF41-A536-3E8C3C54D39F}" srcOrd="0" destOrd="2" presId="urn:microsoft.com/office/officeart/2016/7/layout/BasicProcessNew"/>
    <dgm:cxn modelId="{B6DED0EA-32C6-8648-85E0-97FFD102CA0B}" type="presOf" srcId="{9C163475-63D0-41FF-8FB0-C4868EDC63FE}" destId="{0D1FA25E-3F8E-9645-B0DB-DF0467EEFC55}" srcOrd="0" destOrd="1" presId="urn:microsoft.com/office/officeart/2016/7/layout/BasicProcessNew"/>
    <dgm:cxn modelId="{3930E6F6-9C8F-4E3E-B82F-DAEB8C8E1FD2}" srcId="{F664EDE0-F380-4FA5-816B-46A007F9F168}" destId="{6489D565-7DD4-42F1-80B8-FC42F2FEA250}" srcOrd="2" destOrd="0" parTransId="{C5367B64-54CE-407F-9092-5D6197E21677}" sibTransId="{377FAC75-93DF-4211-B101-6370B3837549}"/>
    <dgm:cxn modelId="{011EA994-1A11-024C-B7F3-14B24381FE35}" type="presParOf" srcId="{6B60F6A7-56AA-534F-BCF1-E233C2A4E167}" destId="{01100300-B223-EF41-A536-3E8C3C54D39F}" srcOrd="0" destOrd="0" presId="urn:microsoft.com/office/officeart/2016/7/layout/BasicProcessNew"/>
    <dgm:cxn modelId="{07F85152-E9F0-8243-BF74-B6A3A49283A7}" type="presParOf" srcId="{6B60F6A7-56AA-534F-BCF1-E233C2A4E167}" destId="{27D9C2DB-0256-1342-A7A2-595A5B1C55FF}" srcOrd="1" destOrd="0" presId="urn:microsoft.com/office/officeart/2016/7/layout/BasicProcessNew"/>
    <dgm:cxn modelId="{4529E10B-5FB8-514B-B9C5-F93E4EF89239}" type="presParOf" srcId="{6B60F6A7-56AA-534F-BCF1-E233C2A4E167}" destId="{D9961E28-749E-E64B-ACCE-F7CC92240489}" srcOrd="2" destOrd="0" presId="urn:microsoft.com/office/officeart/2016/7/layout/BasicProcessNew"/>
    <dgm:cxn modelId="{B226341E-D924-4641-9F5E-42819339AF0C}" type="presParOf" srcId="{6B60F6A7-56AA-534F-BCF1-E233C2A4E167}" destId="{9CB40E7E-E070-FB48-8759-268E08679BC7}" srcOrd="3" destOrd="0" presId="urn:microsoft.com/office/officeart/2016/7/layout/BasicProcessNew"/>
    <dgm:cxn modelId="{DE44F9E9-BCC5-7847-8F74-187548F65033}" type="presParOf" srcId="{6B60F6A7-56AA-534F-BCF1-E233C2A4E167}" destId="{0D1FA25E-3F8E-9645-B0DB-DF0467EEFC55}" srcOrd="4" destOrd="0" presId="urn:microsoft.com/office/officeart/2016/7/layout/BasicProcessNew"/>
    <dgm:cxn modelId="{86C1A4EB-6FC0-A44B-9D81-ABBFDCF417A4}" type="presParOf" srcId="{6B60F6A7-56AA-534F-BCF1-E233C2A4E167}" destId="{EDF0A29A-29E6-E748-BAF2-0CBECD501FE9}" srcOrd="5" destOrd="0" presId="urn:microsoft.com/office/officeart/2016/7/layout/BasicProcessNew"/>
    <dgm:cxn modelId="{3F72A81A-C24D-E842-862C-2E518FD914D0}" type="presParOf" srcId="{6B60F6A7-56AA-534F-BCF1-E233C2A4E167}" destId="{CC796B99-7619-E54D-A41E-841562605190}" srcOrd="6" destOrd="0" presId="urn:microsoft.com/office/officeart/2016/7/layout/BasicProcessNew"/>
    <dgm:cxn modelId="{65A9C868-6153-954C-8FEB-06645096A0C0}" type="presParOf" srcId="{6B60F6A7-56AA-534F-BCF1-E233C2A4E167}" destId="{FC868D1A-6B7F-8040-96AB-61759593AF74}" srcOrd="7" destOrd="0" presId="urn:microsoft.com/office/officeart/2016/7/layout/BasicProcessNew"/>
    <dgm:cxn modelId="{52C38662-93AF-6247-B724-3649B5D531D2}" type="presParOf" srcId="{6B60F6A7-56AA-534F-BCF1-E233C2A4E167}" destId="{034B052C-07C3-414A-B880-53523FB43F44}" srcOrd="8" destOrd="0" presId="urn:microsoft.com/office/officeart/2016/7/layout/BasicProcessNew"/>
    <dgm:cxn modelId="{2BCE2367-58DE-5B41-AB67-F033EE0F7F9B}" type="presParOf" srcId="{6B60F6A7-56AA-534F-BCF1-E233C2A4E167}" destId="{D15F36DB-5D41-BB4D-82BD-01B9D5F9705A}" srcOrd="9" destOrd="0" presId="urn:microsoft.com/office/officeart/2016/7/layout/BasicProcessNew"/>
    <dgm:cxn modelId="{F5E3DF02-8265-184B-97EE-D71695F11D0D}" type="presParOf" srcId="{6B60F6A7-56AA-534F-BCF1-E233C2A4E167}" destId="{878F0631-A855-BB43-BB63-06169B695CF4}" srcOrd="10" destOrd="0" presId="urn:microsoft.com/office/officeart/2016/7/layout/BasicProcessNew"/>
    <dgm:cxn modelId="{460D72F2-227C-2B4D-98B0-53294C23ECFE}" type="presParOf" srcId="{6B60F6A7-56AA-534F-BCF1-E233C2A4E167}" destId="{6AE6B649-89F3-2C40-B48B-1D5BAA97A7F2}" srcOrd="11" destOrd="0" presId="urn:microsoft.com/office/officeart/2016/7/layout/BasicProcessNew"/>
    <dgm:cxn modelId="{B525E080-9F63-1E46-AEB5-484DB5C1AE7F}" type="presParOf" srcId="{6B60F6A7-56AA-534F-BCF1-E233C2A4E167}" destId="{EC9E6A3E-46C8-6B42-94D0-48B50A215F19}" srcOrd="12" destOrd="0" presId="urn:microsoft.com/office/officeart/2016/7/layout/BasicProcessNew"/>
    <dgm:cxn modelId="{25D2A984-B697-9049-9751-232F186B4A6C}" type="presParOf" srcId="{6B60F6A7-56AA-534F-BCF1-E233C2A4E167}" destId="{F9A3ABA0-F18C-1642-BBCA-9E9325615858}" srcOrd="13" destOrd="0" presId="urn:microsoft.com/office/officeart/2016/7/layout/BasicProcessNew"/>
    <dgm:cxn modelId="{133BE0EA-C440-084B-AA3F-255BA28BBAB3}" type="presParOf" srcId="{6B60F6A7-56AA-534F-BCF1-E233C2A4E167}" destId="{458BE448-2114-044C-BE91-4ACE0CE2F1EA}" srcOrd="14" destOrd="0" presId="urn:microsoft.com/office/officeart/2016/7/layout/BasicProcessNew"/>
    <dgm:cxn modelId="{8052668B-D2DA-C04C-8A70-5327468C33BE}" type="presParOf" srcId="{6B60F6A7-56AA-534F-BCF1-E233C2A4E167}" destId="{B7EF4CC3-A7D0-404F-A86E-3EF18D5B99EE}" srcOrd="15" destOrd="0" presId="urn:microsoft.com/office/officeart/2016/7/layout/BasicProcessNew"/>
    <dgm:cxn modelId="{14C8E2E2-7C03-2B4B-9980-2F7DE62B7B82}" type="presParOf" srcId="{6B60F6A7-56AA-534F-BCF1-E233C2A4E167}" destId="{2070D6E8-C8AD-3D49-9A45-1FE2722C1A43}" srcOrd="16"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C5615F-1DF6-4E85-B303-E324D632D0D5}"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9C8D445A-5981-4403-BBA3-7FF0C0A50022}">
      <dgm:prSet/>
      <dgm:spPr/>
      <dgm:t>
        <a:bodyPr/>
        <a:lstStyle/>
        <a:p>
          <a:r>
            <a:rPr lang="en-GB" b="1"/>
            <a:t>34 different WHO PQed assays available for procurement: </a:t>
          </a:r>
          <a:endParaRPr lang="en-US"/>
        </a:p>
      </dgm:t>
    </dgm:pt>
    <dgm:pt modelId="{816115CE-9546-4C97-AD27-E17BA4DF83A4}" type="parTrans" cxnId="{526A1F53-E838-42D5-93CC-9668C0ACC1D2}">
      <dgm:prSet/>
      <dgm:spPr/>
      <dgm:t>
        <a:bodyPr/>
        <a:lstStyle/>
        <a:p>
          <a:endParaRPr lang="en-US"/>
        </a:p>
      </dgm:t>
    </dgm:pt>
    <dgm:pt modelId="{82E59D72-9BB2-4802-AFDE-D53E5D06A38E}" type="sibTrans" cxnId="{526A1F53-E838-42D5-93CC-9668C0ACC1D2}">
      <dgm:prSet/>
      <dgm:spPr/>
      <dgm:t>
        <a:bodyPr/>
        <a:lstStyle/>
        <a:p>
          <a:endParaRPr lang="en-US"/>
        </a:p>
      </dgm:t>
    </dgm:pt>
    <dgm:pt modelId="{E3E82F8E-4B35-49AE-BF7A-BB8EC2AF5903}">
      <dgm:prSet/>
      <dgm:spPr/>
      <dgm:t>
        <a:bodyPr/>
        <a:lstStyle/>
        <a:p>
          <a:r>
            <a:rPr lang="en-GB" b="1"/>
            <a:t>22 HIV RDTs:</a:t>
          </a:r>
          <a:endParaRPr lang="en-US"/>
        </a:p>
      </dgm:t>
    </dgm:pt>
    <dgm:pt modelId="{676BCE73-1376-43A2-B092-DCCEB8C597D3}" type="parTrans" cxnId="{39D32B0E-ED79-46B7-B4C5-49516D11B402}">
      <dgm:prSet/>
      <dgm:spPr/>
      <dgm:t>
        <a:bodyPr/>
        <a:lstStyle/>
        <a:p>
          <a:endParaRPr lang="en-US"/>
        </a:p>
      </dgm:t>
    </dgm:pt>
    <dgm:pt modelId="{936EBA5B-FA6B-434F-86D7-565DFF937137}" type="sibTrans" cxnId="{39D32B0E-ED79-46B7-B4C5-49516D11B402}">
      <dgm:prSet/>
      <dgm:spPr/>
      <dgm:t>
        <a:bodyPr/>
        <a:lstStyle/>
        <a:p>
          <a:endParaRPr lang="en-US"/>
        </a:p>
      </dgm:t>
    </dgm:pt>
    <dgm:pt modelId="{1C13F044-5659-4F63-B704-7A25A9DC8910}">
      <dgm:prSet/>
      <dgm:spPr/>
      <dgm:t>
        <a:bodyPr/>
        <a:lstStyle/>
        <a:p>
          <a:r>
            <a:rPr lang="en-GB"/>
            <a:t>All meet WHO’s standards for at least 99% sensitivity and 98% specificity </a:t>
          </a:r>
          <a:endParaRPr lang="en-US"/>
        </a:p>
      </dgm:t>
    </dgm:pt>
    <dgm:pt modelId="{0CF830AF-8BF4-4D93-BA09-C79B25569970}" type="parTrans" cxnId="{1764BB0D-0B68-48EC-9179-5369F425104E}">
      <dgm:prSet/>
      <dgm:spPr/>
      <dgm:t>
        <a:bodyPr/>
        <a:lstStyle/>
        <a:p>
          <a:endParaRPr lang="en-US"/>
        </a:p>
      </dgm:t>
    </dgm:pt>
    <dgm:pt modelId="{074D5658-9208-4317-A737-B65A5D1B2990}" type="sibTrans" cxnId="{1764BB0D-0B68-48EC-9179-5369F425104E}">
      <dgm:prSet/>
      <dgm:spPr/>
      <dgm:t>
        <a:bodyPr/>
        <a:lstStyle/>
        <a:p>
          <a:endParaRPr lang="en-US"/>
        </a:p>
      </dgm:t>
    </dgm:pt>
    <dgm:pt modelId="{2DC5C532-943A-4497-B764-32E016A56628}">
      <dgm:prSet/>
      <dgm:spPr/>
      <dgm:t>
        <a:bodyPr/>
        <a:lstStyle/>
        <a:p>
          <a:r>
            <a:rPr lang="en-US" b="1"/>
            <a:t>4 EIAs</a:t>
          </a:r>
          <a:endParaRPr lang="en-US"/>
        </a:p>
      </dgm:t>
    </dgm:pt>
    <dgm:pt modelId="{7DE15770-3922-44BF-A7CF-811EF01B20E1}" type="parTrans" cxnId="{2CA35163-B5C0-4460-B12A-E873773E32AA}">
      <dgm:prSet/>
      <dgm:spPr/>
      <dgm:t>
        <a:bodyPr/>
        <a:lstStyle/>
        <a:p>
          <a:endParaRPr lang="en-US"/>
        </a:p>
      </dgm:t>
    </dgm:pt>
    <dgm:pt modelId="{E3E44356-697D-4FC8-A1B2-FA96E747E338}" type="sibTrans" cxnId="{2CA35163-B5C0-4460-B12A-E873773E32AA}">
      <dgm:prSet/>
      <dgm:spPr/>
      <dgm:t>
        <a:bodyPr/>
        <a:lstStyle/>
        <a:p>
          <a:endParaRPr lang="en-US"/>
        </a:p>
      </dgm:t>
    </dgm:pt>
    <dgm:pt modelId="{FD887217-81CC-4794-9911-3503BD6E2809}">
      <dgm:prSet/>
      <dgm:spPr/>
      <dgm:t>
        <a:bodyPr/>
        <a:lstStyle/>
        <a:p>
          <a:r>
            <a:rPr lang="en-GB" b="1"/>
            <a:t>Dual HIV/Syphilis RDTs:</a:t>
          </a:r>
          <a:endParaRPr lang="en-US"/>
        </a:p>
      </dgm:t>
    </dgm:pt>
    <dgm:pt modelId="{9D44988E-1EF8-475A-A9F1-72A25DDDEA07}" type="parTrans" cxnId="{99C31117-B988-40B7-9B7A-9D239B4B2770}">
      <dgm:prSet/>
      <dgm:spPr/>
      <dgm:t>
        <a:bodyPr/>
        <a:lstStyle/>
        <a:p>
          <a:endParaRPr lang="en-US"/>
        </a:p>
      </dgm:t>
    </dgm:pt>
    <dgm:pt modelId="{E559C1A8-F451-49A6-9A10-B8FCBB9C0485}" type="sibTrans" cxnId="{99C31117-B988-40B7-9B7A-9D239B4B2770}">
      <dgm:prSet/>
      <dgm:spPr/>
      <dgm:t>
        <a:bodyPr/>
        <a:lstStyle/>
        <a:p>
          <a:endParaRPr lang="en-US"/>
        </a:p>
      </dgm:t>
    </dgm:pt>
    <dgm:pt modelId="{700A2EEC-8C21-4367-BE2F-B14273280348}">
      <dgm:prSet/>
      <dgm:spPr/>
      <dgm:t>
        <a:bodyPr/>
        <a:lstStyle/>
        <a:p>
          <a:r>
            <a:rPr lang="en-GB"/>
            <a:t>3 products available for procurement &amp; low cost</a:t>
          </a:r>
          <a:endParaRPr lang="en-US"/>
        </a:p>
      </dgm:t>
    </dgm:pt>
    <dgm:pt modelId="{7A4FFD44-7916-4935-AD42-A1C913140D82}" type="parTrans" cxnId="{5C71BF4E-52E2-41CF-AE7B-6D9E876521A7}">
      <dgm:prSet/>
      <dgm:spPr/>
      <dgm:t>
        <a:bodyPr/>
        <a:lstStyle/>
        <a:p>
          <a:endParaRPr lang="en-US"/>
        </a:p>
      </dgm:t>
    </dgm:pt>
    <dgm:pt modelId="{5AC41252-5D0D-43D0-8D44-5C8C41A231B5}" type="sibTrans" cxnId="{5C71BF4E-52E2-41CF-AE7B-6D9E876521A7}">
      <dgm:prSet/>
      <dgm:spPr/>
      <dgm:t>
        <a:bodyPr/>
        <a:lstStyle/>
        <a:p>
          <a:endParaRPr lang="en-US"/>
        </a:p>
      </dgm:t>
    </dgm:pt>
    <dgm:pt modelId="{B8FE8595-3F05-429B-8D3A-A96C222B96C7}">
      <dgm:prSet/>
      <dgm:spPr/>
      <dgm:t>
        <a:bodyPr/>
        <a:lstStyle/>
        <a:p>
          <a:r>
            <a:rPr lang="en-GB" b="1"/>
            <a:t>6 HIV-ST:</a:t>
          </a:r>
          <a:endParaRPr lang="en-US"/>
        </a:p>
      </dgm:t>
    </dgm:pt>
    <dgm:pt modelId="{3AE5AB28-4E92-4DC4-AB61-25F371454DE1}" type="parTrans" cxnId="{171E5C27-D91F-4D97-A52D-454553E81F6E}">
      <dgm:prSet/>
      <dgm:spPr/>
      <dgm:t>
        <a:bodyPr/>
        <a:lstStyle/>
        <a:p>
          <a:endParaRPr lang="en-US"/>
        </a:p>
      </dgm:t>
    </dgm:pt>
    <dgm:pt modelId="{B4EFF2C8-2D4C-4797-B64F-E19F3BA24712}" type="sibTrans" cxnId="{171E5C27-D91F-4D97-A52D-454553E81F6E}">
      <dgm:prSet/>
      <dgm:spPr/>
      <dgm:t>
        <a:bodyPr/>
        <a:lstStyle/>
        <a:p>
          <a:endParaRPr lang="en-US"/>
        </a:p>
      </dgm:t>
    </dgm:pt>
    <dgm:pt modelId="{CE6CD393-0432-4219-8A66-0D4E47F4B6E8}">
      <dgm:prSet/>
      <dgm:spPr/>
      <dgm:t>
        <a:bodyPr/>
        <a:lstStyle/>
        <a:p>
          <a:r>
            <a:rPr lang="en-GB"/>
            <a:t>1 Oral fluid and 5 blood based </a:t>
          </a:r>
          <a:endParaRPr lang="en-US"/>
        </a:p>
      </dgm:t>
    </dgm:pt>
    <dgm:pt modelId="{036EC12B-0659-4937-9E91-D687364CD151}" type="parTrans" cxnId="{78C2ECF2-096B-4857-B7C2-E4E6AD64D56B}">
      <dgm:prSet/>
      <dgm:spPr/>
      <dgm:t>
        <a:bodyPr/>
        <a:lstStyle/>
        <a:p>
          <a:endParaRPr lang="en-US"/>
        </a:p>
      </dgm:t>
    </dgm:pt>
    <dgm:pt modelId="{D786791A-3E39-4D0D-80A1-C02D03633EBC}" type="sibTrans" cxnId="{78C2ECF2-096B-4857-B7C2-E4E6AD64D56B}">
      <dgm:prSet/>
      <dgm:spPr/>
      <dgm:t>
        <a:bodyPr/>
        <a:lstStyle/>
        <a:p>
          <a:endParaRPr lang="en-US"/>
        </a:p>
      </dgm:t>
    </dgm:pt>
    <dgm:pt modelId="{CF9D9229-F3FA-4248-9F29-370978360C75}" type="pres">
      <dgm:prSet presAssocID="{9CC5615F-1DF6-4E85-B303-E324D632D0D5}" presName="hierChild1" presStyleCnt="0">
        <dgm:presLayoutVars>
          <dgm:chPref val="1"/>
          <dgm:dir/>
          <dgm:animOne val="branch"/>
          <dgm:animLvl val="lvl"/>
          <dgm:resizeHandles/>
        </dgm:presLayoutVars>
      </dgm:prSet>
      <dgm:spPr/>
    </dgm:pt>
    <dgm:pt modelId="{B57B0F42-246E-F04F-90B9-4A4ADEC2CD5F}" type="pres">
      <dgm:prSet presAssocID="{9C8D445A-5981-4403-BBA3-7FF0C0A50022}" presName="hierRoot1" presStyleCnt="0"/>
      <dgm:spPr/>
    </dgm:pt>
    <dgm:pt modelId="{FF83A533-BB14-5D4A-92D4-284FA74A3494}" type="pres">
      <dgm:prSet presAssocID="{9C8D445A-5981-4403-BBA3-7FF0C0A50022}" presName="composite" presStyleCnt="0"/>
      <dgm:spPr/>
    </dgm:pt>
    <dgm:pt modelId="{7CD4A6B4-5EAB-C440-AD24-C57FB1133DEF}" type="pres">
      <dgm:prSet presAssocID="{9C8D445A-5981-4403-BBA3-7FF0C0A50022}" presName="background" presStyleLbl="node0" presStyleIdx="0" presStyleCnt="5"/>
      <dgm:spPr/>
    </dgm:pt>
    <dgm:pt modelId="{065CC2D9-84C1-304D-8522-2AB18B2CB3C3}" type="pres">
      <dgm:prSet presAssocID="{9C8D445A-5981-4403-BBA3-7FF0C0A50022}" presName="text" presStyleLbl="fgAcc0" presStyleIdx="0" presStyleCnt="5">
        <dgm:presLayoutVars>
          <dgm:chPref val="3"/>
        </dgm:presLayoutVars>
      </dgm:prSet>
      <dgm:spPr/>
    </dgm:pt>
    <dgm:pt modelId="{B642F50B-16A7-384A-9F26-219FCF716DD6}" type="pres">
      <dgm:prSet presAssocID="{9C8D445A-5981-4403-BBA3-7FF0C0A50022}" presName="hierChild2" presStyleCnt="0"/>
      <dgm:spPr/>
    </dgm:pt>
    <dgm:pt modelId="{6A3CB498-1A78-0A47-922B-168E2C54C3E2}" type="pres">
      <dgm:prSet presAssocID="{E3E82F8E-4B35-49AE-BF7A-BB8EC2AF5903}" presName="hierRoot1" presStyleCnt="0"/>
      <dgm:spPr/>
    </dgm:pt>
    <dgm:pt modelId="{2B691241-5EDB-E84E-9394-3580301DCB2B}" type="pres">
      <dgm:prSet presAssocID="{E3E82F8E-4B35-49AE-BF7A-BB8EC2AF5903}" presName="composite" presStyleCnt="0"/>
      <dgm:spPr/>
    </dgm:pt>
    <dgm:pt modelId="{EAB055A5-90C3-DE40-9342-262BE7FD5ED4}" type="pres">
      <dgm:prSet presAssocID="{E3E82F8E-4B35-49AE-BF7A-BB8EC2AF5903}" presName="background" presStyleLbl="node0" presStyleIdx="1" presStyleCnt="5"/>
      <dgm:spPr/>
    </dgm:pt>
    <dgm:pt modelId="{50C448CC-BB81-9146-9807-98DE2AD7ABA0}" type="pres">
      <dgm:prSet presAssocID="{E3E82F8E-4B35-49AE-BF7A-BB8EC2AF5903}" presName="text" presStyleLbl="fgAcc0" presStyleIdx="1" presStyleCnt="5">
        <dgm:presLayoutVars>
          <dgm:chPref val="3"/>
        </dgm:presLayoutVars>
      </dgm:prSet>
      <dgm:spPr/>
    </dgm:pt>
    <dgm:pt modelId="{5DC3BE25-F857-9540-8C03-DF141036DBAE}" type="pres">
      <dgm:prSet presAssocID="{E3E82F8E-4B35-49AE-BF7A-BB8EC2AF5903}" presName="hierChild2" presStyleCnt="0"/>
      <dgm:spPr/>
    </dgm:pt>
    <dgm:pt modelId="{BCDE563E-0799-2D44-990D-8D84938307DA}" type="pres">
      <dgm:prSet presAssocID="{0CF830AF-8BF4-4D93-BA09-C79B25569970}" presName="Name10" presStyleLbl="parChTrans1D2" presStyleIdx="0" presStyleCnt="3"/>
      <dgm:spPr/>
    </dgm:pt>
    <dgm:pt modelId="{E48C9D0F-AA17-C344-8378-E2E8CF515185}" type="pres">
      <dgm:prSet presAssocID="{1C13F044-5659-4F63-B704-7A25A9DC8910}" presName="hierRoot2" presStyleCnt="0"/>
      <dgm:spPr/>
    </dgm:pt>
    <dgm:pt modelId="{CC9024C4-6CB8-9146-82B6-A3C6E7C1CA14}" type="pres">
      <dgm:prSet presAssocID="{1C13F044-5659-4F63-B704-7A25A9DC8910}" presName="composite2" presStyleCnt="0"/>
      <dgm:spPr/>
    </dgm:pt>
    <dgm:pt modelId="{0A24C3D1-5121-CB45-8D73-567B0745C0F1}" type="pres">
      <dgm:prSet presAssocID="{1C13F044-5659-4F63-B704-7A25A9DC8910}" presName="background2" presStyleLbl="node2" presStyleIdx="0" presStyleCnt="3"/>
      <dgm:spPr/>
    </dgm:pt>
    <dgm:pt modelId="{CA0920E5-8D30-A044-878A-A20A372C7464}" type="pres">
      <dgm:prSet presAssocID="{1C13F044-5659-4F63-B704-7A25A9DC8910}" presName="text2" presStyleLbl="fgAcc2" presStyleIdx="0" presStyleCnt="3">
        <dgm:presLayoutVars>
          <dgm:chPref val="3"/>
        </dgm:presLayoutVars>
      </dgm:prSet>
      <dgm:spPr/>
    </dgm:pt>
    <dgm:pt modelId="{0F4289A2-BBC1-694E-987D-9452CEDCC31B}" type="pres">
      <dgm:prSet presAssocID="{1C13F044-5659-4F63-B704-7A25A9DC8910}" presName="hierChild3" presStyleCnt="0"/>
      <dgm:spPr/>
    </dgm:pt>
    <dgm:pt modelId="{06274CF2-A30C-954C-BDE4-21577B9ADB92}" type="pres">
      <dgm:prSet presAssocID="{2DC5C532-943A-4497-B764-32E016A56628}" presName="hierRoot1" presStyleCnt="0"/>
      <dgm:spPr/>
    </dgm:pt>
    <dgm:pt modelId="{8D96AFE9-4BB2-AB48-9F0E-D759F81599EA}" type="pres">
      <dgm:prSet presAssocID="{2DC5C532-943A-4497-B764-32E016A56628}" presName="composite" presStyleCnt="0"/>
      <dgm:spPr/>
    </dgm:pt>
    <dgm:pt modelId="{C0ADFE67-B07A-D246-979C-76AB48442911}" type="pres">
      <dgm:prSet presAssocID="{2DC5C532-943A-4497-B764-32E016A56628}" presName="background" presStyleLbl="node0" presStyleIdx="2" presStyleCnt="5"/>
      <dgm:spPr/>
    </dgm:pt>
    <dgm:pt modelId="{249738D7-A65A-8440-A807-092557598F85}" type="pres">
      <dgm:prSet presAssocID="{2DC5C532-943A-4497-B764-32E016A56628}" presName="text" presStyleLbl="fgAcc0" presStyleIdx="2" presStyleCnt="5">
        <dgm:presLayoutVars>
          <dgm:chPref val="3"/>
        </dgm:presLayoutVars>
      </dgm:prSet>
      <dgm:spPr/>
    </dgm:pt>
    <dgm:pt modelId="{B4040858-6E49-D044-88A8-37A8AF1F234B}" type="pres">
      <dgm:prSet presAssocID="{2DC5C532-943A-4497-B764-32E016A56628}" presName="hierChild2" presStyleCnt="0"/>
      <dgm:spPr/>
    </dgm:pt>
    <dgm:pt modelId="{D21909AB-3D25-794D-A1AE-2A72A26B98E5}" type="pres">
      <dgm:prSet presAssocID="{FD887217-81CC-4794-9911-3503BD6E2809}" presName="hierRoot1" presStyleCnt="0"/>
      <dgm:spPr/>
    </dgm:pt>
    <dgm:pt modelId="{B941B6E1-B116-FE4E-BB4B-2A66A9D3E5F5}" type="pres">
      <dgm:prSet presAssocID="{FD887217-81CC-4794-9911-3503BD6E2809}" presName="composite" presStyleCnt="0"/>
      <dgm:spPr/>
    </dgm:pt>
    <dgm:pt modelId="{D5F6CF89-7572-9646-A0A8-AFD8B84CCBE4}" type="pres">
      <dgm:prSet presAssocID="{FD887217-81CC-4794-9911-3503BD6E2809}" presName="background" presStyleLbl="node0" presStyleIdx="3" presStyleCnt="5"/>
      <dgm:spPr/>
    </dgm:pt>
    <dgm:pt modelId="{002FFA6E-8956-9D42-B252-9E58B7CA9ED6}" type="pres">
      <dgm:prSet presAssocID="{FD887217-81CC-4794-9911-3503BD6E2809}" presName="text" presStyleLbl="fgAcc0" presStyleIdx="3" presStyleCnt="5">
        <dgm:presLayoutVars>
          <dgm:chPref val="3"/>
        </dgm:presLayoutVars>
      </dgm:prSet>
      <dgm:spPr/>
    </dgm:pt>
    <dgm:pt modelId="{B89F5313-5200-0C4F-A3DE-DA4FB09D0EF4}" type="pres">
      <dgm:prSet presAssocID="{FD887217-81CC-4794-9911-3503BD6E2809}" presName="hierChild2" presStyleCnt="0"/>
      <dgm:spPr/>
    </dgm:pt>
    <dgm:pt modelId="{D0A15358-DC72-5340-A460-9870465007B4}" type="pres">
      <dgm:prSet presAssocID="{7A4FFD44-7916-4935-AD42-A1C913140D82}" presName="Name10" presStyleLbl="parChTrans1D2" presStyleIdx="1" presStyleCnt="3"/>
      <dgm:spPr/>
    </dgm:pt>
    <dgm:pt modelId="{15B2C93F-21F7-7941-BACA-D80A2CD3DAB0}" type="pres">
      <dgm:prSet presAssocID="{700A2EEC-8C21-4367-BE2F-B14273280348}" presName="hierRoot2" presStyleCnt="0"/>
      <dgm:spPr/>
    </dgm:pt>
    <dgm:pt modelId="{778DA0D5-3EBA-B34F-AC32-746058354DC3}" type="pres">
      <dgm:prSet presAssocID="{700A2EEC-8C21-4367-BE2F-B14273280348}" presName="composite2" presStyleCnt="0"/>
      <dgm:spPr/>
    </dgm:pt>
    <dgm:pt modelId="{86DB408E-80DF-2E41-9276-1A5BF0658BDA}" type="pres">
      <dgm:prSet presAssocID="{700A2EEC-8C21-4367-BE2F-B14273280348}" presName="background2" presStyleLbl="node2" presStyleIdx="1" presStyleCnt="3"/>
      <dgm:spPr/>
    </dgm:pt>
    <dgm:pt modelId="{2FAC2757-827C-954B-BE5F-F45949359CAF}" type="pres">
      <dgm:prSet presAssocID="{700A2EEC-8C21-4367-BE2F-B14273280348}" presName="text2" presStyleLbl="fgAcc2" presStyleIdx="1" presStyleCnt="3">
        <dgm:presLayoutVars>
          <dgm:chPref val="3"/>
        </dgm:presLayoutVars>
      </dgm:prSet>
      <dgm:spPr/>
    </dgm:pt>
    <dgm:pt modelId="{10491D7F-7330-1E44-9A37-7584C5169B70}" type="pres">
      <dgm:prSet presAssocID="{700A2EEC-8C21-4367-BE2F-B14273280348}" presName="hierChild3" presStyleCnt="0"/>
      <dgm:spPr/>
    </dgm:pt>
    <dgm:pt modelId="{568889AD-280E-2943-A5F3-EFFA1607254E}" type="pres">
      <dgm:prSet presAssocID="{B8FE8595-3F05-429B-8D3A-A96C222B96C7}" presName="hierRoot1" presStyleCnt="0"/>
      <dgm:spPr/>
    </dgm:pt>
    <dgm:pt modelId="{63BC3DA0-A05E-484C-8A2A-F5C2F70B4A35}" type="pres">
      <dgm:prSet presAssocID="{B8FE8595-3F05-429B-8D3A-A96C222B96C7}" presName="composite" presStyleCnt="0"/>
      <dgm:spPr/>
    </dgm:pt>
    <dgm:pt modelId="{F1144025-64A0-9746-B83D-13BC7C11B35C}" type="pres">
      <dgm:prSet presAssocID="{B8FE8595-3F05-429B-8D3A-A96C222B96C7}" presName="background" presStyleLbl="node0" presStyleIdx="4" presStyleCnt="5"/>
      <dgm:spPr/>
    </dgm:pt>
    <dgm:pt modelId="{13C2512F-F22F-9046-8702-463D2C3F241E}" type="pres">
      <dgm:prSet presAssocID="{B8FE8595-3F05-429B-8D3A-A96C222B96C7}" presName="text" presStyleLbl="fgAcc0" presStyleIdx="4" presStyleCnt="5">
        <dgm:presLayoutVars>
          <dgm:chPref val="3"/>
        </dgm:presLayoutVars>
      </dgm:prSet>
      <dgm:spPr/>
    </dgm:pt>
    <dgm:pt modelId="{CDA4D656-BEBB-384F-AAB0-3F49EA623D29}" type="pres">
      <dgm:prSet presAssocID="{B8FE8595-3F05-429B-8D3A-A96C222B96C7}" presName="hierChild2" presStyleCnt="0"/>
      <dgm:spPr/>
    </dgm:pt>
    <dgm:pt modelId="{766B5829-F8F7-4B4A-965C-15DCFF634352}" type="pres">
      <dgm:prSet presAssocID="{036EC12B-0659-4937-9E91-D687364CD151}" presName="Name10" presStyleLbl="parChTrans1D2" presStyleIdx="2" presStyleCnt="3"/>
      <dgm:spPr/>
    </dgm:pt>
    <dgm:pt modelId="{AB2F324B-96EF-DB4F-83B4-33A0D5D8A067}" type="pres">
      <dgm:prSet presAssocID="{CE6CD393-0432-4219-8A66-0D4E47F4B6E8}" presName="hierRoot2" presStyleCnt="0"/>
      <dgm:spPr/>
    </dgm:pt>
    <dgm:pt modelId="{A87B3FCC-7E4B-1C4A-89A5-1C9657AC0B82}" type="pres">
      <dgm:prSet presAssocID="{CE6CD393-0432-4219-8A66-0D4E47F4B6E8}" presName="composite2" presStyleCnt="0"/>
      <dgm:spPr/>
    </dgm:pt>
    <dgm:pt modelId="{4FED3DA3-387E-DA46-9016-654044CE87A2}" type="pres">
      <dgm:prSet presAssocID="{CE6CD393-0432-4219-8A66-0D4E47F4B6E8}" presName="background2" presStyleLbl="node2" presStyleIdx="2" presStyleCnt="3"/>
      <dgm:spPr/>
    </dgm:pt>
    <dgm:pt modelId="{FDC861DB-50AB-1842-9678-5306E1C6FCF1}" type="pres">
      <dgm:prSet presAssocID="{CE6CD393-0432-4219-8A66-0D4E47F4B6E8}" presName="text2" presStyleLbl="fgAcc2" presStyleIdx="2" presStyleCnt="3">
        <dgm:presLayoutVars>
          <dgm:chPref val="3"/>
        </dgm:presLayoutVars>
      </dgm:prSet>
      <dgm:spPr/>
    </dgm:pt>
    <dgm:pt modelId="{EE1BF047-7ABF-7947-9873-1F1EAADB01CD}" type="pres">
      <dgm:prSet presAssocID="{CE6CD393-0432-4219-8A66-0D4E47F4B6E8}" presName="hierChild3" presStyleCnt="0"/>
      <dgm:spPr/>
    </dgm:pt>
  </dgm:ptLst>
  <dgm:cxnLst>
    <dgm:cxn modelId="{5C224F04-3FB7-FF40-A82A-68B8D6B92425}" type="presOf" srcId="{FD887217-81CC-4794-9911-3503BD6E2809}" destId="{002FFA6E-8956-9D42-B252-9E58B7CA9ED6}" srcOrd="0" destOrd="0" presId="urn:microsoft.com/office/officeart/2005/8/layout/hierarchy1"/>
    <dgm:cxn modelId="{1764BB0D-0B68-48EC-9179-5369F425104E}" srcId="{E3E82F8E-4B35-49AE-BF7A-BB8EC2AF5903}" destId="{1C13F044-5659-4F63-B704-7A25A9DC8910}" srcOrd="0" destOrd="0" parTransId="{0CF830AF-8BF4-4D93-BA09-C79B25569970}" sibTransId="{074D5658-9208-4317-A737-B65A5D1B2990}"/>
    <dgm:cxn modelId="{39D32B0E-ED79-46B7-B4C5-49516D11B402}" srcId="{9CC5615F-1DF6-4E85-B303-E324D632D0D5}" destId="{E3E82F8E-4B35-49AE-BF7A-BB8EC2AF5903}" srcOrd="1" destOrd="0" parTransId="{676BCE73-1376-43A2-B092-DCCEB8C597D3}" sibTransId="{936EBA5B-FA6B-434F-86D7-565DFF937137}"/>
    <dgm:cxn modelId="{99C31117-B988-40B7-9B7A-9D239B4B2770}" srcId="{9CC5615F-1DF6-4E85-B303-E324D632D0D5}" destId="{FD887217-81CC-4794-9911-3503BD6E2809}" srcOrd="3" destOrd="0" parTransId="{9D44988E-1EF8-475A-A9F1-72A25DDDEA07}" sibTransId="{E559C1A8-F451-49A6-9A10-B8FCBB9C0485}"/>
    <dgm:cxn modelId="{171E5C27-D91F-4D97-A52D-454553E81F6E}" srcId="{9CC5615F-1DF6-4E85-B303-E324D632D0D5}" destId="{B8FE8595-3F05-429B-8D3A-A96C222B96C7}" srcOrd="4" destOrd="0" parTransId="{3AE5AB28-4E92-4DC4-AB61-25F371454DE1}" sibTransId="{B4EFF2C8-2D4C-4797-B64F-E19F3BA24712}"/>
    <dgm:cxn modelId="{A32F502B-14E3-EA40-80F9-853BEE38E6E7}" type="presOf" srcId="{1C13F044-5659-4F63-B704-7A25A9DC8910}" destId="{CA0920E5-8D30-A044-878A-A20A372C7464}" srcOrd="0" destOrd="0" presId="urn:microsoft.com/office/officeart/2005/8/layout/hierarchy1"/>
    <dgm:cxn modelId="{75F43038-680B-6B48-8529-59143FECF694}" type="presOf" srcId="{0CF830AF-8BF4-4D93-BA09-C79B25569970}" destId="{BCDE563E-0799-2D44-990D-8D84938307DA}" srcOrd="0" destOrd="0" presId="urn:microsoft.com/office/officeart/2005/8/layout/hierarchy1"/>
    <dgm:cxn modelId="{5C71BF4E-52E2-41CF-AE7B-6D9E876521A7}" srcId="{FD887217-81CC-4794-9911-3503BD6E2809}" destId="{700A2EEC-8C21-4367-BE2F-B14273280348}" srcOrd="0" destOrd="0" parTransId="{7A4FFD44-7916-4935-AD42-A1C913140D82}" sibTransId="{5AC41252-5D0D-43D0-8D44-5C8C41A231B5}"/>
    <dgm:cxn modelId="{526A1F53-E838-42D5-93CC-9668C0ACC1D2}" srcId="{9CC5615F-1DF6-4E85-B303-E324D632D0D5}" destId="{9C8D445A-5981-4403-BBA3-7FF0C0A50022}" srcOrd="0" destOrd="0" parTransId="{816115CE-9546-4C97-AD27-E17BA4DF83A4}" sibTransId="{82E59D72-9BB2-4802-AFDE-D53E5D06A38E}"/>
    <dgm:cxn modelId="{2CA35163-B5C0-4460-B12A-E873773E32AA}" srcId="{9CC5615F-1DF6-4E85-B303-E324D632D0D5}" destId="{2DC5C532-943A-4497-B764-32E016A56628}" srcOrd="2" destOrd="0" parTransId="{7DE15770-3922-44BF-A7CF-811EF01B20E1}" sibTransId="{E3E44356-697D-4FC8-A1B2-FA96E747E338}"/>
    <dgm:cxn modelId="{D1481070-2180-A14B-BB5A-87E56EDD4DCD}" type="presOf" srcId="{B8FE8595-3F05-429B-8D3A-A96C222B96C7}" destId="{13C2512F-F22F-9046-8702-463D2C3F241E}" srcOrd="0" destOrd="0" presId="urn:microsoft.com/office/officeart/2005/8/layout/hierarchy1"/>
    <dgm:cxn modelId="{5A2A7973-4C60-CC4B-BBFC-C7B65216D9DD}" type="presOf" srcId="{CE6CD393-0432-4219-8A66-0D4E47F4B6E8}" destId="{FDC861DB-50AB-1842-9678-5306E1C6FCF1}" srcOrd="0" destOrd="0" presId="urn:microsoft.com/office/officeart/2005/8/layout/hierarchy1"/>
    <dgm:cxn modelId="{91EFE776-5BD1-8F4D-BF14-FA6082524FF3}" type="presOf" srcId="{2DC5C532-943A-4497-B764-32E016A56628}" destId="{249738D7-A65A-8440-A807-092557598F85}" srcOrd="0" destOrd="0" presId="urn:microsoft.com/office/officeart/2005/8/layout/hierarchy1"/>
    <dgm:cxn modelId="{C334768E-C20B-524A-A1B4-9DBBD425E675}" type="presOf" srcId="{036EC12B-0659-4937-9E91-D687364CD151}" destId="{766B5829-F8F7-4B4A-965C-15DCFF634352}" srcOrd="0" destOrd="0" presId="urn:microsoft.com/office/officeart/2005/8/layout/hierarchy1"/>
    <dgm:cxn modelId="{AEA63698-21BD-BB4A-8D79-7D3A57AD6D33}" type="presOf" srcId="{9C8D445A-5981-4403-BBA3-7FF0C0A50022}" destId="{065CC2D9-84C1-304D-8522-2AB18B2CB3C3}" srcOrd="0" destOrd="0" presId="urn:microsoft.com/office/officeart/2005/8/layout/hierarchy1"/>
    <dgm:cxn modelId="{EB3DFADA-BA56-1E4C-B1EC-E256EC586621}" type="presOf" srcId="{7A4FFD44-7916-4935-AD42-A1C913140D82}" destId="{D0A15358-DC72-5340-A460-9870465007B4}" srcOrd="0" destOrd="0" presId="urn:microsoft.com/office/officeart/2005/8/layout/hierarchy1"/>
    <dgm:cxn modelId="{27E616E9-41D3-0C46-85E8-A52AA5AB14BF}" type="presOf" srcId="{700A2EEC-8C21-4367-BE2F-B14273280348}" destId="{2FAC2757-827C-954B-BE5F-F45949359CAF}" srcOrd="0" destOrd="0" presId="urn:microsoft.com/office/officeart/2005/8/layout/hierarchy1"/>
    <dgm:cxn modelId="{78C2ECF2-096B-4857-B7C2-E4E6AD64D56B}" srcId="{B8FE8595-3F05-429B-8D3A-A96C222B96C7}" destId="{CE6CD393-0432-4219-8A66-0D4E47F4B6E8}" srcOrd="0" destOrd="0" parTransId="{036EC12B-0659-4937-9E91-D687364CD151}" sibTransId="{D786791A-3E39-4D0D-80A1-C02D03633EBC}"/>
    <dgm:cxn modelId="{DCAB51F9-C1F9-4945-94F3-B6360EE2425C}" type="presOf" srcId="{9CC5615F-1DF6-4E85-B303-E324D632D0D5}" destId="{CF9D9229-F3FA-4248-9F29-370978360C75}" srcOrd="0" destOrd="0" presId="urn:microsoft.com/office/officeart/2005/8/layout/hierarchy1"/>
    <dgm:cxn modelId="{E6838AFE-CA12-1742-8AB9-01DF0C046839}" type="presOf" srcId="{E3E82F8E-4B35-49AE-BF7A-BB8EC2AF5903}" destId="{50C448CC-BB81-9146-9807-98DE2AD7ABA0}" srcOrd="0" destOrd="0" presId="urn:microsoft.com/office/officeart/2005/8/layout/hierarchy1"/>
    <dgm:cxn modelId="{5AD3FECD-6BCB-BD4D-BF37-0640E186A95B}" type="presParOf" srcId="{CF9D9229-F3FA-4248-9F29-370978360C75}" destId="{B57B0F42-246E-F04F-90B9-4A4ADEC2CD5F}" srcOrd="0" destOrd="0" presId="urn:microsoft.com/office/officeart/2005/8/layout/hierarchy1"/>
    <dgm:cxn modelId="{FB2F3E2A-2D51-BC48-96D8-032D51C40491}" type="presParOf" srcId="{B57B0F42-246E-F04F-90B9-4A4ADEC2CD5F}" destId="{FF83A533-BB14-5D4A-92D4-284FA74A3494}" srcOrd="0" destOrd="0" presId="urn:microsoft.com/office/officeart/2005/8/layout/hierarchy1"/>
    <dgm:cxn modelId="{620D0D69-B36E-A14E-A2C1-41570731E21A}" type="presParOf" srcId="{FF83A533-BB14-5D4A-92D4-284FA74A3494}" destId="{7CD4A6B4-5EAB-C440-AD24-C57FB1133DEF}" srcOrd="0" destOrd="0" presId="urn:microsoft.com/office/officeart/2005/8/layout/hierarchy1"/>
    <dgm:cxn modelId="{CE33C4C2-F33A-254D-8CCA-3AAD0CA1D4C5}" type="presParOf" srcId="{FF83A533-BB14-5D4A-92D4-284FA74A3494}" destId="{065CC2D9-84C1-304D-8522-2AB18B2CB3C3}" srcOrd="1" destOrd="0" presId="urn:microsoft.com/office/officeart/2005/8/layout/hierarchy1"/>
    <dgm:cxn modelId="{0B2BBD14-9E34-BC49-A0EF-25BA137C3497}" type="presParOf" srcId="{B57B0F42-246E-F04F-90B9-4A4ADEC2CD5F}" destId="{B642F50B-16A7-384A-9F26-219FCF716DD6}" srcOrd="1" destOrd="0" presId="urn:microsoft.com/office/officeart/2005/8/layout/hierarchy1"/>
    <dgm:cxn modelId="{2137C5C1-1C7B-3D4C-BEC7-105E22FA6B3B}" type="presParOf" srcId="{CF9D9229-F3FA-4248-9F29-370978360C75}" destId="{6A3CB498-1A78-0A47-922B-168E2C54C3E2}" srcOrd="1" destOrd="0" presId="urn:microsoft.com/office/officeart/2005/8/layout/hierarchy1"/>
    <dgm:cxn modelId="{E2443F81-A10F-F14F-9A00-AEC012E8CCB0}" type="presParOf" srcId="{6A3CB498-1A78-0A47-922B-168E2C54C3E2}" destId="{2B691241-5EDB-E84E-9394-3580301DCB2B}" srcOrd="0" destOrd="0" presId="urn:microsoft.com/office/officeart/2005/8/layout/hierarchy1"/>
    <dgm:cxn modelId="{5C48E5AB-56A6-9E46-8CD2-EF549238E4F7}" type="presParOf" srcId="{2B691241-5EDB-E84E-9394-3580301DCB2B}" destId="{EAB055A5-90C3-DE40-9342-262BE7FD5ED4}" srcOrd="0" destOrd="0" presId="urn:microsoft.com/office/officeart/2005/8/layout/hierarchy1"/>
    <dgm:cxn modelId="{25F93922-6378-1F47-9119-9122E1A282D9}" type="presParOf" srcId="{2B691241-5EDB-E84E-9394-3580301DCB2B}" destId="{50C448CC-BB81-9146-9807-98DE2AD7ABA0}" srcOrd="1" destOrd="0" presId="urn:microsoft.com/office/officeart/2005/8/layout/hierarchy1"/>
    <dgm:cxn modelId="{ED4493EB-282B-5D46-B193-97059D3795C3}" type="presParOf" srcId="{6A3CB498-1A78-0A47-922B-168E2C54C3E2}" destId="{5DC3BE25-F857-9540-8C03-DF141036DBAE}" srcOrd="1" destOrd="0" presId="urn:microsoft.com/office/officeart/2005/8/layout/hierarchy1"/>
    <dgm:cxn modelId="{665C6F43-A84C-4841-A195-FC26B604A7A6}" type="presParOf" srcId="{5DC3BE25-F857-9540-8C03-DF141036DBAE}" destId="{BCDE563E-0799-2D44-990D-8D84938307DA}" srcOrd="0" destOrd="0" presId="urn:microsoft.com/office/officeart/2005/8/layout/hierarchy1"/>
    <dgm:cxn modelId="{4EC8CA93-E932-114F-BE5F-FBE4E81EA06F}" type="presParOf" srcId="{5DC3BE25-F857-9540-8C03-DF141036DBAE}" destId="{E48C9D0F-AA17-C344-8378-E2E8CF515185}" srcOrd="1" destOrd="0" presId="urn:microsoft.com/office/officeart/2005/8/layout/hierarchy1"/>
    <dgm:cxn modelId="{07A7A117-8555-1944-AF95-946E388DBE22}" type="presParOf" srcId="{E48C9D0F-AA17-C344-8378-E2E8CF515185}" destId="{CC9024C4-6CB8-9146-82B6-A3C6E7C1CA14}" srcOrd="0" destOrd="0" presId="urn:microsoft.com/office/officeart/2005/8/layout/hierarchy1"/>
    <dgm:cxn modelId="{7EC1C77C-11B9-034C-9106-2ECE20F6545D}" type="presParOf" srcId="{CC9024C4-6CB8-9146-82B6-A3C6E7C1CA14}" destId="{0A24C3D1-5121-CB45-8D73-567B0745C0F1}" srcOrd="0" destOrd="0" presId="urn:microsoft.com/office/officeart/2005/8/layout/hierarchy1"/>
    <dgm:cxn modelId="{0C971501-3825-D145-A04E-7AEB86739482}" type="presParOf" srcId="{CC9024C4-6CB8-9146-82B6-A3C6E7C1CA14}" destId="{CA0920E5-8D30-A044-878A-A20A372C7464}" srcOrd="1" destOrd="0" presId="urn:microsoft.com/office/officeart/2005/8/layout/hierarchy1"/>
    <dgm:cxn modelId="{0C8B93BE-E70A-674C-9CD1-0016B2386613}" type="presParOf" srcId="{E48C9D0F-AA17-C344-8378-E2E8CF515185}" destId="{0F4289A2-BBC1-694E-987D-9452CEDCC31B}" srcOrd="1" destOrd="0" presId="urn:microsoft.com/office/officeart/2005/8/layout/hierarchy1"/>
    <dgm:cxn modelId="{2075829C-69AD-6848-BE5B-F475FA8D82D7}" type="presParOf" srcId="{CF9D9229-F3FA-4248-9F29-370978360C75}" destId="{06274CF2-A30C-954C-BDE4-21577B9ADB92}" srcOrd="2" destOrd="0" presId="urn:microsoft.com/office/officeart/2005/8/layout/hierarchy1"/>
    <dgm:cxn modelId="{17BEF96E-D52C-7F4C-A6FA-408D8BEE4E58}" type="presParOf" srcId="{06274CF2-A30C-954C-BDE4-21577B9ADB92}" destId="{8D96AFE9-4BB2-AB48-9F0E-D759F81599EA}" srcOrd="0" destOrd="0" presId="urn:microsoft.com/office/officeart/2005/8/layout/hierarchy1"/>
    <dgm:cxn modelId="{6BF2D4D3-0097-D045-BD22-29F8ED3D3BDC}" type="presParOf" srcId="{8D96AFE9-4BB2-AB48-9F0E-D759F81599EA}" destId="{C0ADFE67-B07A-D246-979C-76AB48442911}" srcOrd="0" destOrd="0" presId="urn:microsoft.com/office/officeart/2005/8/layout/hierarchy1"/>
    <dgm:cxn modelId="{189F2416-39CD-BA45-8D70-B6A6E5AC43B8}" type="presParOf" srcId="{8D96AFE9-4BB2-AB48-9F0E-D759F81599EA}" destId="{249738D7-A65A-8440-A807-092557598F85}" srcOrd="1" destOrd="0" presId="urn:microsoft.com/office/officeart/2005/8/layout/hierarchy1"/>
    <dgm:cxn modelId="{FD301FFC-F172-6943-A29A-891A1ABC8469}" type="presParOf" srcId="{06274CF2-A30C-954C-BDE4-21577B9ADB92}" destId="{B4040858-6E49-D044-88A8-37A8AF1F234B}" srcOrd="1" destOrd="0" presId="urn:microsoft.com/office/officeart/2005/8/layout/hierarchy1"/>
    <dgm:cxn modelId="{0FD7D6CC-16D4-694C-A327-20D885F28483}" type="presParOf" srcId="{CF9D9229-F3FA-4248-9F29-370978360C75}" destId="{D21909AB-3D25-794D-A1AE-2A72A26B98E5}" srcOrd="3" destOrd="0" presId="urn:microsoft.com/office/officeart/2005/8/layout/hierarchy1"/>
    <dgm:cxn modelId="{31477457-74D1-A847-9684-50B4ACBBA8EF}" type="presParOf" srcId="{D21909AB-3D25-794D-A1AE-2A72A26B98E5}" destId="{B941B6E1-B116-FE4E-BB4B-2A66A9D3E5F5}" srcOrd="0" destOrd="0" presId="urn:microsoft.com/office/officeart/2005/8/layout/hierarchy1"/>
    <dgm:cxn modelId="{6248C1D1-E7F6-3B40-BA43-CBA6B5437565}" type="presParOf" srcId="{B941B6E1-B116-FE4E-BB4B-2A66A9D3E5F5}" destId="{D5F6CF89-7572-9646-A0A8-AFD8B84CCBE4}" srcOrd="0" destOrd="0" presId="urn:microsoft.com/office/officeart/2005/8/layout/hierarchy1"/>
    <dgm:cxn modelId="{2E1AA326-4DF3-D94A-8FE5-AD0F233A2F5F}" type="presParOf" srcId="{B941B6E1-B116-FE4E-BB4B-2A66A9D3E5F5}" destId="{002FFA6E-8956-9D42-B252-9E58B7CA9ED6}" srcOrd="1" destOrd="0" presId="urn:microsoft.com/office/officeart/2005/8/layout/hierarchy1"/>
    <dgm:cxn modelId="{61AEBCEC-0738-404B-9974-AC22D70B3DDC}" type="presParOf" srcId="{D21909AB-3D25-794D-A1AE-2A72A26B98E5}" destId="{B89F5313-5200-0C4F-A3DE-DA4FB09D0EF4}" srcOrd="1" destOrd="0" presId="urn:microsoft.com/office/officeart/2005/8/layout/hierarchy1"/>
    <dgm:cxn modelId="{FD112B3E-BB0B-C849-94F9-5F12B7EB598D}" type="presParOf" srcId="{B89F5313-5200-0C4F-A3DE-DA4FB09D0EF4}" destId="{D0A15358-DC72-5340-A460-9870465007B4}" srcOrd="0" destOrd="0" presId="urn:microsoft.com/office/officeart/2005/8/layout/hierarchy1"/>
    <dgm:cxn modelId="{24E5727B-0681-544A-8D0C-56B99CE993EB}" type="presParOf" srcId="{B89F5313-5200-0C4F-A3DE-DA4FB09D0EF4}" destId="{15B2C93F-21F7-7941-BACA-D80A2CD3DAB0}" srcOrd="1" destOrd="0" presId="urn:microsoft.com/office/officeart/2005/8/layout/hierarchy1"/>
    <dgm:cxn modelId="{13C49617-5901-E347-BC92-D84E934C184C}" type="presParOf" srcId="{15B2C93F-21F7-7941-BACA-D80A2CD3DAB0}" destId="{778DA0D5-3EBA-B34F-AC32-746058354DC3}" srcOrd="0" destOrd="0" presId="urn:microsoft.com/office/officeart/2005/8/layout/hierarchy1"/>
    <dgm:cxn modelId="{F59C553C-28A2-8241-9B91-0138431F8E9C}" type="presParOf" srcId="{778DA0D5-3EBA-B34F-AC32-746058354DC3}" destId="{86DB408E-80DF-2E41-9276-1A5BF0658BDA}" srcOrd="0" destOrd="0" presId="urn:microsoft.com/office/officeart/2005/8/layout/hierarchy1"/>
    <dgm:cxn modelId="{F1E38A4C-5B6B-1848-BC76-C601BDAB76B1}" type="presParOf" srcId="{778DA0D5-3EBA-B34F-AC32-746058354DC3}" destId="{2FAC2757-827C-954B-BE5F-F45949359CAF}" srcOrd="1" destOrd="0" presId="urn:microsoft.com/office/officeart/2005/8/layout/hierarchy1"/>
    <dgm:cxn modelId="{200FFF56-CFE2-C44F-B751-F53BB68417CA}" type="presParOf" srcId="{15B2C93F-21F7-7941-BACA-D80A2CD3DAB0}" destId="{10491D7F-7330-1E44-9A37-7584C5169B70}" srcOrd="1" destOrd="0" presId="urn:microsoft.com/office/officeart/2005/8/layout/hierarchy1"/>
    <dgm:cxn modelId="{56FF3310-E346-9548-AAB4-D9B2FE1C732A}" type="presParOf" srcId="{CF9D9229-F3FA-4248-9F29-370978360C75}" destId="{568889AD-280E-2943-A5F3-EFFA1607254E}" srcOrd="4" destOrd="0" presId="urn:microsoft.com/office/officeart/2005/8/layout/hierarchy1"/>
    <dgm:cxn modelId="{BA9845FD-E405-864C-8643-D521FAA87CC6}" type="presParOf" srcId="{568889AD-280E-2943-A5F3-EFFA1607254E}" destId="{63BC3DA0-A05E-484C-8A2A-F5C2F70B4A35}" srcOrd="0" destOrd="0" presId="urn:microsoft.com/office/officeart/2005/8/layout/hierarchy1"/>
    <dgm:cxn modelId="{AD118E4C-E0C7-6D43-85EB-E808501A3E06}" type="presParOf" srcId="{63BC3DA0-A05E-484C-8A2A-F5C2F70B4A35}" destId="{F1144025-64A0-9746-B83D-13BC7C11B35C}" srcOrd="0" destOrd="0" presId="urn:microsoft.com/office/officeart/2005/8/layout/hierarchy1"/>
    <dgm:cxn modelId="{DEB4FD4E-53F6-AB42-8417-CEE6CDA26844}" type="presParOf" srcId="{63BC3DA0-A05E-484C-8A2A-F5C2F70B4A35}" destId="{13C2512F-F22F-9046-8702-463D2C3F241E}" srcOrd="1" destOrd="0" presId="urn:microsoft.com/office/officeart/2005/8/layout/hierarchy1"/>
    <dgm:cxn modelId="{FE68DC1F-BA63-8B40-BBCA-D6A07BE856F8}" type="presParOf" srcId="{568889AD-280E-2943-A5F3-EFFA1607254E}" destId="{CDA4D656-BEBB-384F-AAB0-3F49EA623D29}" srcOrd="1" destOrd="0" presId="urn:microsoft.com/office/officeart/2005/8/layout/hierarchy1"/>
    <dgm:cxn modelId="{405203BA-27CB-1946-A8C2-2DC3CDF7D8B7}" type="presParOf" srcId="{CDA4D656-BEBB-384F-AAB0-3F49EA623D29}" destId="{766B5829-F8F7-4B4A-965C-15DCFF634352}" srcOrd="0" destOrd="0" presId="urn:microsoft.com/office/officeart/2005/8/layout/hierarchy1"/>
    <dgm:cxn modelId="{97100B50-DB21-4642-AD79-5092B1130940}" type="presParOf" srcId="{CDA4D656-BEBB-384F-AAB0-3F49EA623D29}" destId="{AB2F324B-96EF-DB4F-83B4-33A0D5D8A067}" srcOrd="1" destOrd="0" presId="urn:microsoft.com/office/officeart/2005/8/layout/hierarchy1"/>
    <dgm:cxn modelId="{379645FA-E712-2542-801B-77B99C80C4E9}" type="presParOf" srcId="{AB2F324B-96EF-DB4F-83B4-33A0D5D8A067}" destId="{A87B3FCC-7E4B-1C4A-89A5-1C9657AC0B82}" srcOrd="0" destOrd="0" presId="urn:microsoft.com/office/officeart/2005/8/layout/hierarchy1"/>
    <dgm:cxn modelId="{A6B0ACBA-3D72-7A40-B6BA-57762B2D7291}" type="presParOf" srcId="{A87B3FCC-7E4B-1C4A-89A5-1C9657AC0B82}" destId="{4FED3DA3-387E-DA46-9016-654044CE87A2}" srcOrd="0" destOrd="0" presId="urn:microsoft.com/office/officeart/2005/8/layout/hierarchy1"/>
    <dgm:cxn modelId="{60B0D311-26C6-644C-AFAE-BB2EF82287E0}" type="presParOf" srcId="{A87B3FCC-7E4B-1C4A-89A5-1C9657AC0B82}" destId="{FDC861DB-50AB-1842-9678-5306E1C6FCF1}" srcOrd="1" destOrd="0" presId="urn:microsoft.com/office/officeart/2005/8/layout/hierarchy1"/>
    <dgm:cxn modelId="{F532987A-270F-4848-B6D3-BEDE3AE630B2}" type="presParOf" srcId="{AB2F324B-96EF-DB4F-83B4-33A0D5D8A067}" destId="{EE1BF047-7ABF-7947-9873-1F1EAADB01CD}"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3FB69C-2ECE-4C30-9D7C-49329859FD6A}"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25B9E4B-6ACE-4C64-A994-B7BBFA529186}">
      <dgm:prSet/>
      <dgm:spPr/>
      <dgm:t>
        <a:bodyPr/>
        <a:lstStyle/>
        <a:p>
          <a:r>
            <a:rPr lang="en-GB"/>
            <a:t>Annexes to WHO HTS guidelines:</a:t>
          </a:r>
          <a:endParaRPr lang="en-US"/>
        </a:p>
      </dgm:t>
    </dgm:pt>
    <dgm:pt modelId="{A0671676-FD88-42E6-A707-A9927694947B}" type="parTrans" cxnId="{B7EA74B6-B3A3-473C-82CD-12EDCFE4D98A}">
      <dgm:prSet/>
      <dgm:spPr/>
      <dgm:t>
        <a:bodyPr/>
        <a:lstStyle/>
        <a:p>
          <a:endParaRPr lang="en-US"/>
        </a:p>
      </dgm:t>
    </dgm:pt>
    <dgm:pt modelId="{BFCDE984-F43B-42CE-858C-C1C7F15D2385}" type="sibTrans" cxnId="{B7EA74B6-B3A3-473C-82CD-12EDCFE4D98A}">
      <dgm:prSet/>
      <dgm:spPr/>
      <dgm:t>
        <a:bodyPr/>
        <a:lstStyle/>
        <a:p>
          <a:endParaRPr lang="en-US"/>
        </a:p>
      </dgm:t>
    </dgm:pt>
    <dgm:pt modelId="{D58AA07A-9468-429F-BD77-27803A03EDE6}">
      <dgm:prSet/>
      <dgm:spPr/>
      <dgm:t>
        <a:bodyPr/>
        <a:lstStyle/>
        <a:p>
          <a:r>
            <a:rPr lang="en-GB"/>
            <a:t>Annex D - </a:t>
          </a:r>
          <a:r>
            <a:rPr lang="en-GB">
              <a:hlinkClick xmlns:r="http://schemas.openxmlformats.org/officeDocument/2006/relationships" r:id="rId1"/>
            </a:rPr>
            <a:t>GRADE Table: Should western blotting and line immunoassays be used in national testing strategies and algorithms? </a:t>
          </a:r>
          <a:endParaRPr lang="en-US"/>
        </a:p>
      </dgm:t>
    </dgm:pt>
    <dgm:pt modelId="{380949EB-41ED-4BB4-99EC-A8000FE4AF6A}" type="parTrans" cxnId="{CAD70A35-D05B-46B5-BAB3-3BF64FF5A2BC}">
      <dgm:prSet/>
      <dgm:spPr/>
      <dgm:t>
        <a:bodyPr/>
        <a:lstStyle/>
        <a:p>
          <a:endParaRPr lang="en-US"/>
        </a:p>
      </dgm:t>
    </dgm:pt>
    <dgm:pt modelId="{D94C89CF-214B-44F5-91DE-06E1A9EFE530}" type="sibTrans" cxnId="{CAD70A35-D05B-46B5-BAB3-3BF64FF5A2BC}">
      <dgm:prSet/>
      <dgm:spPr/>
      <dgm:t>
        <a:bodyPr/>
        <a:lstStyle/>
        <a:p>
          <a:endParaRPr lang="en-US"/>
        </a:p>
      </dgm:t>
    </dgm:pt>
    <dgm:pt modelId="{9A22892C-DAC2-493F-9F48-FFC71004A243}">
      <dgm:prSet/>
      <dgm:spPr/>
      <dgm:t>
        <a:bodyPr/>
        <a:lstStyle/>
        <a:p>
          <a:r>
            <a:rPr lang="en-GB"/>
            <a:t>Annex E - </a:t>
          </a:r>
          <a:r>
            <a:rPr lang="en-GB">
              <a:hlinkClick xmlns:r="http://schemas.openxmlformats.org/officeDocument/2006/relationships" r:id="rId2"/>
            </a:rPr>
            <a:t>Abstract: Performance of HIV testing strategies: considerations for global guideline development</a:t>
          </a:r>
          <a:endParaRPr lang="en-US"/>
        </a:p>
      </dgm:t>
    </dgm:pt>
    <dgm:pt modelId="{3B7E9EDA-904F-4E16-AC9B-2B3AA2C5590D}" type="parTrans" cxnId="{9659BF66-210E-4997-84B4-7949FA3B0674}">
      <dgm:prSet/>
      <dgm:spPr/>
      <dgm:t>
        <a:bodyPr/>
        <a:lstStyle/>
        <a:p>
          <a:endParaRPr lang="en-US"/>
        </a:p>
      </dgm:t>
    </dgm:pt>
    <dgm:pt modelId="{D46DC7CB-F610-4DF7-837F-678D67233EB0}" type="sibTrans" cxnId="{9659BF66-210E-4997-84B4-7949FA3B0674}">
      <dgm:prSet/>
      <dgm:spPr/>
      <dgm:t>
        <a:bodyPr/>
        <a:lstStyle/>
        <a:p>
          <a:endParaRPr lang="en-US"/>
        </a:p>
      </dgm:t>
    </dgm:pt>
    <dgm:pt modelId="{234A6F36-EC1B-4C84-854B-A9A1D06A984D}">
      <dgm:prSet/>
      <dgm:spPr/>
      <dgm:t>
        <a:bodyPr/>
        <a:lstStyle/>
        <a:p>
          <a:r>
            <a:rPr lang="en-GB"/>
            <a:t>Annex F - </a:t>
          </a:r>
          <a:r>
            <a:rPr lang="en-GB">
              <a:hlinkClick xmlns:r="http://schemas.openxmlformats.org/officeDocument/2006/relationships" r:id="rId3"/>
            </a:rPr>
            <a:t>Abstract: Modelling the cost-effectiveness of maternal HIV retesting in high- and low-HIV burden settings</a:t>
          </a:r>
          <a:endParaRPr lang="en-US"/>
        </a:p>
      </dgm:t>
    </dgm:pt>
    <dgm:pt modelId="{282F27EE-7C97-4F09-BF62-59F95D677D07}" type="parTrans" cxnId="{D30D7F16-AC63-45B0-AE4E-34B6D191DB12}">
      <dgm:prSet/>
      <dgm:spPr/>
      <dgm:t>
        <a:bodyPr/>
        <a:lstStyle/>
        <a:p>
          <a:endParaRPr lang="en-US"/>
        </a:p>
      </dgm:t>
    </dgm:pt>
    <dgm:pt modelId="{3E659E4B-7282-4D0C-AEDC-E63C28DFB604}" type="sibTrans" cxnId="{D30D7F16-AC63-45B0-AE4E-34B6D191DB12}">
      <dgm:prSet/>
      <dgm:spPr/>
      <dgm:t>
        <a:bodyPr/>
        <a:lstStyle/>
        <a:p>
          <a:endParaRPr lang="en-US"/>
        </a:p>
      </dgm:t>
    </dgm:pt>
    <dgm:pt modelId="{39E17FB4-1292-4F3B-89AC-97E18A520A0C}">
      <dgm:prSet/>
      <dgm:spPr/>
      <dgm:t>
        <a:bodyPr/>
        <a:lstStyle/>
        <a:p>
          <a:r>
            <a:rPr lang="en-GB"/>
            <a:t>Annex G - </a:t>
          </a:r>
          <a:r>
            <a:rPr lang="en-GB">
              <a:hlinkClick xmlns:r="http://schemas.openxmlformats.org/officeDocument/2006/relationships" r:id="rId3"/>
            </a:rPr>
            <a:t>Abstract: Modelling the cost-effectiveness of using HIV/syphilis dual tests in antenatal care in high and low HIV burden settings</a:t>
          </a:r>
          <a:endParaRPr lang="en-US"/>
        </a:p>
      </dgm:t>
    </dgm:pt>
    <dgm:pt modelId="{EF6E2F8A-D03E-4498-9B23-AF38EA29085B}" type="parTrans" cxnId="{655DD297-C39F-46BB-BF4C-10A7902C7124}">
      <dgm:prSet/>
      <dgm:spPr/>
      <dgm:t>
        <a:bodyPr/>
        <a:lstStyle/>
        <a:p>
          <a:endParaRPr lang="en-US"/>
        </a:p>
      </dgm:t>
    </dgm:pt>
    <dgm:pt modelId="{F0CB1C99-3006-410B-A1FE-507C943C3D06}" type="sibTrans" cxnId="{655DD297-C39F-46BB-BF4C-10A7902C7124}">
      <dgm:prSet/>
      <dgm:spPr/>
      <dgm:t>
        <a:bodyPr/>
        <a:lstStyle/>
        <a:p>
          <a:endParaRPr lang="en-US"/>
        </a:p>
      </dgm:t>
    </dgm:pt>
    <dgm:pt modelId="{F3377C0A-B965-426D-80F1-857B7F406B44}" type="pres">
      <dgm:prSet presAssocID="{8F3FB69C-2ECE-4C30-9D7C-49329859FD6A}" presName="root" presStyleCnt="0">
        <dgm:presLayoutVars>
          <dgm:dir/>
          <dgm:resizeHandles val="exact"/>
        </dgm:presLayoutVars>
      </dgm:prSet>
      <dgm:spPr/>
    </dgm:pt>
    <dgm:pt modelId="{3341B448-7BD4-4064-805A-FD11194FA4C1}" type="pres">
      <dgm:prSet presAssocID="{A25B9E4B-6ACE-4C64-A994-B7BBFA529186}" presName="compNode" presStyleCnt="0"/>
      <dgm:spPr/>
    </dgm:pt>
    <dgm:pt modelId="{97A0452D-F029-4E07-BFD2-295D97C5609A}" type="pres">
      <dgm:prSet presAssocID="{A25B9E4B-6ACE-4C64-A994-B7BBFA529186}" presName="iconRect" presStyleLbl="node1" presStyleIdx="0"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Document"/>
        </a:ext>
      </dgm:extLst>
    </dgm:pt>
    <dgm:pt modelId="{4D7EBE62-81A0-4FF1-9775-005CE47458D5}" type="pres">
      <dgm:prSet presAssocID="{A25B9E4B-6ACE-4C64-A994-B7BBFA529186}" presName="spaceRect" presStyleCnt="0"/>
      <dgm:spPr/>
    </dgm:pt>
    <dgm:pt modelId="{71554780-6AA6-4B61-9120-7E13D3A2AC0A}" type="pres">
      <dgm:prSet presAssocID="{A25B9E4B-6ACE-4C64-A994-B7BBFA529186}" presName="textRect" presStyleLbl="revTx" presStyleIdx="0" presStyleCnt="5">
        <dgm:presLayoutVars>
          <dgm:chMax val="1"/>
          <dgm:chPref val="1"/>
        </dgm:presLayoutVars>
      </dgm:prSet>
      <dgm:spPr/>
    </dgm:pt>
    <dgm:pt modelId="{49269520-BFAE-4ECF-A894-51ACB90F9A81}" type="pres">
      <dgm:prSet presAssocID="{BFCDE984-F43B-42CE-858C-C1C7F15D2385}" presName="sibTrans" presStyleCnt="0"/>
      <dgm:spPr/>
    </dgm:pt>
    <dgm:pt modelId="{3C0962EF-BE55-4592-988F-C43A5EA8BE45}" type="pres">
      <dgm:prSet presAssocID="{D58AA07A-9468-429F-BD77-27803A03EDE6}" presName="compNode" presStyleCnt="0"/>
      <dgm:spPr/>
    </dgm:pt>
    <dgm:pt modelId="{C6104B09-5385-49B1-816E-759A9CF6AAC2}" type="pres">
      <dgm:prSet presAssocID="{D58AA07A-9468-429F-BD77-27803A03EDE6}" presName="iconRect" presStyleLbl="node1" presStyleIdx="1"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Test tubes"/>
        </a:ext>
      </dgm:extLst>
    </dgm:pt>
    <dgm:pt modelId="{A56BC525-4635-4CCA-BA3D-7590A1AED2FE}" type="pres">
      <dgm:prSet presAssocID="{D58AA07A-9468-429F-BD77-27803A03EDE6}" presName="spaceRect" presStyleCnt="0"/>
      <dgm:spPr/>
    </dgm:pt>
    <dgm:pt modelId="{375A3CE0-5AE0-4A2C-B625-E2C4496C3F4E}" type="pres">
      <dgm:prSet presAssocID="{D58AA07A-9468-429F-BD77-27803A03EDE6}" presName="textRect" presStyleLbl="revTx" presStyleIdx="1" presStyleCnt="5">
        <dgm:presLayoutVars>
          <dgm:chMax val="1"/>
          <dgm:chPref val="1"/>
        </dgm:presLayoutVars>
      </dgm:prSet>
      <dgm:spPr/>
    </dgm:pt>
    <dgm:pt modelId="{64B44702-D4F1-4F55-917D-DE99F4F7FCF3}" type="pres">
      <dgm:prSet presAssocID="{D94C89CF-214B-44F5-91DE-06E1A9EFE530}" presName="sibTrans" presStyleCnt="0"/>
      <dgm:spPr/>
    </dgm:pt>
    <dgm:pt modelId="{AAE536B4-6DF6-48D3-9730-DCAFE2309F51}" type="pres">
      <dgm:prSet presAssocID="{9A22892C-DAC2-493F-9F48-FFC71004A243}" presName="compNode" presStyleCnt="0"/>
      <dgm:spPr/>
    </dgm:pt>
    <dgm:pt modelId="{965A36DB-B375-4D29-AADA-7B3505200DB7}" type="pres">
      <dgm:prSet presAssocID="{9A22892C-DAC2-493F-9F48-FFC71004A243}" presName="iconRect" presStyleLbl="node1" presStyleIdx="2"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Checkmark"/>
        </a:ext>
      </dgm:extLst>
    </dgm:pt>
    <dgm:pt modelId="{3BB015D7-1852-4CED-A5FD-31468DD1BA20}" type="pres">
      <dgm:prSet presAssocID="{9A22892C-DAC2-493F-9F48-FFC71004A243}" presName="spaceRect" presStyleCnt="0"/>
      <dgm:spPr/>
    </dgm:pt>
    <dgm:pt modelId="{1630C2D2-1D00-471F-8405-8FED7658FCB8}" type="pres">
      <dgm:prSet presAssocID="{9A22892C-DAC2-493F-9F48-FFC71004A243}" presName="textRect" presStyleLbl="revTx" presStyleIdx="2" presStyleCnt="5">
        <dgm:presLayoutVars>
          <dgm:chMax val="1"/>
          <dgm:chPref val="1"/>
        </dgm:presLayoutVars>
      </dgm:prSet>
      <dgm:spPr/>
    </dgm:pt>
    <dgm:pt modelId="{9952F05B-F934-4936-A90A-F07771B064DE}" type="pres">
      <dgm:prSet presAssocID="{D46DC7CB-F610-4DF7-837F-678D67233EB0}" presName="sibTrans" presStyleCnt="0"/>
      <dgm:spPr/>
    </dgm:pt>
    <dgm:pt modelId="{A002CBDC-37F8-4B98-9EAC-D05D5878A179}" type="pres">
      <dgm:prSet presAssocID="{234A6F36-EC1B-4C84-854B-A9A1D06A984D}" presName="compNode" presStyleCnt="0"/>
      <dgm:spPr/>
    </dgm:pt>
    <dgm:pt modelId="{B0DE5C68-1F67-4D0E-B727-9E5AF116517D}" type="pres">
      <dgm:prSet presAssocID="{234A6F36-EC1B-4C84-854B-A9A1D06A984D}" presName="iconRect" presStyleLbl="node1" presStyleIdx="3"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Needle"/>
        </a:ext>
      </dgm:extLst>
    </dgm:pt>
    <dgm:pt modelId="{AAC6C3AB-E925-43F0-86E6-23B085069256}" type="pres">
      <dgm:prSet presAssocID="{234A6F36-EC1B-4C84-854B-A9A1D06A984D}" presName="spaceRect" presStyleCnt="0"/>
      <dgm:spPr/>
    </dgm:pt>
    <dgm:pt modelId="{FB5C006D-4842-471C-9589-D8822F821906}" type="pres">
      <dgm:prSet presAssocID="{234A6F36-EC1B-4C84-854B-A9A1D06A984D}" presName="textRect" presStyleLbl="revTx" presStyleIdx="3" presStyleCnt="5">
        <dgm:presLayoutVars>
          <dgm:chMax val="1"/>
          <dgm:chPref val="1"/>
        </dgm:presLayoutVars>
      </dgm:prSet>
      <dgm:spPr/>
    </dgm:pt>
    <dgm:pt modelId="{7BED9D73-8F4F-4D42-A756-C8E3DD6516C0}" type="pres">
      <dgm:prSet presAssocID="{3E659E4B-7282-4D0C-AEDC-E63C28DFB604}" presName="sibTrans" presStyleCnt="0"/>
      <dgm:spPr/>
    </dgm:pt>
    <dgm:pt modelId="{D7747E83-6724-4AD7-8D70-2349A577C3D7}" type="pres">
      <dgm:prSet presAssocID="{39E17FB4-1292-4F3B-89AC-97E18A520A0C}" presName="compNode" presStyleCnt="0"/>
      <dgm:spPr/>
    </dgm:pt>
    <dgm:pt modelId="{2E7FB698-CCD8-4A8A-A114-BAF212ABCE16}" type="pres">
      <dgm:prSet presAssocID="{39E17FB4-1292-4F3B-89AC-97E18A520A0C}" presName="iconRect" presStyleLbl="node1" presStyleIdx="4" presStyleCnt="5"/>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dgm:spPr>
      <dgm:extLst>
        <a:ext uri="{E40237B7-FDA0-4F09-8148-C483321AD2D9}">
          <dgm14:cNvPr xmlns:dgm14="http://schemas.microsoft.com/office/drawing/2010/diagram" id="0" name="" descr="Stethoscope"/>
        </a:ext>
      </dgm:extLst>
    </dgm:pt>
    <dgm:pt modelId="{80101D99-6DB2-4A2F-B76B-B55086A784EC}" type="pres">
      <dgm:prSet presAssocID="{39E17FB4-1292-4F3B-89AC-97E18A520A0C}" presName="spaceRect" presStyleCnt="0"/>
      <dgm:spPr/>
    </dgm:pt>
    <dgm:pt modelId="{99FF9A04-112D-4506-9232-F58B470A75BB}" type="pres">
      <dgm:prSet presAssocID="{39E17FB4-1292-4F3B-89AC-97E18A520A0C}" presName="textRect" presStyleLbl="revTx" presStyleIdx="4" presStyleCnt="5">
        <dgm:presLayoutVars>
          <dgm:chMax val="1"/>
          <dgm:chPref val="1"/>
        </dgm:presLayoutVars>
      </dgm:prSet>
      <dgm:spPr/>
    </dgm:pt>
  </dgm:ptLst>
  <dgm:cxnLst>
    <dgm:cxn modelId="{D30D7F16-AC63-45B0-AE4E-34B6D191DB12}" srcId="{8F3FB69C-2ECE-4C30-9D7C-49329859FD6A}" destId="{234A6F36-EC1B-4C84-854B-A9A1D06A984D}" srcOrd="3" destOrd="0" parTransId="{282F27EE-7C97-4F09-BF62-59F95D677D07}" sibTransId="{3E659E4B-7282-4D0C-AEDC-E63C28DFB604}"/>
    <dgm:cxn modelId="{2DB21C30-A486-4747-BB2B-1CEAC56D3B9B}" type="presOf" srcId="{234A6F36-EC1B-4C84-854B-A9A1D06A984D}" destId="{FB5C006D-4842-471C-9589-D8822F821906}" srcOrd="0" destOrd="0" presId="urn:microsoft.com/office/officeart/2018/2/layout/IconLabelList"/>
    <dgm:cxn modelId="{CAD70A35-D05B-46B5-BAB3-3BF64FF5A2BC}" srcId="{8F3FB69C-2ECE-4C30-9D7C-49329859FD6A}" destId="{D58AA07A-9468-429F-BD77-27803A03EDE6}" srcOrd="1" destOrd="0" parTransId="{380949EB-41ED-4BB4-99EC-A8000FE4AF6A}" sibTransId="{D94C89CF-214B-44F5-91DE-06E1A9EFE530}"/>
    <dgm:cxn modelId="{DB413A66-BD17-4DC7-A825-81B8C30FD733}" type="presOf" srcId="{8F3FB69C-2ECE-4C30-9D7C-49329859FD6A}" destId="{F3377C0A-B965-426D-80F1-857B7F406B44}" srcOrd="0" destOrd="0" presId="urn:microsoft.com/office/officeart/2018/2/layout/IconLabelList"/>
    <dgm:cxn modelId="{9659BF66-210E-4997-84B4-7949FA3B0674}" srcId="{8F3FB69C-2ECE-4C30-9D7C-49329859FD6A}" destId="{9A22892C-DAC2-493F-9F48-FFC71004A243}" srcOrd="2" destOrd="0" parTransId="{3B7E9EDA-904F-4E16-AC9B-2B3AA2C5590D}" sibTransId="{D46DC7CB-F610-4DF7-837F-678D67233EB0}"/>
    <dgm:cxn modelId="{655DD297-C39F-46BB-BF4C-10A7902C7124}" srcId="{8F3FB69C-2ECE-4C30-9D7C-49329859FD6A}" destId="{39E17FB4-1292-4F3B-89AC-97E18A520A0C}" srcOrd="4" destOrd="0" parTransId="{EF6E2F8A-D03E-4498-9B23-AF38EA29085B}" sibTransId="{F0CB1C99-3006-410B-A1FE-507C943C3D06}"/>
    <dgm:cxn modelId="{B7EA74B6-B3A3-473C-82CD-12EDCFE4D98A}" srcId="{8F3FB69C-2ECE-4C30-9D7C-49329859FD6A}" destId="{A25B9E4B-6ACE-4C64-A994-B7BBFA529186}" srcOrd="0" destOrd="0" parTransId="{A0671676-FD88-42E6-A707-A9927694947B}" sibTransId="{BFCDE984-F43B-42CE-858C-C1C7F15D2385}"/>
    <dgm:cxn modelId="{EF775BB8-4AC0-48CE-A317-D5B9925111E1}" type="presOf" srcId="{A25B9E4B-6ACE-4C64-A994-B7BBFA529186}" destId="{71554780-6AA6-4B61-9120-7E13D3A2AC0A}" srcOrd="0" destOrd="0" presId="urn:microsoft.com/office/officeart/2018/2/layout/IconLabelList"/>
    <dgm:cxn modelId="{2236A7BC-51BF-4E06-A8B1-559C71DE68C4}" type="presOf" srcId="{9A22892C-DAC2-493F-9F48-FFC71004A243}" destId="{1630C2D2-1D00-471F-8405-8FED7658FCB8}" srcOrd="0" destOrd="0" presId="urn:microsoft.com/office/officeart/2018/2/layout/IconLabelList"/>
    <dgm:cxn modelId="{0115A8E8-E53B-4814-9A77-10E1A5A49DD4}" type="presOf" srcId="{39E17FB4-1292-4F3B-89AC-97E18A520A0C}" destId="{99FF9A04-112D-4506-9232-F58B470A75BB}" srcOrd="0" destOrd="0" presId="urn:microsoft.com/office/officeart/2018/2/layout/IconLabelList"/>
    <dgm:cxn modelId="{DE4226FB-A8FD-4F1B-BC30-056E3AF3283F}" type="presOf" srcId="{D58AA07A-9468-429F-BD77-27803A03EDE6}" destId="{375A3CE0-5AE0-4A2C-B625-E2C4496C3F4E}" srcOrd="0" destOrd="0" presId="urn:microsoft.com/office/officeart/2018/2/layout/IconLabelList"/>
    <dgm:cxn modelId="{1883CA03-C398-42BE-BD09-CB5207BB9313}" type="presParOf" srcId="{F3377C0A-B965-426D-80F1-857B7F406B44}" destId="{3341B448-7BD4-4064-805A-FD11194FA4C1}" srcOrd="0" destOrd="0" presId="urn:microsoft.com/office/officeart/2018/2/layout/IconLabelList"/>
    <dgm:cxn modelId="{1712E805-7C38-4494-8F72-A4402D64C91F}" type="presParOf" srcId="{3341B448-7BD4-4064-805A-FD11194FA4C1}" destId="{97A0452D-F029-4E07-BFD2-295D97C5609A}" srcOrd="0" destOrd="0" presId="urn:microsoft.com/office/officeart/2018/2/layout/IconLabelList"/>
    <dgm:cxn modelId="{D7F63265-7312-4BC3-975E-AFAB823108CF}" type="presParOf" srcId="{3341B448-7BD4-4064-805A-FD11194FA4C1}" destId="{4D7EBE62-81A0-4FF1-9775-005CE47458D5}" srcOrd="1" destOrd="0" presId="urn:microsoft.com/office/officeart/2018/2/layout/IconLabelList"/>
    <dgm:cxn modelId="{4DF42C0D-3148-4FE6-B5E9-8D83F1333363}" type="presParOf" srcId="{3341B448-7BD4-4064-805A-FD11194FA4C1}" destId="{71554780-6AA6-4B61-9120-7E13D3A2AC0A}" srcOrd="2" destOrd="0" presId="urn:microsoft.com/office/officeart/2018/2/layout/IconLabelList"/>
    <dgm:cxn modelId="{445DB5B6-A41C-4991-B9DC-16143584D145}" type="presParOf" srcId="{F3377C0A-B965-426D-80F1-857B7F406B44}" destId="{49269520-BFAE-4ECF-A894-51ACB90F9A81}" srcOrd="1" destOrd="0" presId="urn:microsoft.com/office/officeart/2018/2/layout/IconLabelList"/>
    <dgm:cxn modelId="{C4561F9C-76D5-413C-A3A2-EC4EF8A356DF}" type="presParOf" srcId="{F3377C0A-B965-426D-80F1-857B7F406B44}" destId="{3C0962EF-BE55-4592-988F-C43A5EA8BE45}" srcOrd="2" destOrd="0" presId="urn:microsoft.com/office/officeart/2018/2/layout/IconLabelList"/>
    <dgm:cxn modelId="{F5FC10A4-E9C6-4A73-A5CB-C24D571B6503}" type="presParOf" srcId="{3C0962EF-BE55-4592-988F-C43A5EA8BE45}" destId="{C6104B09-5385-49B1-816E-759A9CF6AAC2}" srcOrd="0" destOrd="0" presId="urn:microsoft.com/office/officeart/2018/2/layout/IconLabelList"/>
    <dgm:cxn modelId="{5BC68714-958D-4B0B-A903-016730D62333}" type="presParOf" srcId="{3C0962EF-BE55-4592-988F-C43A5EA8BE45}" destId="{A56BC525-4635-4CCA-BA3D-7590A1AED2FE}" srcOrd="1" destOrd="0" presId="urn:microsoft.com/office/officeart/2018/2/layout/IconLabelList"/>
    <dgm:cxn modelId="{1F0AA7F3-65F9-4621-B5A6-7D7A96DB2FEC}" type="presParOf" srcId="{3C0962EF-BE55-4592-988F-C43A5EA8BE45}" destId="{375A3CE0-5AE0-4A2C-B625-E2C4496C3F4E}" srcOrd="2" destOrd="0" presId="urn:microsoft.com/office/officeart/2018/2/layout/IconLabelList"/>
    <dgm:cxn modelId="{A922235A-4BFB-4D28-89BF-4BD04E422CF1}" type="presParOf" srcId="{F3377C0A-B965-426D-80F1-857B7F406B44}" destId="{64B44702-D4F1-4F55-917D-DE99F4F7FCF3}" srcOrd="3" destOrd="0" presId="urn:microsoft.com/office/officeart/2018/2/layout/IconLabelList"/>
    <dgm:cxn modelId="{0605C32E-8F8A-4A25-9254-E22970091C3E}" type="presParOf" srcId="{F3377C0A-B965-426D-80F1-857B7F406B44}" destId="{AAE536B4-6DF6-48D3-9730-DCAFE2309F51}" srcOrd="4" destOrd="0" presId="urn:microsoft.com/office/officeart/2018/2/layout/IconLabelList"/>
    <dgm:cxn modelId="{9029018E-96CA-40CE-8CC4-BA9F55432574}" type="presParOf" srcId="{AAE536B4-6DF6-48D3-9730-DCAFE2309F51}" destId="{965A36DB-B375-4D29-AADA-7B3505200DB7}" srcOrd="0" destOrd="0" presId="urn:microsoft.com/office/officeart/2018/2/layout/IconLabelList"/>
    <dgm:cxn modelId="{EABDFAB7-FE66-4B7F-84F5-0169D199F689}" type="presParOf" srcId="{AAE536B4-6DF6-48D3-9730-DCAFE2309F51}" destId="{3BB015D7-1852-4CED-A5FD-31468DD1BA20}" srcOrd="1" destOrd="0" presId="urn:microsoft.com/office/officeart/2018/2/layout/IconLabelList"/>
    <dgm:cxn modelId="{3AD4DBD2-EBB8-45B1-B2A5-DEDFF51E9D07}" type="presParOf" srcId="{AAE536B4-6DF6-48D3-9730-DCAFE2309F51}" destId="{1630C2D2-1D00-471F-8405-8FED7658FCB8}" srcOrd="2" destOrd="0" presId="urn:microsoft.com/office/officeart/2018/2/layout/IconLabelList"/>
    <dgm:cxn modelId="{10C514D0-8FCE-4041-B424-DA4336C452F8}" type="presParOf" srcId="{F3377C0A-B965-426D-80F1-857B7F406B44}" destId="{9952F05B-F934-4936-A90A-F07771B064DE}" srcOrd="5" destOrd="0" presId="urn:microsoft.com/office/officeart/2018/2/layout/IconLabelList"/>
    <dgm:cxn modelId="{C117DF37-A562-478F-94C8-0129738C58BD}" type="presParOf" srcId="{F3377C0A-B965-426D-80F1-857B7F406B44}" destId="{A002CBDC-37F8-4B98-9EAC-D05D5878A179}" srcOrd="6" destOrd="0" presId="urn:microsoft.com/office/officeart/2018/2/layout/IconLabelList"/>
    <dgm:cxn modelId="{4648DAFC-BD7B-4D9F-A321-31CE4D706D52}" type="presParOf" srcId="{A002CBDC-37F8-4B98-9EAC-D05D5878A179}" destId="{B0DE5C68-1F67-4D0E-B727-9E5AF116517D}" srcOrd="0" destOrd="0" presId="urn:microsoft.com/office/officeart/2018/2/layout/IconLabelList"/>
    <dgm:cxn modelId="{F6C4BE97-C903-4585-BCC0-C6B6690D3EF5}" type="presParOf" srcId="{A002CBDC-37F8-4B98-9EAC-D05D5878A179}" destId="{AAC6C3AB-E925-43F0-86E6-23B085069256}" srcOrd="1" destOrd="0" presId="urn:microsoft.com/office/officeart/2018/2/layout/IconLabelList"/>
    <dgm:cxn modelId="{21F64967-7EA2-4D8F-A4BB-7704AD95AA34}" type="presParOf" srcId="{A002CBDC-37F8-4B98-9EAC-D05D5878A179}" destId="{FB5C006D-4842-471C-9589-D8822F821906}" srcOrd="2" destOrd="0" presId="urn:microsoft.com/office/officeart/2018/2/layout/IconLabelList"/>
    <dgm:cxn modelId="{C71A57C0-17D3-4E91-9054-CE92AADCD81D}" type="presParOf" srcId="{F3377C0A-B965-426D-80F1-857B7F406B44}" destId="{7BED9D73-8F4F-4D42-A756-C8E3DD6516C0}" srcOrd="7" destOrd="0" presId="urn:microsoft.com/office/officeart/2018/2/layout/IconLabelList"/>
    <dgm:cxn modelId="{00E549C6-413D-4FA3-9CC9-4E5F052F4507}" type="presParOf" srcId="{F3377C0A-B965-426D-80F1-857B7F406B44}" destId="{D7747E83-6724-4AD7-8D70-2349A577C3D7}" srcOrd="8" destOrd="0" presId="urn:microsoft.com/office/officeart/2018/2/layout/IconLabelList"/>
    <dgm:cxn modelId="{D4E9DC11-9250-4A49-A699-84E49893662A}" type="presParOf" srcId="{D7747E83-6724-4AD7-8D70-2349A577C3D7}" destId="{2E7FB698-CCD8-4A8A-A114-BAF212ABCE16}" srcOrd="0" destOrd="0" presId="urn:microsoft.com/office/officeart/2018/2/layout/IconLabelList"/>
    <dgm:cxn modelId="{B44E58B3-8E9C-485E-9BC3-856499751E06}" type="presParOf" srcId="{D7747E83-6724-4AD7-8D70-2349A577C3D7}" destId="{80101D99-6DB2-4A2F-B76B-B55086A784EC}" srcOrd="1" destOrd="0" presId="urn:microsoft.com/office/officeart/2018/2/layout/IconLabelList"/>
    <dgm:cxn modelId="{DECC55D4-45C6-4D15-9359-B894B710D1E0}" type="presParOf" srcId="{D7747E83-6724-4AD7-8D70-2349A577C3D7}" destId="{99FF9A04-112D-4506-9232-F58B470A75B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F888A-0057-4B72-87B2-7A7B5127F47D}">
      <dsp:nvSpPr>
        <dsp:cNvPr id="0" name=""/>
        <dsp:cNvSpPr/>
      </dsp:nvSpPr>
      <dsp:spPr>
        <a:xfrm>
          <a:off x="1055" y="832"/>
          <a:ext cx="2933933" cy="11453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 sz="1400" kern="1200" dirty="0"/>
            <a:t>Network-based screening approaches</a:t>
          </a:r>
        </a:p>
      </dsp:txBody>
      <dsp:txXfrm>
        <a:off x="34601" y="34378"/>
        <a:ext cx="2866841" cy="1078238"/>
      </dsp:txXfrm>
    </dsp:sp>
    <dsp:sp modelId="{731C44FC-E5D0-48FF-9699-1ADFCBF74536}">
      <dsp:nvSpPr>
        <dsp:cNvPr id="0" name=""/>
        <dsp:cNvSpPr/>
      </dsp:nvSpPr>
      <dsp:spPr>
        <a:xfrm>
          <a:off x="9538" y="1226394"/>
          <a:ext cx="926115" cy="11453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 sz="1200" kern="1200" dirty="0"/>
            <a:t>Partner Services</a:t>
          </a:r>
        </a:p>
      </dsp:txBody>
      <dsp:txXfrm>
        <a:off x="36663" y="1253519"/>
        <a:ext cx="871865" cy="1091080"/>
      </dsp:txXfrm>
    </dsp:sp>
    <dsp:sp modelId="{F700904F-6AB3-4706-8751-0E645AEDD9D6}">
      <dsp:nvSpPr>
        <dsp:cNvPr id="0" name=""/>
        <dsp:cNvSpPr/>
      </dsp:nvSpPr>
      <dsp:spPr>
        <a:xfrm>
          <a:off x="1004964" y="1225562"/>
          <a:ext cx="926115" cy="11453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 sz="1100" kern="1200" dirty="0"/>
            <a:t>Social media-based screening</a:t>
          </a:r>
        </a:p>
      </dsp:txBody>
      <dsp:txXfrm>
        <a:off x="1032089" y="1252687"/>
        <a:ext cx="871865" cy="1091080"/>
      </dsp:txXfrm>
    </dsp:sp>
    <dsp:sp modelId="{EC73C94B-A71C-4815-9916-095DEAB44A76}">
      <dsp:nvSpPr>
        <dsp:cNvPr id="0" name=""/>
        <dsp:cNvSpPr/>
      </dsp:nvSpPr>
      <dsp:spPr>
        <a:xfrm>
          <a:off x="2008873" y="1225562"/>
          <a:ext cx="926115" cy="11453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 sz="1400" kern="1200" dirty="0"/>
            <a:t>Intra-family and home </a:t>
          </a:r>
          <a:endParaRPr lang="fr" sz="1400" kern="1200" dirty="0"/>
        </a:p>
      </dsp:txBody>
      <dsp:txXfrm>
        <a:off x="2035998" y="1252687"/>
        <a:ext cx="871865" cy="1091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FA421-E1C3-7543-91F6-E8A763D5151E}">
      <dsp:nvSpPr>
        <dsp:cNvPr id="0" name=""/>
        <dsp:cNvSpPr/>
      </dsp:nvSpPr>
      <dsp:spPr>
        <a:xfrm>
          <a:off x="7288" y="0"/>
          <a:ext cx="7452787" cy="47528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844550">
            <a:lnSpc>
              <a:spcPct val="90000"/>
            </a:lnSpc>
            <a:spcBef>
              <a:spcPct val="0"/>
            </a:spcBef>
            <a:spcAft>
              <a:spcPct val="35000"/>
            </a:spcAft>
            <a:buNone/>
          </a:pPr>
          <a:r>
            <a:rPr lang="en-US" sz="1900" b="1" kern="1200"/>
            <a:t>WHO recommends the use of recent infection tests in surveillance activities</a:t>
          </a:r>
          <a:endParaRPr lang="en-US" sz="1900" kern="1200"/>
        </a:p>
        <a:p>
          <a:pPr marL="171450" lvl="1" indent="-171450" algn="l" defTabSz="800100">
            <a:lnSpc>
              <a:spcPct val="90000"/>
            </a:lnSpc>
            <a:spcBef>
              <a:spcPct val="0"/>
            </a:spcBef>
            <a:spcAft>
              <a:spcPct val="15000"/>
            </a:spcAft>
            <a:buChar char="•"/>
          </a:pPr>
          <a:r>
            <a:rPr lang="en-GB" sz="1800" b="0" kern="1200" dirty="0"/>
            <a:t>No study showed </a:t>
          </a:r>
          <a:r>
            <a:rPr lang="en-GB" sz="1800" kern="1200" dirty="0"/>
            <a:t>clear evidence</a:t>
          </a:r>
          <a:r>
            <a:rPr lang="en-GB" sz="1800" b="0" kern="1200" dirty="0"/>
            <a:t> of effectiveness </a:t>
          </a:r>
          <a:r>
            <a:rPr lang="fr-CH" sz="1800" b="0" kern="1200" dirty="0"/>
            <a:t>or </a:t>
          </a:r>
          <a:r>
            <a:rPr lang="en-GB" sz="1800" b="0" kern="1200" dirty="0"/>
            <a:t>clinical benefit</a:t>
          </a:r>
          <a:endParaRPr lang="en-US" sz="1800" kern="1200" dirty="0"/>
        </a:p>
        <a:p>
          <a:pPr marL="171450" lvl="1" indent="-171450" algn="l" defTabSz="800100">
            <a:lnSpc>
              <a:spcPct val="90000"/>
            </a:lnSpc>
            <a:spcBef>
              <a:spcPct val="0"/>
            </a:spcBef>
            <a:spcAft>
              <a:spcPct val="15000"/>
            </a:spcAft>
            <a:buChar char="•"/>
          </a:pPr>
          <a:r>
            <a:rPr lang="en-US" sz="1800" kern="1200" dirty="0"/>
            <a:t>Caution: Their use in routine services only:</a:t>
          </a:r>
        </a:p>
        <a:p>
          <a:pPr marL="342900" lvl="2" indent="-171450" algn="l" defTabSz="800100">
            <a:lnSpc>
              <a:spcPct val="90000"/>
            </a:lnSpc>
            <a:spcBef>
              <a:spcPct val="0"/>
            </a:spcBef>
            <a:spcAft>
              <a:spcPct val="15000"/>
            </a:spcAft>
            <a:buChar char="•"/>
          </a:pPr>
          <a:r>
            <a:rPr lang="en-US" sz="1800" kern="1200" dirty="0"/>
            <a:t>when HIV testing coverage is high in the population studied,</a:t>
          </a:r>
        </a:p>
        <a:p>
          <a:pPr marL="342900" lvl="2" indent="-171450" algn="l" defTabSz="800100">
            <a:lnSpc>
              <a:spcPct val="90000"/>
            </a:lnSpc>
            <a:spcBef>
              <a:spcPct val="0"/>
            </a:spcBef>
            <a:spcAft>
              <a:spcPct val="15000"/>
            </a:spcAft>
            <a:buChar char="•"/>
          </a:pPr>
          <a:r>
            <a:rPr lang="en-US" sz="1800" kern="1200" dirty="0"/>
            <a:t>Additional tests necessary to reduce recent false results (e.g. viral load),</a:t>
          </a:r>
        </a:p>
        <a:p>
          <a:pPr marL="171450" lvl="1" indent="-171450" algn="l" defTabSz="800100">
            <a:lnSpc>
              <a:spcPct val="90000"/>
            </a:lnSpc>
            <a:spcBef>
              <a:spcPct val="0"/>
            </a:spcBef>
            <a:spcAft>
              <a:spcPct val="15000"/>
            </a:spcAft>
            <a:buChar char="•"/>
          </a:pPr>
          <a:r>
            <a:rPr lang="en-GB" sz="1800" b="1" kern="1200" dirty="0"/>
            <a:t>Uncertain effects on social harm</a:t>
          </a:r>
          <a:r>
            <a:rPr lang="en-GB" sz="1800" kern="1200" dirty="0"/>
            <a:t> </a:t>
          </a:r>
          <a:endParaRPr lang="en-US" sz="1800" kern="1200" dirty="0"/>
        </a:p>
        <a:p>
          <a:pPr marL="342900" lvl="2" indent="-171450" algn="l" defTabSz="800100">
            <a:lnSpc>
              <a:spcPct val="90000"/>
            </a:lnSpc>
            <a:spcBef>
              <a:spcPct val="0"/>
            </a:spcBef>
            <a:spcAft>
              <a:spcPct val="15000"/>
            </a:spcAft>
            <a:buChar char="•"/>
          </a:pPr>
          <a:r>
            <a:rPr lang="en-GB" sz="1800" b="0" kern="1200" dirty="0"/>
            <a:t>Concerns </a:t>
          </a:r>
          <a:r>
            <a:rPr lang="en-GB" sz="1800" kern="1200" dirty="0"/>
            <a:t>remain such as</a:t>
          </a:r>
          <a:r>
            <a:rPr lang="en-GB" sz="1800" b="0" kern="1200" dirty="0"/>
            <a:t> </a:t>
          </a:r>
          <a:r>
            <a:rPr lang="en-GB" sz="1800" kern="1200" dirty="0"/>
            <a:t>fear of </a:t>
          </a:r>
          <a:r>
            <a:rPr lang="en-GB" sz="1800" b="0" kern="1200" dirty="0"/>
            <a:t>stigma, conflict among community members, dissatisfaction with services, and increased intimate partner violence were reported by providers and clients. </a:t>
          </a:r>
          <a:endParaRPr lang="en-US" sz="1800" kern="1200" dirty="0"/>
        </a:p>
        <a:p>
          <a:pPr marL="171450" lvl="1" indent="-171450" algn="l" defTabSz="800100">
            <a:lnSpc>
              <a:spcPct val="90000"/>
            </a:lnSpc>
            <a:spcBef>
              <a:spcPct val="0"/>
            </a:spcBef>
            <a:spcAft>
              <a:spcPct val="15000"/>
            </a:spcAft>
            <a:buChar char="•"/>
          </a:pPr>
          <a:r>
            <a:rPr lang="en-US" sz="1800" b="1" kern="1200"/>
            <a:t>Need to prioritize limited HTS resources</a:t>
          </a:r>
          <a:r>
            <a:rPr lang="en-US" sz="1800" kern="1200"/>
            <a:t> toward impactful approaches</a:t>
          </a:r>
        </a:p>
        <a:p>
          <a:pPr marL="342900" lvl="2" indent="-171450" algn="l" defTabSz="800100">
            <a:lnSpc>
              <a:spcPct val="90000"/>
            </a:lnSpc>
            <a:spcBef>
              <a:spcPct val="0"/>
            </a:spcBef>
            <a:spcAft>
              <a:spcPct val="15000"/>
            </a:spcAft>
            <a:buChar char="•"/>
          </a:pPr>
          <a:r>
            <a:rPr lang="en-GB" sz="1800" b="1" kern="1200" dirty="0"/>
            <a:t>Limited feasibility</a:t>
          </a:r>
          <a:r>
            <a:rPr lang="en-GB" sz="1800" b="0" kern="1200" dirty="0"/>
            <a:t> due to requirements for substantial resources, time, planning, training, and monitoring</a:t>
          </a:r>
          <a:endParaRPr lang="en-US" sz="1800" kern="1200" dirty="0"/>
        </a:p>
        <a:p>
          <a:pPr marL="342900" lvl="2" indent="-171450" algn="l" defTabSz="800100">
            <a:lnSpc>
              <a:spcPct val="90000"/>
            </a:lnSpc>
            <a:spcBef>
              <a:spcPct val="0"/>
            </a:spcBef>
            <a:spcAft>
              <a:spcPct val="15000"/>
            </a:spcAft>
            <a:buChar char="•"/>
          </a:pPr>
          <a:r>
            <a:rPr lang="en-US" sz="1800" b="1" kern="1200" dirty="0"/>
            <a:t>High costs</a:t>
          </a:r>
          <a:r>
            <a:rPr lang="en-US" sz="1800" b="0" kern="1200" dirty="0"/>
            <a:t> do not replace diagnostic testing and require additional tests and service costs (test kits, VL, implementation). </a:t>
          </a:r>
          <a:endParaRPr lang="en-US" sz="1800" kern="1200" dirty="0"/>
        </a:p>
        <a:p>
          <a:pPr marL="342900" lvl="2" indent="-171450" algn="l" defTabSz="800100">
            <a:lnSpc>
              <a:spcPct val="90000"/>
            </a:lnSpc>
            <a:spcBef>
              <a:spcPct val="0"/>
            </a:spcBef>
            <a:spcAft>
              <a:spcPct val="15000"/>
            </a:spcAft>
            <a:buChar char="•"/>
          </a:pPr>
          <a:r>
            <a:rPr lang="en-GB" sz="1800" b="1" kern="1200" dirty="0"/>
            <a:t>Concerns</a:t>
          </a:r>
          <a:r>
            <a:rPr lang="en-US" sz="1800" b="1" kern="1200" dirty="0"/>
            <a:t> about reduced equity</a:t>
          </a:r>
          <a:r>
            <a:rPr lang="en-US" sz="1800" b="0" kern="1200" dirty="0"/>
            <a:t> due to diversion of funds</a:t>
          </a:r>
          <a:endParaRPr lang="en-US" sz="1800" kern="1200" dirty="0"/>
        </a:p>
      </dsp:txBody>
      <dsp:txXfrm>
        <a:off x="7288" y="0"/>
        <a:ext cx="7452787" cy="47528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100300-B223-EF41-A536-3E8C3C54D39F}">
      <dsp:nvSpPr>
        <dsp:cNvPr id="0" name=""/>
        <dsp:cNvSpPr/>
      </dsp:nvSpPr>
      <dsp:spPr>
        <a:xfrm>
          <a:off x="6460" y="1953869"/>
          <a:ext cx="1584893" cy="3150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488950">
            <a:lnSpc>
              <a:spcPct val="90000"/>
            </a:lnSpc>
            <a:spcBef>
              <a:spcPct val="0"/>
            </a:spcBef>
            <a:spcAft>
              <a:spcPct val="35000"/>
            </a:spcAft>
            <a:buNone/>
          </a:pPr>
          <a:r>
            <a:rPr lang="it-IT" sz="1100" b="1" kern="1200"/>
            <a:t>Better uptake &amp; preferred by clients (especially KP) = more people know their status</a:t>
          </a:r>
          <a:endParaRPr lang="en-US" sz="1100" kern="1200"/>
        </a:p>
        <a:p>
          <a:pPr marL="114300" lvl="1" indent="-114300" algn="l" defTabSz="533400">
            <a:lnSpc>
              <a:spcPct val="90000"/>
            </a:lnSpc>
            <a:spcBef>
              <a:spcPct val="0"/>
            </a:spcBef>
            <a:spcAft>
              <a:spcPct val="15000"/>
            </a:spcAft>
            <a:buChar char="•"/>
          </a:pPr>
          <a:r>
            <a:rPr lang="it-IT" sz="1200" kern="1200" dirty="0"/>
            <a:t>Lay provider vs HCW: 57% vs 27% (95% CI: 27–32,p&lt; .001)</a:t>
          </a:r>
          <a:endParaRPr lang="en-US" sz="1200" kern="1200" dirty="0"/>
        </a:p>
        <a:p>
          <a:pPr marL="114300" lvl="1" indent="-114300" algn="l" defTabSz="533400">
            <a:lnSpc>
              <a:spcPct val="90000"/>
            </a:lnSpc>
            <a:spcBef>
              <a:spcPct val="0"/>
            </a:spcBef>
            <a:spcAft>
              <a:spcPct val="15000"/>
            </a:spcAft>
            <a:buChar char="•"/>
          </a:pPr>
          <a:r>
            <a:rPr lang="it-IT" sz="1200" kern="1200" dirty="0"/>
            <a:t>In </a:t>
          </a:r>
          <a:r>
            <a:rPr lang="it-IT" sz="1200" kern="1200" dirty="0" err="1"/>
            <a:t>all</a:t>
          </a:r>
          <a:r>
            <a:rPr lang="it-IT" sz="1200" kern="1200" dirty="0"/>
            <a:t> studies, </a:t>
          </a:r>
          <a:r>
            <a:rPr lang="it-IT" sz="1200" kern="1200" dirty="0" err="1"/>
            <a:t>individuals</a:t>
          </a:r>
          <a:r>
            <a:rPr lang="it-IT" sz="1200" kern="1200" dirty="0"/>
            <a:t> </a:t>
          </a:r>
          <a:r>
            <a:rPr lang="it-IT" sz="1200" kern="1200" dirty="0" err="1"/>
            <a:t>preferred</a:t>
          </a:r>
          <a:r>
            <a:rPr lang="it-IT" sz="1200" kern="1200" dirty="0"/>
            <a:t> </a:t>
          </a:r>
          <a:r>
            <a:rPr lang="it-IT" sz="1200" kern="1200" dirty="0" err="1"/>
            <a:t>RDTs</a:t>
          </a:r>
          <a:r>
            <a:rPr lang="it-IT" sz="1200" kern="1200" dirty="0"/>
            <a:t> over lab-</a:t>
          </a:r>
          <a:r>
            <a:rPr lang="it-IT" sz="1200" kern="1200" dirty="0" err="1"/>
            <a:t>based</a:t>
          </a:r>
          <a:r>
            <a:rPr lang="it-IT" sz="1200" kern="1200" dirty="0"/>
            <a:t> </a:t>
          </a:r>
          <a:r>
            <a:rPr lang="it-IT" sz="1200" kern="1200" dirty="0" err="1"/>
            <a:t>methods</a:t>
          </a:r>
          <a:r>
            <a:rPr lang="it-IT" sz="1200" kern="1200" dirty="0"/>
            <a:t> (EIA &amp; WB) </a:t>
          </a:r>
          <a:endParaRPr lang="en-US" sz="1200" kern="1200" dirty="0"/>
        </a:p>
      </dsp:txBody>
      <dsp:txXfrm>
        <a:off x="6460" y="1953869"/>
        <a:ext cx="1584893" cy="3150287"/>
      </dsp:txXfrm>
    </dsp:sp>
    <dsp:sp modelId="{D9961E28-749E-E64B-ACCE-F7CC92240489}">
      <dsp:nvSpPr>
        <dsp:cNvPr id="0" name=""/>
        <dsp:cNvSpPr/>
      </dsp:nvSpPr>
      <dsp:spPr>
        <a:xfrm>
          <a:off x="1619526" y="3407513"/>
          <a:ext cx="237734" cy="243000"/>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1FA25E-3F8E-9645-B0DB-DF0467EEFC55}">
      <dsp:nvSpPr>
        <dsp:cNvPr id="0" name=""/>
        <dsp:cNvSpPr/>
      </dsp:nvSpPr>
      <dsp:spPr>
        <a:xfrm>
          <a:off x="1885432" y="1953869"/>
          <a:ext cx="1584893" cy="3150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488950">
            <a:lnSpc>
              <a:spcPct val="90000"/>
            </a:lnSpc>
            <a:spcBef>
              <a:spcPct val="0"/>
            </a:spcBef>
            <a:spcAft>
              <a:spcPct val="35000"/>
            </a:spcAft>
            <a:buNone/>
          </a:pPr>
          <a:r>
            <a:rPr lang="it-IT" sz="1100" b="1" kern="1200"/>
            <a:t>Low cost &amp; affordability </a:t>
          </a:r>
          <a:endParaRPr lang="en-US" sz="1100" kern="1200"/>
        </a:p>
        <a:p>
          <a:pPr marL="114300" lvl="1" indent="-114300" algn="l" defTabSz="533400">
            <a:lnSpc>
              <a:spcPct val="90000"/>
            </a:lnSpc>
            <a:spcBef>
              <a:spcPct val="0"/>
            </a:spcBef>
            <a:spcAft>
              <a:spcPct val="15000"/>
            </a:spcAft>
            <a:buChar char="•"/>
          </a:pPr>
          <a:r>
            <a:rPr lang="it-IT" sz="1200" kern="1200" dirty="0"/>
            <a:t>Using </a:t>
          </a:r>
          <a:r>
            <a:rPr lang="it-IT" sz="1200" kern="1200" dirty="0" err="1"/>
            <a:t>lay</a:t>
          </a:r>
          <a:r>
            <a:rPr lang="it-IT" sz="1200" kern="1200" dirty="0"/>
            <a:t> providers </a:t>
          </a:r>
          <a:r>
            <a:rPr lang="it-IT" sz="1200" kern="1200" dirty="0" err="1"/>
            <a:t>is</a:t>
          </a:r>
          <a:r>
            <a:rPr lang="it-IT" sz="1200" kern="1200" dirty="0"/>
            <a:t> </a:t>
          </a:r>
          <a:r>
            <a:rPr lang="it-IT" sz="1200" kern="1200" dirty="0" err="1"/>
            <a:t>less</a:t>
          </a:r>
          <a:r>
            <a:rPr lang="it-IT" sz="1200" kern="1200" dirty="0"/>
            <a:t> </a:t>
          </a:r>
          <a:r>
            <a:rPr lang="it-IT" sz="1200" kern="1200" dirty="0" err="1"/>
            <a:t>costly</a:t>
          </a:r>
          <a:r>
            <a:rPr lang="it-IT" sz="1200" kern="1200" dirty="0"/>
            <a:t> and more </a:t>
          </a:r>
          <a:r>
            <a:rPr lang="it-IT" sz="1200" kern="1200" dirty="0" err="1"/>
            <a:t>feasible</a:t>
          </a:r>
          <a:r>
            <a:rPr lang="it-IT" sz="1200" kern="1200" dirty="0"/>
            <a:t> </a:t>
          </a:r>
          <a:r>
            <a:rPr lang="it-IT" sz="1200" kern="1200" dirty="0" err="1"/>
            <a:t>across</a:t>
          </a:r>
          <a:r>
            <a:rPr lang="it-IT" sz="1200" kern="1200" dirty="0"/>
            <a:t> HTS </a:t>
          </a:r>
          <a:r>
            <a:rPr lang="it-IT" sz="1200" kern="1200" dirty="0" err="1"/>
            <a:t>sites</a:t>
          </a:r>
          <a:r>
            <a:rPr lang="it-IT" sz="1200" kern="1200" dirty="0"/>
            <a:t> </a:t>
          </a:r>
          <a:endParaRPr lang="en-US" sz="1200" kern="1200" dirty="0"/>
        </a:p>
        <a:p>
          <a:pPr marL="114300" lvl="1" indent="-114300" algn="l" defTabSz="533400">
            <a:lnSpc>
              <a:spcPct val="90000"/>
            </a:lnSpc>
            <a:spcBef>
              <a:spcPct val="0"/>
            </a:spcBef>
            <a:spcAft>
              <a:spcPct val="15000"/>
            </a:spcAft>
            <a:buChar char="•"/>
          </a:pPr>
          <a:r>
            <a:rPr lang="it-IT" sz="1200" kern="1200" dirty="0"/>
            <a:t>Using </a:t>
          </a:r>
          <a:r>
            <a:rPr lang="it-IT" sz="1200" kern="1200" dirty="0" err="1"/>
            <a:t>RDTs</a:t>
          </a:r>
          <a:r>
            <a:rPr lang="it-IT" sz="1200" kern="1200" dirty="0"/>
            <a:t> </a:t>
          </a:r>
          <a:r>
            <a:rPr lang="it-IT" sz="1200" kern="1200" dirty="0" err="1"/>
            <a:t>is</a:t>
          </a:r>
          <a:r>
            <a:rPr lang="it-IT" sz="1200" kern="1200" dirty="0"/>
            <a:t> </a:t>
          </a:r>
          <a:r>
            <a:rPr lang="it-IT" sz="1200" kern="1200" dirty="0" err="1"/>
            <a:t>less</a:t>
          </a:r>
          <a:r>
            <a:rPr lang="it-IT" sz="1200" kern="1200" dirty="0"/>
            <a:t> </a:t>
          </a:r>
          <a:r>
            <a:rPr lang="it-IT" sz="1200" kern="1200" dirty="0" err="1"/>
            <a:t>costly</a:t>
          </a:r>
          <a:r>
            <a:rPr lang="it-IT" sz="1200" kern="1200" dirty="0"/>
            <a:t> overall &amp; </a:t>
          </a:r>
          <a:r>
            <a:rPr lang="it-IT" sz="1200" kern="1200" dirty="0" err="1"/>
            <a:t>shown</a:t>
          </a:r>
          <a:r>
            <a:rPr lang="it-IT" sz="1200" kern="1200" dirty="0"/>
            <a:t> to be cost-</a:t>
          </a:r>
          <a:r>
            <a:rPr lang="it-IT" sz="1200" kern="1200" dirty="0" err="1"/>
            <a:t>saving</a:t>
          </a:r>
          <a:r>
            <a:rPr lang="it-IT" sz="1200" kern="1200" dirty="0"/>
            <a:t> </a:t>
          </a:r>
          <a:r>
            <a:rPr lang="it-IT" sz="1200" kern="1200" dirty="0" err="1"/>
            <a:t>compared</a:t>
          </a:r>
          <a:r>
            <a:rPr lang="it-IT" sz="1200" kern="1200" dirty="0"/>
            <a:t> with </a:t>
          </a:r>
          <a:r>
            <a:rPr lang="it-IT" sz="1200" kern="1200" dirty="0" err="1"/>
            <a:t>laboratory</a:t>
          </a:r>
          <a:r>
            <a:rPr lang="it-IT" sz="1200" kern="1200" dirty="0"/>
            <a:t> </a:t>
          </a:r>
          <a:r>
            <a:rPr lang="it-IT" sz="1200" kern="1200" dirty="0" err="1"/>
            <a:t>methods</a:t>
          </a:r>
          <a:endParaRPr lang="en-US" sz="1200" kern="1200" dirty="0"/>
        </a:p>
      </dsp:txBody>
      <dsp:txXfrm>
        <a:off x="1885432" y="1953869"/>
        <a:ext cx="1584893" cy="3150287"/>
      </dsp:txXfrm>
    </dsp:sp>
    <dsp:sp modelId="{CC796B99-7619-E54D-A41E-841562605190}">
      <dsp:nvSpPr>
        <dsp:cNvPr id="0" name=""/>
        <dsp:cNvSpPr/>
      </dsp:nvSpPr>
      <dsp:spPr>
        <a:xfrm>
          <a:off x="3498498" y="3407513"/>
          <a:ext cx="237734" cy="243000"/>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B052C-07C3-414A-B880-53523FB43F44}">
      <dsp:nvSpPr>
        <dsp:cNvPr id="0" name=""/>
        <dsp:cNvSpPr/>
      </dsp:nvSpPr>
      <dsp:spPr>
        <a:xfrm>
          <a:off x="3764404" y="1953869"/>
          <a:ext cx="1584893" cy="3150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488950">
            <a:lnSpc>
              <a:spcPct val="90000"/>
            </a:lnSpc>
            <a:spcBef>
              <a:spcPct val="0"/>
            </a:spcBef>
            <a:spcAft>
              <a:spcPct val="35000"/>
            </a:spcAft>
            <a:buNone/>
          </a:pPr>
          <a:r>
            <a:rPr lang="it-IT" sz="1100" b="1" kern="1200"/>
            <a:t>Accurate diagnosis</a:t>
          </a:r>
          <a:endParaRPr lang="en-US" sz="1100" kern="1200"/>
        </a:p>
        <a:p>
          <a:pPr marL="57150" lvl="1" indent="-57150" algn="l" defTabSz="400050">
            <a:lnSpc>
              <a:spcPct val="90000"/>
            </a:lnSpc>
            <a:spcBef>
              <a:spcPct val="0"/>
            </a:spcBef>
            <a:spcAft>
              <a:spcPct val="15000"/>
            </a:spcAft>
            <a:buChar char="•"/>
          </a:pPr>
          <a:r>
            <a:rPr lang="en-GB" sz="900" b="1" kern="1200" dirty="0"/>
            <a:t>Lay provider HTS equivalent accuracy to HCWs RDTs and </a:t>
          </a:r>
          <a:r>
            <a:rPr lang="en-GB" sz="900" b="1" u="sng" kern="1200" dirty="0"/>
            <a:t>equivalent to laboratory methods </a:t>
          </a:r>
          <a:r>
            <a:rPr lang="en-GB" sz="900" b="1" kern="1200" dirty="0"/>
            <a:t>(EIA/WB)</a:t>
          </a:r>
          <a:endParaRPr lang="en-US" sz="900" kern="1200" dirty="0"/>
        </a:p>
        <a:p>
          <a:pPr marL="57150" lvl="1" indent="-57150" algn="l" defTabSz="444500">
            <a:lnSpc>
              <a:spcPct val="90000"/>
            </a:lnSpc>
            <a:spcBef>
              <a:spcPct val="0"/>
            </a:spcBef>
            <a:spcAft>
              <a:spcPct val="15000"/>
            </a:spcAft>
            <a:buChar char="•"/>
          </a:pPr>
          <a:r>
            <a:rPr lang="en-GB" sz="1000" kern="1200" dirty="0"/>
            <a:t>Fewer indeterminate/inconclusive results = easier messaging &amp; more people able to start ART and </a:t>
          </a:r>
          <a:r>
            <a:rPr lang="en-GB" sz="1000" kern="1200" dirty="0" err="1"/>
            <a:t>PrEP</a:t>
          </a:r>
          <a:r>
            <a:rPr lang="en-GB" sz="1000" kern="1200" dirty="0"/>
            <a:t> faster which is key</a:t>
          </a:r>
          <a:endParaRPr lang="en-US" sz="1000" kern="1200" dirty="0"/>
        </a:p>
        <a:p>
          <a:pPr marL="57150" lvl="1" indent="-57150" algn="l" defTabSz="444500">
            <a:lnSpc>
              <a:spcPct val="90000"/>
            </a:lnSpc>
            <a:spcBef>
              <a:spcPct val="0"/>
            </a:spcBef>
            <a:spcAft>
              <a:spcPct val="15000"/>
            </a:spcAft>
            <a:buChar char="•"/>
          </a:pPr>
          <a:r>
            <a:rPr lang="en-GB" sz="1000" kern="1200" dirty="0"/>
            <a:t>Labs still have important work to provide support &amp; supervision for HTS – shifting to RDTs and lay providers doesn’t take but adds to their work</a:t>
          </a:r>
          <a:endParaRPr lang="en-US" sz="1000" kern="1200" dirty="0"/>
        </a:p>
      </dsp:txBody>
      <dsp:txXfrm>
        <a:off x="3764404" y="1953869"/>
        <a:ext cx="1584893" cy="3150287"/>
      </dsp:txXfrm>
    </dsp:sp>
    <dsp:sp modelId="{878F0631-A855-BB43-BB63-06169B695CF4}">
      <dsp:nvSpPr>
        <dsp:cNvPr id="0" name=""/>
        <dsp:cNvSpPr/>
      </dsp:nvSpPr>
      <dsp:spPr>
        <a:xfrm>
          <a:off x="5377469" y="3407513"/>
          <a:ext cx="237734" cy="243000"/>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9E6A3E-46C8-6B42-94D0-48B50A215F19}">
      <dsp:nvSpPr>
        <dsp:cNvPr id="0" name=""/>
        <dsp:cNvSpPr/>
      </dsp:nvSpPr>
      <dsp:spPr>
        <a:xfrm>
          <a:off x="5643376" y="1953869"/>
          <a:ext cx="1584893" cy="3150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622300">
            <a:lnSpc>
              <a:spcPct val="90000"/>
            </a:lnSpc>
            <a:spcBef>
              <a:spcPct val="0"/>
            </a:spcBef>
            <a:spcAft>
              <a:spcPct val="35000"/>
            </a:spcAft>
            <a:buNone/>
          </a:pPr>
          <a:r>
            <a:rPr lang="en-GB" sz="1400" b="1" kern="1200"/>
            <a:t>Same day start</a:t>
          </a:r>
          <a:endParaRPr lang="en-US" sz="1400" kern="1200"/>
        </a:p>
        <a:p>
          <a:pPr marL="114300" lvl="1" indent="-114300" algn="l" defTabSz="533400">
            <a:lnSpc>
              <a:spcPct val="90000"/>
            </a:lnSpc>
            <a:spcBef>
              <a:spcPct val="0"/>
            </a:spcBef>
            <a:spcAft>
              <a:spcPct val="15000"/>
            </a:spcAft>
            <a:buChar char="•"/>
          </a:pPr>
          <a:r>
            <a:rPr lang="en-GB" sz="1200" kern="1200" dirty="0"/>
            <a:t>RDTs have a much faster turnaround time than lab-based testing</a:t>
          </a:r>
          <a:endParaRPr lang="en-US" sz="1200" kern="1200" dirty="0"/>
        </a:p>
        <a:p>
          <a:pPr marL="114300" lvl="1" indent="-114300" algn="l" defTabSz="533400">
            <a:lnSpc>
              <a:spcPct val="90000"/>
            </a:lnSpc>
            <a:spcBef>
              <a:spcPct val="0"/>
            </a:spcBef>
            <a:spcAft>
              <a:spcPct val="15000"/>
            </a:spcAft>
            <a:buChar char="•"/>
          </a:pPr>
          <a:r>
            <a:rPr lang="en-GB" sz="1200" kern="1200" dirty="0"/>
            <a:t>RDTs enable the decentralization of confirmation testing which is a key </a:t>
          </a:r>
          <a:endParaRPr lang="en-US" sz="1200" kern="1200" dirty="0"/>
        </a:p>
        <a:p>
          <a:pPr marL="114300" lvl="1" indent="-114300" algn="l" defTabSz="533400">
            <a:lnSpc>
              <a:spcPct val="90000"/>
            </a:lnSpc>
            <a:spcBef>
              <a:spcPct val="0"/>
            </a:spcBef>
            <a:spcAft>
              <a:spcPct val="15000"/>
            </a:spcAft>
            <a:buChar char="•"/>
          </a:pPr>
          <a:r>
            <a:rPr lang="en-GB" sz="1200" kern="1200" dirty="0"/>
            <a:t>People get to start </a:t>
          </a:r>
          <a:r>
            <a:rPr lang="en-GB" sz="1200" kern="1200" dirty="0" err="1"/>
            <a:t>PrEP</a:t>
          </a:r>
          <a:r>
            <a:rPr lang="en-GB" sz="1200" kern="1200" dirty="0"/>
            <a:t> &amp; ART on the same day - reducing the </a:t>
          </a:r>
          <a:r>
            <a:rPr lang="en-GB" sz="1200" kern="1200" dirty="0" err="1"/>
            <a:t>los</a:t>
          </a:r>
          <a:r>
            <a:rPr lang="en-US" sz="1200" kern="1200" dirty="0"/>
            <a:t>s</a:t>
          </a:r>
          <a:r>
            <a:rPr lang="en-GB" sz="1200" kern="1200" dirty="0"/>
            <a:t> of follow-up</a:t>
          </a:r>
          <a:endParaRPr lang="en-US" sz="1200" kern="1200" dirty="0"/>
        </a:p>
      </dsp:txBody>
      <dsp:txXfrm>
        <a:off x="5643376" y="1953869"/>
        <a:ext cx="1584893" cy="3150287"/>
      </dsp:txXfrm>
    </dsp:sp>
    <dsp:sp modelId="{458BE448-2114-044C-BE91-4ACE0CE2F1EA}">
      <dsp:nvSpPr>
        <dsp:cNvPr id="0" name=""/>
        <dsp:cNvSpPr/>
      </dsp:nvSpPr>
      <dsp:spPr>
        <a:xfrm>
          <a:off x="7256441" y="3407513"/>
          <a:ext cx="237734" cy="243000"/>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70D6E8-C8AD-3D49-9A45-1FE2722C1A43}">
      <dsp:nvSpPr>
        <dsp:cNvPr id="0" name=""/>
        <dsp:cNvSpPr/>
      </dsp:nvSpPr>
      <dsp:spPr>
        <a:xfrm>
          <a:off x="7522347" y="1953869"/>
          <a:ext cx="1584893" cy="3150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622300">
            <a:lnSpc>
              <a:spcPct val="90000"/>
            </a:lnSpc>
            <a:spcBef>
              <a:spcPct val="0"/>
            </a:spcBef>
            <a:spcAft>
              <a:spcPct val="35000"/>
            </a:spcAft>
            <a:buNone/>
          </a:pPr>
          <a:r>
            <a:rPr lang="en-US" sz="1400" b="1" kern="1200" dirty="0"/>
            <a:t>Many countries (mainly in ESA) have reached or are near to reaching the 1</a:t>
          </a:r>
          <a:r>
            <a:rPr lang="en-US" sz="1400" b="1" kern="1200" baseline="30000" dirty="0"/>
            <a:t>st</a:t>
          </a:r>
          <a:r>
            <a:rPr lang="en-US" sz="1400" b="1" kern="1200" dirty="0"/>
            <a:t> 95 and 2</a:t>
          </a:r>
          <a:r>
            <a:rPr lang="en-US" sz="1400" b="1" kern="1200" baseline="30000" dirty="0"/>
            <a:t>nd</a:t>
          </a:r>
          <a:r>
            <a:rPr lang="en-US" sz="1400" b="1" kern="1200" dirty="0"/>
            <a:t> 95 – RDTs made it possible (task sharing, decentralization)</a:t>
          </a:r>
          <a:endParaRPr lang="en-US" sz="1400" kern="1200" dirty="0"/>
        </a:p>
      </dsp:txBody>
      <dsp:txXfrm>
        <a:off x="7522347" y="1953869"/>
        <a:ext cx="1584893" cy="31502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B5829-F8F7-4B4A-965C-15DCFF634352}">
      <dsp:nvSpPr>
        <dsp:cNvPr id="0" name=""/>
        <dsp:cNvSpPr/>
      </dsp:nvSpPr>
      <dsp:spPr>
        <a:xfrm>
          <a:off x="5812108" y="776340"/>
          <a:ext cx="91440" cy="316021"/>
        </a:xfrm>
        <a:custGeom>
          <a:avLst/>
          <a:gdLst/>
          <a:ahLst/>
          <a:cxnLst/>
          <a:rect l="0" t="0" r="0" b="0"/>
          <a:pathLst>
            <a:path>
              <a:moveTo>
                <a:pt x="45720" y="0"/>
              </a:moveTo>
              <a:lnTo>
                <a:pt x="45720" y="31602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A15358-DC72-5340-A460-9870465007B4}">
      <dsp:nvSpPr>
        <dsp:cNvPr id="0" name=""/>
        <dsp:cNvSpPr/>
      </dsp:nvSpPr>
      <dsp:spPr>
        <a:xfrm>
          <a:off x="4484034" y="776340"/>
          <a:ext cx="91440" cy="316021"/>
        </a:xfrm>
        <a:custGeom>
          <a:avLst/>
          <a:gdLst/>
          <a:ahLst/>
          <a:cxnLst/>
          <a:rect l="0" t="0" r="0" b="0"/>
          <a:pathLst>
            <a:path>
              <a:moveTo>
                <a:pt x="45720" y="0"/>
              </a:moveTo>
              <a:lnTo>
                <a:pt x="45720" y="31602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DE563E-0799-2D44-990D-8D84938307DA}">
      <dsp:nvSpPr>
        <dsp:cNvPr id="0" name=""/>
        <dsp:cNvSpPr/>
      </dsp:nvSpPr>
      <dsp:spPr>
        <a:xfrm>
          <a:off x="1827886" y="776340"/>
          <a:ext cx="91440" cy="316021"/>
        </a:xfrm>
        <a:custGeom>
          <a:avLst/>
          <a:gdLst/>
          <a:ahLst/>
          <a:cxnLst/>
          <a:rect l="0" t="0" r="0" b="0"/>
          <a:pathLst>
            <a:path>
              <a:moveTo>
                <a:pt x="45720" y="0"/>
              </a:moveTo>
              <a:lnTo>
                <a:pt x="45720" y="31602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D4A6B4-5EAB-C440-AD24-C57FB1133DEF}">
      <dsp:nvSpPr>
        <dsp:cNvPr id="0" name=""/>
        <dsp:cNvSpPr/>
      </dsp:nvSpPr>
      <dsp:spPr>
        <a:xfrm>
          <a:off x="2229" y="86346"/>
          <a:ext cx="1086605" cy="6899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5CC2D9-84C1-304D-8522-2AB18B2CB3C3}">
      <dsp:nvSpPr>
        <dsp:cNvPr id="0" name=""/>
        <dsp:cNvSpPr/>
      </dsp:nvSpPr>
      <dsp:spPr>
        <a:xfrm>
          <a:off x="122963" y="201043"/>
          <a:ext cx="1086605" cy="6899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b="1" kern="1200"/>
            <a:t>34 different WHO PQed assays available for procurement: </a:t>
          </a:r>
          <a:endParaRPr lang="en-US" sz="900" kern="1200"/>
        </a:p>
      </dsp:txBody>
      <dsp:txXfrm>
        <a:off x="143172" y="221252"/>
        <a:ext cx="1046187" cy="649576"/>
      </dsp:txXfrm>
    </dsp:sp>
    <dsp:sp modelId="{EAB055A5-90C3-DE40-9342-262BE7FD5ED4}">
      <dsp:nvSpPr>
        <dsp:cNvPr id="0" name=""/>
        <dsp:cNvSpPr/>
      </dsp:nvSpPr>
      <dsp:spPr>
        <a:xfrm>
          <a:off x="1330303" y="86346"/>
          <a:ext cx="1086605" cy="6899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C448CC-BB81-9146-9807-98DE2AD7ABA0}">
      <dsp:nvSpPr>
        <dsp:cNvPr id="0" name=""/>
        <dsp:cNvSpPr/>
      </dsp:nvSpPr>
      <dsp:spPr>
        <a:xfrm>
          <a:off x="1451037" y="201043"/>
          <a:ext cx="1086605" cy="6899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b="1" kern="1200"/>
            <a:t>22 HIV RDTs:</a:t>
          </a:r>
          <a:endParaRPr lang="en-US" sz="900" kern="1200"/>
        </a:p>
      </dsp:txBody>
      <dsp:txXfrm>
        <a:off x="1471246" y="221252"/>
        <a:ext cx="1046187" cy="649576"/>
      </dsp:txXfrm>
    </dsp:sp>
    <dsp:sp modelId="{0A24C3D1-5121-CB45-8D73-567B0745C0F1}">
      <dsp:nvSpPr>
        <dsp:cNvPr id="0" name=""/>
        <dsp:cNvSpPr/>
      </dsp:nvSpPr>
      <dsp:spPr>
        <a:xfrm>
          <a:off x="1330303" y="1092361"/>
          <a:ext cx="1086605" cy="6899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0920E5-8D30-A044-878A-A20A372C7464}">
      <dsp:nvSpPr>
        <dsp:cNvPr id="0" name=""/>
        <dsp:cNvSpPr/>
      </dsp:nvSpPr>
      <dsp:spPr>
        <a:xfrm>
          <a:off x="1451037" y="1207059"/>
          <a:ext cx="1086605" cy="6899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a:t>All meet WHO’s standards for at least 99% sensitivity and 98% specificity </a:t>
          </a:r>
          <a:endParaRPr lang="en-US" sz="900" kern="1200"/>
        </a:p>
      </dsp:txBody>
      <dsp:txXfrm>
        <a:off x="1471246" y="1227268"/>
        <a:ext cx="1046187" cy="649576"/>
      </dsp:txXfrm>
    </dsp:sp>
    <dsp:sp modelId="{C0ADFE67-B07A-D246-979C-76AB48442911}">
      <dsp:nvSpPr>
        <dsp:cNvPr id="0" name=""/>
        <dsp:cNvSpPr/>
      </dsp:nvSpPr>
      <dsp:spPr>
        <a:xfrm>
          <a:off x="2658377" y="86346"/>
          <a:ext cx="1086605" cy="6899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9738D7-A65A-8440-A807-092557598F85}">
      <dsp:nvSpPr>
        <dsp:cNvPr id="0" name=""/>
        <dsp:cNvSpPr/>
      </dsp:nvSpPr>
      <dsp:spPr>
        <a:xfrm>
          <a:off x="2779111" y="201043"/>
          <a:ext cx="1086605" cy="6899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4 EIAs</a:t>
          </a:r>
          <a:endParaRPr lang="en-US" sz="900" kern="1200"/>
        </a:p>
      </dsp:txBody>
      <dsp:txXfrm>
        <a:off x="2799320" y="221252"/>
        <a:ext cx="1046187" cy="649576"/>
      </dsp:txXfrm>
    </dsp:sp>
    <dsp:sp modelId="{D5F6CF89-7572-9646-A0A8-AFD8B84CCBE4}">
      <dsp:nvSpPr>
        <dsp:cNvPr id="0" name=""/>
        <dsp:cNvSpPr/>
      </dsp:nvSpPr>
      <dsp:spPr>
        <a:xfrm>
          <a:off x="3986451" y="86346"/>
          <a:ext cx="1086605" cy="6899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2FFA6E-8956-9D42-B252-9E58B7CA9ED6}">
      <dsp:nvSpPr>
        <dsp:cNvPr id="0" name=""/>
        <dsp:cNvSpPr/>
      </dsp:nvSpPr>
      <dsp:spPr>
        <a:xfrm>
          <a:off x="4107185" y="201043"/>
          <a:ext cx="1086605" cy="6899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b="1" kern="1200"/>
            <a:t>Dual HIV/Syphilis RDTs:</a:t>
          </a:r>
          <a:endParaRPr lang="en-US" sz="900" kern="1200"/>
        </a:p>
      </dsp:txBody>
      <dsp:txXfrm>
        <a:off x="4127394" y="221252"/>
        <a:ext cx="1046187" cy="649576"/>
      </dsp:txXfrm>
    </dsp:sp>
    <dsp:sp modelId="{86DB408E-80DF-2E41-9276-1A5BF0658BDA}">
      <dsp:nvSpPr>
        <dsp:cNvPr id="0" name=""/>
        <dsp:cNvSpPr/>
      </dsp:nvSpPr>
      <dsp:spPr>
        <a:xfrm>
          <a:off x="3986451" y="1092361"/>
          <a:ext cx="1086605" cy="6899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AC2757-827C-954B-BE5F-F45949359CAF}">
      <dsp:nvSpPr>
        <dsp:cNvPr id="0" name=""/>
        <dsp:cNvSpPr/>
      </dsp:nvSpPr>
      <dsp:spPr>
        <a:xfrm>
          <a:off x="4107185" y="1207059"/>
          <a:ext cx="1086605" cy="6899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a:t>3 products available for procurement &amp; low cost</a:t>
          </a:r>
          <a:endParaRPr lang="en-US" sz="900" kern="1200"/>
        </a:p>
      </dsp:txBody>
      <dsp:txXfrm>
        <a:off x="4127394" y="1227268"/>
        <a:ext cx="1046187" cy="649576"/>
      </dsp:txXfrm>
    </dsp:sp>
    <dsp:sp modelId="{F1144025-64A0-9746-B83D-13BC7C11B35C}">
      <dsp:nvSpPr>
        <dsp:cNvPr id="0" name=""/>
        <dsp:cNvSpPr/>
      </dsp:nvSpPr>
      <dsp:spPr>
        <a:xfrm>
          <a:off x="5314525" y="86346"/>
          <a:ext cx="1086605" cy="6899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C2512F-F22F-9046-8702-463D2C3F241E}">
      <dsp:nvSpPr>
        <dsp:cNvPr id="0" name=""/>
        <dsp:cNvSpPr/>
      </dsp:nvSpPr>
      <dsp:spPr>
        <a:xfrm>
          <a:off x="5435259" y="201043"/>
          <a:ext cx="1086605" cy="6899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b="1" kern="1200"/>
            <a:t>6 HIV-ST:</a:t>
          </a:r>
          <a:endParaRPr lang="en-US" sz="900" kern="1200"/>
        </a:p>
      </dsp:txBody>
      <dsp:txXfrm>
        <a:off x="5455468" y="221252"/>
        <a:ext cx="1046187" cy="649576"/>
      </dsp:txXfrm>
    </dsp:sp>
    <dsp:sp modelId="{4FED3DA3-387E-DA46-9016-654044CE87A2}">
      <dsp:nvSpPr>
        <dsp:cNvPr id="0" name=""/>
        <dsp:cNvSpPr/>
      </dsp:nvSpPr>
      <dsp:spPr>
        <a:xfrm>
          <a:off x="5314525" y="1092361"/>
          <a:ext cx="1086605" cy="6899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C861DB-50AB-1842-9678-5306E1C6FCF1}">
      <dsp:nvSpPr>
        <dsp:cNvPr id="0" name=""/>
        <dsp:cNvSpPr/>
      </dsp:nvSpPr>
      <dsp:spPr>
        <a:xfrm>
          <a:off x="5435259" y="1207059"/>
          <a:ext cx="1086605" cy="6899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a:t>1 Oral fluid and 5 blood based </a:t>
          </a:r>
          <a:endParaRPr lang="en-US" sz="900" kern="1200"/>
        </a:p>
      </dsp:txBody>
      <dsp:txXfrm>
        <a:off x="5455468" y="1227268"/>
        <a:ext cx="1046187" cy="6495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0452D-F029-4E07-BFD2-295D97C5609A}">
      <dsp:nvSpPr>
        <dsp:cNvPr id="0" name=""/>
        <dsp:cNvSpPr/>
      </dsp:nvSpPr>
      <dsp:spPr>
        <a:xfrm>
          <a:off x="828914" y="1156516"/>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554780-6AA6-4B61-9120-7E13D3A2AC0A}">
      <dsp:nvSpPr>
        <dsp:cNvPr id="0" name=""/>
        <dsp:cNvSpPr/>
      </dsp:nvSpPr>
      <dsp:spPr>
        <a:xfrm>
          <a:off x="333914" y="2248788"/>
          <a:ext cx="18000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kern="1200"/>
            <a:t>Annexes to WHO HTS guidelines:</a:t>
          </a:r>
          <a:endParaRPr lang="en-US" sz="1100" kern="1200"/>
        </a:p>
      </dsp:txBody>
      <dsp:txXfrm>
        <a:off x="333914" y="2248788"/>
        <a:ext cx="1800000" cy="787500"/>
      </dsp:txXfrm>
    </dsp:sp>
    <dsp:sp modelId="{C6104B09-5385-49B1-816E-759A9CF6AAC2}">
      <dsp:nvSpPr>
        <dsp:cNvPr id="0" name=""/>
        <dsp:cNvSpPr/>
      </dsp:nvSpPr>
      <dsp:spPr>
        <a:xfrm>
          <a:off x="2943914" y="1156516"/>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5A3CE0-5AE0-4A2C-B625-E2C4496C3F4E}">
      <dsp:nvSpPr>
        <dsp:cNvPr id="0" name=""/>
        <dsp:cNvSpPr/>
      </dsp:nvSpPr>
      <dsp:spPr>
        <a:xfrm>
          <a:off x="2448914" y="2248788"/>
          <a:ext cx="18000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kern="1200"/>
            <a:t>Annex D - </a:t>
          </a:r>
          <a:r>
            <a:rPr lang="en-GB" sz="1100" kern="1200">
              <a:hlinkClick xmlns:r="http://schemas.openxmlformats.org/officeDocument/2006/relationships" r:id="rId5"/>
            </a:rPr>
            <a:t>GRADE Table: Should western blotting and line immunoassays be used in national testing strategies and algorithms? </a:t>
          </a:r>
          <a:endParaRPr lang="en-US" sz="1100" kern="1200"/>
        </a:p>
      </dsp:txBody>
      <dsp:txXfrm>
        <a:off x="2448914" y="2248788"/>
        <a:ext cx="1800000" cy="787500"/>
      </dsp:txXfrm>
    </dsp:sp>
    <dsp:sp modelId="{965A36DB-B375-4D29-AADA-7B3505200DB7}">
      <dsp:nvSpPr>
        <dsp:cNvPr id="0" name=""/>
        <dsp:cNvSpPr/>
      </dsp:nvSpPr>
      <dsp:spPr>
        <a:xfrm>
          <a:off x="5058914" y="1156516"/>
          <a:ext cx="810000" cy="810000"/>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30C2D2-1D00-471F-8405-8FED7658FCB8}">
      <dsp:nvSpPr>
        <dsp:cNvPr id="0" name=""/>
        <dsp:cNvSpPr/>
      </dsp:nvSpPr>
      <dsp:spPr>
        <a:xfrm>
          <a:off x="4563914" y="2248788"/>
          <a:ext cx="18000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kern="1200"/>
            <a:t>Annex E - </a:t>
          </a:r>
          <a:r>
            <a:rPr lang="en-GB" sz="1100" kern="1200">
              <a:hlinkClick xmlns:r="http://schemas.openxmlformats.org/officeDocument/2006/relationships" r:id="rId8"/>
            </a:rPr>
            <a:t>Abstract: Performance of HIV testing strategies: considerations for global guideline development</a:t>
          </a:r>
          <a:endParaRPr lang="en-US" sz="1100" kern="1200"/>
        </a:p>
      </dsp:txBody>
      <dsp:txXfrm>
        <a:off x="4563914" y="2248788"/>
        <a:ext cx="1800000" cy="787500"/>
      </dsp:txXfrm>
    </dsp:sp>
    <dsp:sp modelId="{B0DE5C68-1F67-4D0E-B727-9E5AF116517D}">
      <dsp:nvSpPr>
        <dsp:cNvPr id="0" name=""/>
        <dsp:cNvSpPr/>
      </dsp:nvSpPr>
      <dsp:spPr>
        <a:xfrm>
          <a:off x="7173914" y="1156516"/>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5C006D-4842-471C-9589-D8822F821906}">
      <dsp:nvSpPr>
        <dsp:cNvPr id="0" name=""/>
        <dsp:cNvSpPr/>
      </dsp:nvSpPr>
      <dsp:spPr>
        <a:xfrm>
          <a:off x="6678914" y="2248788"/>
          <a:ext cx="18000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kern="1200"/>
            <a:t>Annex F - </a:t>
          </a:r>
          <a:r>
            <a:rPr lang="en-GB" sz="1100" kern="1200">
              <a:hlinkClick xmlns:r="http://schemas.openxmlformats.org/officeDocument/2006/relationships" r:id="rId11"/>
            </a:rPr>
            <a:t>Abstract: Modelling the cost-effectiveness of maternal HIV retesting in high- and low-HIV burden settings</a:t>
          </a:r>
          <a:endParaRPr lang="en-US" sz="1100" kern="1200"/>
        </a:p>
      </dsp:txBody>
      <dsp:txXfrm>
        <a:off x="6678914" y="2248788"/>
        <a:ext cx="1800000" cy="787500"/>
      </dsp:txXfrm>
    </dsp:sp>
    <dsp:sp modelId="{2E7FB698-CCD8-4A8A-A114-BAF212ABCE16}">
      <dsp:nvSpPr>
        <dsp:cNvPr id="0" name=""/>
        <dsp:cNvSpPr/>
      </dsp:nvSpPr>
      <dsp:spPr>
        <a:xfrm>
          <a:off x="9288914" y="1156516"/>
          <a:ext cx="810000" cy="810000"/>
        </a:xfrm>
        <a:prstGeom prst="rect">
          <a:avLst/>
        </a:prstGeom>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FF9A04-112D-4506-9232-F58B470A75BB}">
      <dsp:nvSpPr>
        <dsp:cNvPr id="0" name=""/>
        <dsp:cNvSpPr/>
      </dsp:nvSpPr>
      <dsp:spPr>
        <a:xfrm>
          <a:off x="8793914" y="2248788"/>
          <a:ext cx="18000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kern="1200"/>
            <a:t>Annex G - </a:t>
          </a:r>
          <a:r>
            <a:rPr lang="en-GB" sz="1100" kern="1200">
              <a:hlinkClick xmlns:r="http://schemas.openxmlformats.org/officeDocument/2006/relationships" r:id="rId11"/>
            </a:rPr>
            <a:t>Abstract: Modelling the cost-effectiveness of using HIV/syphilis dual tests in antenatal care in high and low HIV burden settings</a:t>
          </a:r>
          <a:endParaRPr lang="en-US" sz="1100" kern="1200"/>
        </a:p>
      </dsp:txBody>
      <dsp:txXfrm>
        <a:off x="8793914" y="2248788"/>
        <a:ext cx="1800000" cy="7875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2533DC-0CEC-4C20-8AA4-C4B3FB5DC477}" type="datetimeFigureOut">
              <a:rPr lang="en-US" smtClean="0"/>
              <a:t>8/25/24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34FAC7-0145-4ABA-BA93-70890BA8D73C}" type="slidenum">
              <a:rPr lang="en-US" smtClean="0"/>
              <a:t>‹#›</a:t>
            </a:fld>
            <a:endParaRPr lang="en-US"/>
          </a:p>
        </p:txBody>
      </p:sp>
    </p:spTree>
    <p:extLst>
      <p:ext uri="{BB962C8B-B14F-4D97-AF65-F5344CB8AC3E}">
        <p14:creationId xmlns:p14="http://schemas.microsoft.com/office/powerpoint/2010/main" val="546644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625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F125A4A-03D8-4F7A-9750-53CC409838C7}" type="slidenum">
              <a:rPr lang="fr-FR" smtClean="0"/>
              <a:t>17</a:t>
            </a:fld>
            <a:endParaRPr lang="fr-FR"/>
          </a:p>
        </p:txBody>
      </p:sp>
    </p:spTree>
    <p:extLst>
      <p:ext uri="{BB962C8B-B14F-4D97-AF65-F5344CB8AC3E}">
        <p14:creationId xmlns:p14="http://schemas.microsoft.com/office/powerpoint/2010/main" val="2480134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25A4A-03D8-4F7A-9750-53CC409838C7}"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223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07D775-6C70-F247-B324-03D5C0F866E9}" type="slidenum">
              <a:rPr kumimoji="0" lang="en-E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E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417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policy makers who need advocacy materials that state the new recommendations and their rationale. </a:t>
            </a:r>
          </a:p>
          <a:p>
            <a:endParaRPr lang="en-US"/>
          </a:p>
          <a:p>
            <a:r>
              <a:rPr lang="en-US"/>
              <a:t>We have developed specific targeted policy briefs.</a:t>
            </a:r>
          </a:p>
        </p:txBody>
      </p:sp>
      <p:sp>
        <p:nvSpPr>
          <p:cNvPr id="4" name="Slide Number Placeholder 3"/>
          <p:cNvSpPr>
            <a:spLocks noGrp="1"/>
          </p:cNvSpPr>
          <p:nvPr>
            <p:ph type="sldNum" sz="quarter" idx="5"/>
          </p:nvPr>
        </p:nvSpPr>
        <p:spPr/>
        <p:txBody>
          <a:bodyPr/>
          <a:lstStyle/>
          <a:p>
            <a:fld id="{907DFC79-30DA-484F-85C8-36E3971802A1}" type="slidenum">
              <a:rPr lang="en-US" smtClean="0"/>
              <a:t>22</a:t>
            </a:fld>
            <a:endParaRPr lang="en-US"/>
          </a:p>
        </p:txBody>
      </p:sp>
    </p:spTree>
    <p:extLst>
      <p:ext uri="{BB962C8B-B14F-4D97-AF65-F5344CB8AC3E}">
        <p14:creationId xmlns:p14="http://schemas.microsoft.com/office/powerpoint/2010/main" val="2960725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those of you who like more details and the science behind the recommendations, there are a number of supportive annexes to the guidelines that are available as stand-alone web links. </a:t>
            </a:r>
          </a:p>
          <a:p>
            <a:endParaRPr lang="en-US"/>
          </a:p>
          <a:p>
            <a:r>
              <a:rPr lang="en-US"/>
              <a:t>These include the GRADE table of evidence that was reviewed by the guidelines development group on the use of western blotting and line immunoassay, as well as modelling of the cost-effective of introducing dual RDTs for HIV/syphilis in antenatal care settings. </a:t>
            </a:r>
          </a:p>
        </p:txBody>
      </p:sp>
      <p:sp>
        <p:nvSpPr>
          <p:cNvPr id="4" name="Slide Number Placeholder 3"/>
          <p:cNvSpPr>
            <a:spLocks noGrp="1"/>
          </p:cNvSpPr>
          <p:nvPr>
            <p:ph type="sldNum" sz="quarter" idx="5"/>
          </p:nvPr>
        </p:nvSpPr>
        <p:spPr/>
        <p:txBody>
          <a:bodyPr/>
          <a:lstStyle/>
          <a:p>
            <a:fld id="{907DFC79-30DA-484F-85C8-36E3971802A1}" type="slidenum">
              <a:rPr lang="en-US" smtClean="0"/>
              <a:t>23</a:t>
            </a:fld>
            <a:endParaRPr lang="en-US"/>
          </a:p>
        </p:txBody>
      </p:sp>
    </p:spTree>
    <p:extLst>
      <p:ext uri="{BB962C8B-B14F-4D97-AF65-F5344CB8AC3E}">
        <p14:creationId xmlns:p14="http://schemas.microsoft.com/office/powerpoint/2010/main" val="2392910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25A4A-03D8-4F7A-9750-53CC409838C7}"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777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346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328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en" dirty="0"/>
              <a:t>In AOC, only 35% of children (&lt;14 years old) know their </a:t>
            </a:r>
            <a:r>
              <a:rPr lang="en" dirty="0" err="1"/>
              <a:t>status </a:t>
            </a:r>
            <a:r>
              <a:rPr lang="en" dirty="0"/>
              <a:t>and only 35% of them are under treatment.</a:t>
            </a:r>
          </a:p>
          <a:p>
            <a:pPr marL="171450" indent="-171450">
              <a:buFontTx/>
              <a:buChar char="-"/>
            </a:pPr>
            <a:r>
              <a:rPr lang="en" dirty="0"/>
              <a:t>The % of children screened at 2 months decreases (red curve) in the AOC</a:t>
            </a:r>
          </a:p>
          <a:p>
            <a:pPr marL="171450" indent="-171450">
              <a:buFontTx/>
              <a:buChar char="-"/>
            </a:pPr>
            <a:r>
              <a:rPr lang="en" dirty="0"/>
              <a:t>The vast majority of mother-to-child transmission is due to the fact that mothers are not on ART (orange) or have stopped (light blue) their treatment during pregnancy or breastfeeding </a:t>
            </a:r>
            <a:r>
              <a:rPr lang="en" dirty="0" err="1"/>
              <a:t>.</a:t>
            </a:r>
            <a:endParaRPr lang="fr-FR" dirty="0"/>
          </a:p>
        </p:txBody>
      </p:sp>
      <p:sp>
        <p:nvSpPr>
          <p:cNvPr id="4" name="Espace réservé du numéro de diapositive 3"/>
          <p:cNvSpPr>
            <a:spLocks noGrp="1"/>
          </p:cNvSpPr>
          <p:nvPr>
            <p:ph type="sldNum" sz="quarter" idx="5"/>
          </p:nvPr>
        </p:nvSpPr>
        <p:spPr/>
        <p:txBody>
          <a:bodyPr/>
          <a:lstStyle/>
          <a:p>
            <a:fld id="{8B22ECB0-6F4F-47DB-93F5-4448D4A00211}" type="slidenum">
              <a:rPr lang="en-US" smtClean="0"/>
              <a:t>31</a:t>
            </a:fld>
            <a:endParaRPr lang="en-US"/>
          </a:p>
        </p:txBody>
      </p:sp>
    </p:spTree>
    <p:extLst>
      <p:ext uri="{BB962C8B-B14F-4D97-AF65-F5344CB8AC3E}">
        <p14:creationId xmlns:p14="http://schemas.microsoft.com/office/powerpoint/2010/main" val="81467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 dirty="0"/>
              <a:t>Regarding early </a:t>
            </a:r>
            <a:r>
              <a:rPr lang="en" dirty="0" err="1"/>
              <a:t>diagnosis </a:t>
            </a:r>
            <a:r>
              <a:rPr lang="en" dirty="0"/>
              <a:t>of exposed infants. It is a process, several tests are required (NAT = nucleic acid amplification test) at different times between birth and the end of the period at risk of transmission (so 18 months or 3 months after the end of the breastfeeding): in particular 6 weeks and 9 months as well as whenever the child is sick.</a:t>
            </a:r>
          </a:p>
          <a:p>
            <a:r>
              <a:rPr lang="en" dirty="0"/>
              <a:t>It is absolutely necessary </a:t>
            </a:r>
            <a:r>
              <a:rPr lang="en" dirty="0" err="1"/>
              <a:t>to confirm </a:t>
            </a:r>
            <a:r>
              <a:rPr lang="en" dirty="0"/>
              <a:t>a result “ </a:t>
            </a:r>
            <a:r>
              <a:rPr lang="en" dirty="0" err="1"/>
              <a:t>detected </a:t>
            </a:r>
            <a:r>
              <a:rPr lang="en" dirty="0"/>
              <a:t>” by a second test</a:t>
            </a:r>
          </a:p>
          <a:p>
            <a:r>
              <a:rPr lang="en" dirty="0"/>
              <a:t>The </a:t>
            </a:r>
            <a:r>
              <a:rPr lang="en" dirty="0" err="1"/>
              <a:t>diag </a:t>
            </a:r>
            <a:r>
              <a:rPr lang="en" dirty="0"/>
              <a:t>is only final </a:t>
            </a:r>
            <a:r>
              <a:rPr lang="en" sz="1200" b="1" dirty="0"/>
              <a:t>at the end of the transmission risk period</a:t>
            </a:r>
            <a:endParaRPr lang="fr-FR" dirty="0"/>
          </a:p>
        </p:txBody>
      </p:sp>
      <p:sp>
        <p:nvSpPr>
          <p:cNvPr id="4" name="Espace réservé du numéro de diapositive 3"/>
          <p:cNvSpPr>
            <a:spLocks noGrp="1"/>
          </p:cNvSpPr>
          <p:nvPr>
            <p:ph type="sldNum" sz="quarter" idx="5"/>
          </p:nvPr>
        </p:nvSpPr>
        <p:spPr/>
        <p:txBody>
          <a:bodyPr/>
          <a:lstStyle/>
          <a:p>
            <a:fld id="{8B22ECB0-6F4F-47DB-93F5-4448D4A00211}" type="slidenum">
              <a:rPr lang="en-US" smtClean="0"/>
              <a:t>32</a:t>
            </a:fld>
            <a:endParaRPr lang="en-US"/>
          </a:p>
        </p:txBody>
      </p:sp>
    </p:spTree>
    <p:extLst>
      <p:ext uri="{BB962C8B-B14F-4D97-AF65-F5344CB8AC3E}">
        <p14:creationId xmlns:p14="http://schemas.microsoft.com/office/powerpoint/2010/main" val="3232156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0F36D345-007E-A1BF-85CB-EF34AAF523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B7769A76-E554-B113-1D5A-E25A710DAD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5604" name="Slide Number Placeholder 3">
            <a:extLst>
              <a:ext uri="{FF2B5EF4-FFF2-40B4-BE49-F238E27FC236}">
                <a16:creationId xmlns:a16="http://schemas.microsoft.com/office/drawing/2014/main" id="{BE80245F-7D0D-5CE9-7DAE-B0AEBF75A7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2D849A1-7ADE-4D84-840F-035E9BAFAA59}" type="slidenum">
              <a:rPr lang="en-GB" altLang="en-US" smtClean="0">
                <a:latin typeface="Calibri" panose="020F0502020204030204" pitchFamily="34" charset="0"/>
              </a:rPr>
              <a:pPr fontAlgn="base">
                <a:spcBef>
                  <a:spcPct val="0"/>
                </a:spcBef>
                <a:spcAft>
                  <a:spcPct val="0"/>
                </a:spcAft>
              </a:pPr>
              <a:t>2</a:t>
            </a:fld>
            <a:endParaRPr lang="en-GB"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 dirty="0"/>
              <a:t>POC and </a:t>
            </a:r>
            <a:r>
              <a:rPr lang="en" dirty="0" err="1"/>
              <a:t>near </a:t>
            </a:r>
            <a:r>
              <a:rPr lang="en" dirty="0"/>
              <a:t>POC are strongly recommended because they improve </a:t>
            </a:r>
            <a:r>
              <a:rPr lang="en" dirty="0" err="1"/>
              <a:t>coverage </a:t>
            </a:r>
            <a:r>
              <a:rPr lang="en" dirty="0"/>
              <a:t>. All the tests that I mentioned </a:t>
            </a:r>
            <a:r>
              <a:rPr lang="en" dirty="0" err="1"/>
              <a:t>previously </a:t>
            </a:r>
            <a:r>
              <a:rPr lang="en" dirty="0"/>
              <a:t>can be done </a:t>
            </a:r>
            <a:r>
              <a:rPr lang="en" dirty="0" err="1"/>
              <a:t>using </a:t>
            </a:r>
            <a:r>
              <a:rPr lang="en" dirty="0"/>
              <a:t>a POC</a:t>
            </a:r>
          </a:p>
          <a:p>
            <a:r>
              <a:rPr lang="en" dirty="0"/>
              <a:t>Of course you also need:</a:t>
            </a:r>
          </a:p>
          <a:p>
            <a:pPr marL="171450" indent="-171450">
              <a:buFontTx/>
              <a:buChar char="-"/>
            </a:pPr>
            <a:r>
              <a:rPr lang="en" dirty="0" err="1"/>
              <a:t>Decentralize </a:t>
            </a:r>
            <a:r>
              <a:rPr lang="en" dirty="0"/>
              <a:t>the initiation of treatment or strengthen the link (and reduce the TAT for initiation of treatment)</a:t>
            </a:r>
          </a:p>
          <a:p>
            <a:pPr marL="171450" indent="-171450">
              <a:buFontTx/>
              <a:buChar char="-"/>
            </a:pPr>
            <a:r>
              <a:rPr lang="en" dirty="0"/>
              <a:t>Ensure that the tests are quality assured</a:t>
            </a:r>
          </a:p>
          <a:p>
            <a:pPr marL="171450" indent="-171450">
              <a:buFontTx/>
              <a:buChar char="-"/>
            </a:pPr>
            <a:r>
              <a:rPr lang="en" dirty="0"/>
              <a:t>To have trained HR, adequate maintenance and quality assurance activities</a:t>
            </a:r>
          </a:p>
          <a:p>
            <a:pPr marL="171450" indent="-171450">
              <a:buFontTx/>
              <a:buChar char="-"/>
            </a:pPr>
            <a:endParaRPr lang="fr-FR" dirty="0"/>
          </a:p>
          <a:p>
            <a:pPr marL="0" indent="0">
              <a:buFontTx/>
              <a:buNone/>
            </a:pPr>
            <a:r>
              <a:rPr lang="en" dirty="0"/>
              <a:t>We note that </a:t>
            </a:r>
            <a:r>
              <a:rPr lang="en" dirty="0" err="1"/>
              <a:t>despite </a:t>
            </a:r>
            <a:r>
              <a:rPr lang="en" dirty="0"/>
              <a:t>the fact that 87% of countries report having adopted this recommendation, less than 50% of them have actually implemented it.</a:t>
            </a:r>
          </a:p>
          <a:p>
            <a:pPr marL="0" indent="0">
              <a:buFontTx/>
              <a:buNone/>
            </a:pPr>
            <a:r>
              <a:rPr lang="en" dirty="0"/>
              <a:t>We have to do better than that</a:t>
            </a:r>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8B22ECB0-6F4F-47DB-93F5-4448D4A00211}" type="slidenum">
              <a:rPr lang="en-US" smtClean="0"/>
              <a:t>33</a:t>
            </a:fld>
            <a:endParaRPr lang="en-US"/>
          </a:p>
        </p:txBody>
      </p:sp>
    </p:spTree>
    <p:extLst>
      <p:ext uri="{BB962C8B-B14F-4D97-AF65-F5344CB8AC3E}">
        <p14:creationId xmlns:p14="http://schemas.microsoft.com/office/powerpoint/2010/main" val="1019569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34FAC7-0145-4ABA-BA93-70890BA8D73C}" type="slidenum">
              <a:rPr lang="en-US" smtClean="0"/>
              <a:t>4</a:t>
            </a:fld>
            <a:endParaRPr lang="en-US"/>
          </a:p>
        </p:txBody>
      </p:sp>
    </p:spTree>
    <p:extLst>
      <p:ext uri="{BB962C8B-B14F-4D97-AF65-F5344CB8AC3E}">
        <p14:creationId xmlns:p14="http://schemas.microsoft.com/office/powerpoint/2010/main" val="1687279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lower the positivity rate, the more likely the chance that a reactive test result might be a false reactive.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effectLst/>
                <a:latin typeface="Helvetica" pitchFamily="2" charset="0"/>
              </a:rPr>
              <a:t>POC concept. Just because if not it is probably that in the countries extract blood 3 times</a:t>
            </a:r>
          </a:p>
          <a:p>
            <a:endParaRPr lang="en-US" dirty="0"/>
          </a:p>
          <a:p>
            <a:r>
              <a:rPr lang="en-US" dirty="0"/>
              <a:t>This is why I don’t refer to false reactive results but false HIV-positive status.  </a:t>
            </a:r>
          </a:p>
          <a:p>
            <a:endParaRPr lang="en-US" dirty="0"/>
          </a:p>
          <a:p>
            <a:r>
              <a:rPr lang="en-US" dirty="0"/>
              <a:t>We constructed a HIV testing strategy that minimizes the potential for a person to be falsely diagnosed as HIV-positive.  </a:t>
            </a:r>
          </a:p>
          <a:p>
            <a:endParaRPr lang="en-US" dirty="0"/>
          </a:p>
          <a:p>
            <a:r>
              <a:rPr lang="en-US" dirty="0"/>
              <a:t>As you can see here in the most right column, with three HIV-reactive test results – we have a high PPV over 99% FOR BOTH HIGH and LOW positivity rate. </a:t>
            </a:r>
          </a:p>
        </p:txBody>
      </p:sp>
      <p:sp>
        <p:nvSpPr>
          <p:cNvPr id="4" name="Slide Number Placeholder 3"/>
          <p:cNvSpPr>
            <a:spLocks noGrp="1"/>
          </p:cNvSpPr>
          <p:nvPr>
            <p:ph type="sldNum" sz="quarter" idx="5"/>
          </p:nvPr>
        </p:nvSpPr>
        <p:spPr/>
        <p:txBody>
          <a:bodyPr/>
          <a:lstStyle/>
          <a:p>
            <a:fld id="{907DFC79-30DA-484F-85C8-36E3971802A1}" type="slidenum">
              <a:rPr lang="en-US" smtClean="0"/>
              <a:t>5</a:t>
            </a:fld>
            <a:endParaRPr lang="en-US"/>
          </a:p>
        </p:txBody>
      </p:sp>
    </p:spTree>
    <p:extLst>
      <p:ext uri="{BB962C8B-B14F-4D97-AF65-F5344CB8AC3E}">
        <p14:creationId xmlns:p14="http://schemas.microsoft.com/office/powerpoint/2010/main" val="2107282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4C07D775-6C70-F247-B324-03D5C0F866E9}" type="slidenum">
              <a:rPr lang="en-ES" smtClean="0"/>
              <a:t>6</a:t>
            </a:fld>
            <a:endParaRPr lang="en-ES"/>
          </a:p>
        </p:txBody>
      </p:sp>
    </p:spTree>
    <p:extLst>
      <p:ext uri="{BB962C8B-B14F-4D97-AF65-F5344CB8AC3E}">
        <p14:creationId xmlns:p14="http://schemas.microsoft.com/office/powerpoint/2010/main" val="2433173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 dirty="0"/>
              <a:t>We're going to have a </a:t>
            </a:r>
            <a:r>
              <a:rPr lang="en" dirty="0" err="1"/>
              <a:t>session</a:t>
            </a:r>
            <a:r>
              <a:rPr lang="en" dirty="0"/>
              <a:t> </a:t>
            </a:r>
            <a:r>
              <a:rPr lang="en" dirty="0" err="1"/>
              <a:t>specific </a:t>
            </a:r>
            <a:r>
              <a:rPr lang="en" dirty="0"/>
              <a:t>on this so I will not expand on it but these recommendations are still current and are very important to ensure the correct diagnosis of people</a:t>
            </a:r>
          </a:p>
        </p:txBody>
      </p:sp>
      <p:sp>
        <p:nvSpPr>
          <p:cNvPr id="4" name="Espace réservé du numéro de diapositive 3"/>
          <p:cNvSpPr>
            <a:spLocks noGrp="1"/>
          </p:cNvSpPr>
          <p:nvPr>
            <p:ph type="sldNum" sz="quarter" idx="5"/>
          </p:nvPr>
        </p:nvSpPr>
        <p:spPr/>
        <p:txBody>
          <a:bodyPr/>
          <a:lstStyle/>
          <a:p>
            <a:fld id="{8B22ECB0-6F4F-47DB-93F5-4448D4A00211}" type="slidenum">
              <a:rPr lang="en-US" smtClean="0"/>
              <a:t>8</a:t>
            </a:fld>
            <a:endParaRPr lang="en-US"/>
          </a:p>
        </p:txBody>
      </p:sp>
    </p:spTree>
    <p:extLst>
      <p:ext uri="{BB962C8B-B14F-4D97-AF65-F5344CB8AC3E}">
        <p14:creationId xmlns:p14="http://schemas.microsoft.com/office/powerpoint/2010/main" val="2411083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err="1"/>
              <a:t>now </a:t>
            </a:r>
            <a:r>
              <a:rPr lang="en" dirty="0"/>
              <a:t>turn to </a:t>
            </a:r>
            <a:r>
              <a:rPr lang="en" b="1" dirty="0">
                <a:latin typeface="Calibri" panose="020F0502020204030204" pitchFamily="34" charset="0"/>
                <a:cs typeface="Calibri" panose="020F0502020204030204" pitchFamily="34" charset="0"/>
              </a:rPr>
              <a:t>network-based screening approaches to tell you that we have changed the terminology</a:t>
            </a:r>
          </a:p>
          <a:p>
            <a:r>
              <a:rPr lang="en" b="0" dirty="0">
                <a:latin typeface="Calibri" panose="020F0502020204030204" pitchFamily="34" charset="0"/>
                <a:cs typeface="Calibri" panose="020F0502020204030204" pitchFamily="34" charset="0"/>
              </a:rPr>
              <a:t>They are grouped under this term:</a:t>
            </a:r>
          </a:p>
          <a:p>
            <a:pPr marL="171450" indent="-171450">
              <a:buFontTx/>
              <a:buChar char="-"/>
            </a:pPr>
            <a:r>
              <a:rPr lang="en" b="0" dirty="0">
                <a:latin typeface="Calibri" panose="020F0502020204030204" pitchFamily="34" charset="0"/>
                <a:cs typeface="Calibri" panose="020F0502020204030204" pitchFamily="34" charset="0"/>
              </a:rPr>
              <a:t>Partner </a:t>
            </a:r>
            <a:r>
              <a:rPr lang="en" b="0" dirty="0" err="1">
                <a:latin typeface="Calibri" panose="020F0502020204030204" pitchFamily="34" charset="0"/>
                <a:cs typeface="Calibri" panose="020F0502020204030204" pitchFamily="34" charset="0"/>
              </a:rPr>
              <a:t>Services</a:t>
            </a:r>
            <a:r>
              <a:rPr lang="en" b="0" dirty="0">
                <a:latin typeface="Calibri" panose="020F0502020204030204" pitchFamily="34" charset="0"/>
                <a:cs typeface="Calibri" panose="020F0502020204030204" pitchFamily="34" charset="0"/>
              </a:rPr>
              <a:t>​</a:t>
            </a:r>
            <a:r>
              <a:rPr lang="en" b="0" dirty="0" err="1">
                <a:latin typeface="Calibri" panose="020F0502020204030204" pitchFamily="34" charset="0"/>
                <a:cs typeface="Calibri" panose="020F0502020204030204" pitchFamily="34" charset="0"/>
              </a:rPr>
              <a:t>​</a:t>
            </a:r>
            <a:endParaRPr lang="fr" b="0" dirty="0">
              <a:latin typeface="Calibri" panose="020F0502020204030204" pitchFamily="34" charset="0"/>
              <a:cs typeface="Calibri" panose="020F0502020204030204" pitchFamily="34" charset="0"/>
            </a:endParaRPr>
          </a:p>
          <a:p>
            <a:pPr marL="171450" indent="-171450">
              <a:buFontTx/>
              <a:buChar char="-"/>
            </a:pPr>
            <a:r>
              <a:rPr lang="en" b="0" dirty="0">
                <a:latin typeface="Calibri" panose="020F0502020204030204" pitchFamily="34" charset="0"/>
                <a:cs typeface="Calibri" panose="020F0502020204030204" pitchFamily="34" charset="0"/>
              </a:rPr>
              <a:t>Social media- </a:t>
            </a:r>
            <a:r>
              <a:rPr lang="en" b="0" dirty="0" err="1">
                <a:latin typeface="Calibri" panose="020F0502020204030204" pitchFamily="34" charset="0"/>
                <a:cs typeface="Calibri" panose="020F0502020204030204" pitchFamily="34" charset="0"/>
              </a:rPr>
              <a:t>based </a:t>
            </a:r>
            <a:r>
              <a:rPr lang="en" b="0" dirty="0">
                <a:latin typeface="Calibri" panose="020F0502020204030204" pitchFamily="34" charset="0"/>
                <a:cs typeface="Calibri" panose="020F0502020204030204" pitchFamily="34" charset="0"/>
              </a:rPr>
              <a:t>screening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 dirty="0" err="1"/>
              <a:t>Intrafamily </a:t>
            </a:r>
            <a:r>
              <a:rPr lang="en" dirty="0"/>
              <a:t>and </a:t>
            </a:r>
            <a:r>
              <a:rPr lang="en" dirty="0" err="1"/>
              <a:t>home </a:t>
            </a:r>
            <a:endParaRPr lang="fr" dirty="0"/>
          </a:p>
          <a:p>
            <a:pPr marL="171450" indent="-171450">
              <a:buFontTx/>
              <a:buChar char="-"/>
            </a:pPr>
            <a:endParaRPr lang="fr" b="1" dirty="0">
              <a:latin typeface="Calibri" panose="020F0502020204030204" pitchFamily="34" charset="0"/>
              <a:cs typeface="Calibri" panose="020F0502020204030204" pitchFamily="34" charset="0"/>
            </a:endParaRPr>
          </a:p>
          <a:p>
            <a:pPr marL="171450" indent="-171450">
              <a:buFontTx/>
              <a:buChar char="-"/>
            </a:pPr>
            <a:endParaRPr lang="fr" b="1" dirty="0">
              <a:latin typeface="Calibri" panose="020F0502020204030204" pitchFamily="34" charset="0"/>
              <a:cs typeface="Calibri" panose="020F0502020204030204" pitchFamily="34" charset="0"/>
            </a:endParaRPr>
          </a:p>
          <a:p>
            <a:endParaRPr lang="fr"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7A68DEE9-A863-B243-B74D-75B8E7752D1C}" type="slidenum">
              <a:rPr lang="en-CH" smtClean="0"/>
              <a:t>12</a:t>
            </a:fld>
            <a:endParaRPr lang="en-CH"/>
          </a:p>
        </p:txBody>
      </p:sp>
    </p:spTree>
    <p:extLst>
      <p:ext uri="{BB962C8B-B14F-4D97-AF65-F5344CB8AC3E}">
        <p14:creationId xmlns:p14="http://schemas.microsoft.com/office/powerpoint/2010/main" val="2936158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800" b="0" i="0" u="none" strike="noStrike" baseline="0" dirty="0" err="1">
                <a:solidFill>
                  <a:srgbClr val="000000"/>
                </a:solidFill>
                <a:latin typeface="Avenir"/>
              </a:rPr>
              <a:t>Infection </a:t>
            </a:r>
            <a:r>
              <a:rPr lang="en" sz="1800" b="0" i="0" u="none" strike="noStrike" baseline="0" dirty="0">
                <a:solidFill>
                  <a:srgbClr val="000000"/>
                </a:solidFill>
                <a:latin typeface="Avenir"/>
              </a:rPr>
              <a:t>tests </a:t>
            </a:r>
            <a:r>
              <a:rPr lang="en" sz="1800" b="0" i="0" u="none" strike="noStrike" baseline="0" dirty="0" err="1">
                <a:solidFill>
                  <a:srgbClr val="000000"/>
                </a:solidFill>
                <a:latin typeface="Avenir"/>
              </a:rPr>
              <a:t>recent</a:t>
            </a:r>
            <a:r>
              <a:rPr lang="en" sz="1800" b="0" i="0" u="none" strike="noStrike" baseline="0" dirty="0">
                <a:solidFill>
                  <a:srgbClr val="000000"/>
                </a:solidFill>
                <a:latin typeface="Avenir"/>
              </a:rPr>
              <a:t> </a:t>
            </a:r>
            <a:r>
              <a:rPr lang="en" sz="1800" b="0" i="0" u="none" strike="noStrike" baseline="0" dirty="0" err="1">
                <a:solidFill>
                  <a:srgbClr val="000000"/>
                </a:solidFill>
                <a:latin typeface="Avenir"/>
              </a:rPr>
              <a:t>are </a:t>
            </a:r>
            <a:r>
              <a:rPr lang="en" sz="1800" b="0" i="0" u="none" strike="noStrike" baseline="0" dirty="0">
                <a:solidFill>
                  <a:srgbClr val="000000"/>
                </a:solidFill>
                <a:latin typeface="Avenir"/>
              </a:rPr>
              <a:t>complex and </a:t>
            </a:r>
            <a:r>
              <a:rPr lang="en" sz="1800" b="0" i="0" u="none" strike="noStrike" baseline="0" dirty="0" err="1">
                <a:solidFill>
                  <a:srgbClr val="000000"/>
                </a:solidFill>
                <a:latin typeface="Avenir"/>
              </a:rPr>
              <a:t>have</a:t>
            </a:r>
            <a:r>
              <a:rPr lang="en" sz="1800" b="0" i="0" u="none" strike="noStrike" baseline="0" dirty="0">
                <a:solidFill>
                  <a:srgbClr val="000000"/>
                </a:solidFill>
                <a:latin typeface="Avenir"/>
              </a:rPr>
              <a:t> </a:t>
            </a:r>
            <a:r>
              <a:rPr lang="en" sz="1800" b="0" i="0" u="none" strike="noStrike" baseline="0" dirty="0" err="1">
                <a:solidFill>
                  <a:srgbClr val="000000"/>
                </a:solidFill>
                <a:latin typeface="Avenir"/>
              </a:rPr>
              <a:t>demonstrated</a:t>
            </a:r>
            <a:r>
              <a:rPr lang="en" sz="1800" b="0" i="0" u="none" strike="noStrike" baseline="0" dirty="0">
                <a:solidFill>
                  <a:srgbClr val="000000"/>
                </a:solidFill>
                <a:latin typeface="Avenir"/>
              </a:rPr>
              <a:t> </a:t>
            </a:r>
            <a:r>
              <a:rPr lang="en" sz="1800" b="0" i="0" u="none" strike="noStrike" baseline="0" dirty="0" err="1">
                <a:solidFill>
                  <a:srgbClr val="000000"/>
                </a:solidFill>
                <a:latin typeface="Avenir"/>
              </a:rPr>
              <a:t>their</a:t>
            </a:r>
            <a:r>
              <a:rPr lang="en" sz="1800" b="0" i="0" u="none" strike="noStrike" baseline="0" dirty="0">
                <a:solidFill>
                  <a:srgbClr val="000000"/>
                </a:solidFill>
                <a:latin typeface="Avenir"/>
              </a:rPr>
              <a:t> </a:t>
            </a:r>
            <a:r>
              <a:rPr lang="en" sz="1800" b="0" i="0" u="none" strike="noStrike" baseline="0" dirty="0" err="1">
                <a:solidFill>
                  <a:srgbClr val="000000"/>
                </a:solidFill>
                <a:latin typeface="Avenir"/>
              </a:rPr>
              <a:t>usefulness </a:t>
            </a:r>
            <a:r>
              <a:rPr lang="en" sz="1800" b="0" i="0" u="none" strike="noStrike" baseline="0" dirty="0">
                <a:solidFill>
                  <a:srgbClr val="000000"/>
                </a:solidFill>
                <a:latin typeface="Avenir"/>
              </a:rPr>
              <a:t>in monitoring </a:t>
            </a:r>
            <a:r>
              <a:rPr lang="en" sz="1800" b="0" i="0" u="none" strike="noStrike" baseline="0" dirty="0" err="1">
                <a:solidFill>
                  <a:srgbClr val="000000"/>
                </a:solidFill>
                <a:latin typeface="Avenir"/>
              </a:rPr>
              <a:t>activities to </a:t>
            </a:r>
            <a:r>
              <a:rPr lang="en" sz="1800" b="0" i="0" u="none" strike="noStrike" baseline="0" dirty="0">
                <a:solidFill>
                  <a:srgbClr val="000000"/>
                </a:solidFill>
                <a:latin typeface="Avenir"/>
              </a:rPr>
              <a:t>more </a:t>
            </a:r>
            <a:r>
              <a:rPr lang="en" sz="1800" b="0" i="0" u="none" strike="noStrike" baseline="0" dirty="0" err="1">
                <a:solidFill>
                  <a:srgbClr val="000000"/>
                </a:solidFill>
                <a:latin typeface="Avenir"/>
              </a:rPr>
              <a:t>easily measure</a:t>
            </a:r>
            <a:r>
              <a:rPr lang="en" sz="1800" b="0" i="0" u="none" strike="noStrike" baseline="0" dirty="0">
                <a:solidFill>
                  <a:srgbClr val="000000"/>
                </a:solidFill>
                <a:latin typeface="Avenir"/>
              </a:rPr>
              <a:t> </a:t>
            </a:r>
            <a:r>
              <a:rPr lang="en" sz="1800" b="0" i="0" u="none" strike="noStrike" baseline="0" dirty="0" err="1">
                <a:solidFill>
                  <a:srgbClr val="000000"/>
                </a:solidFill>
                <a:latin typeface="Avenir"/>
              </a:rPr>
              <a:t>the incidence </a:t>
            </a:r>
            <a:r>
              <a:rPr lang="en" sz="1800" b="0" i="0" u="none" strike="noStrike" baseline="0" dirty="0">
                <a:solidFill>
                  <a:srgbClr val="000000"/>
                </a:solidFill>
                <a:latin typeface="Avenir"/>
              </a:rPr>
              <a:t>. He </a:t>
            </a:r>
            <a:r>
              <a:rPr lang="en" sz="1800" b="0" i="0" u="none" strike="noStrike" baseline="0" dirty="0" err="1">
                <a:solidFill>
                  <a:srgbClr val="000000"/>
                </a:solidFill>
                <a:latin typeface="Avenir"/>
              </a:rPr>
              <a:t>must</a:t>
            </a:r>
            <a:r>
              <a:rPr lang="en" sz="1800" b="0" i="0" u="none" strike="noStrike" baseline="0" dirty="0">
                <a:solidFill>
                  <a:srgbClr val="000000"/>
                </a:solidFill>
                <a:latin typeface="Avenir"/>
              </a:rPr>
              <a:t> </a:t>
            </a:r>
            <a:r>
              <a:rPr lang="en" sz="1800" b="0" i="0" u="none" strike="noStrike" baseline="0" dirty="0" err="1">
                <a:solidFill>
                  <a:srgbClr val="000000"/>
                </a:solidFill>
                <a:latin typeface="Avenir"/>
              </a:rPr>
              <a:t>or </a:t>
            </a:r>
            <a:r>
              <a:rPr lang="en" sz="1800" b="0" i="0" u="none" strike="noStrike" baseline="0" dirty="0">
                <a:solidFill>
                  <a:srgbClr val="000000"/>
                </a:solidFill>
                <a:latin typeface="Avenir"/>
              </a:rPr>
              <a:t>used in </a:t>
            </a:r>
            <a:r>
              <a:rPr lang="en" sz="1800" b="0" i="0" u="none" strike="noStrike" baseline="0" dirty="0" err="1">
                <a:solidFill>
                  <a:srgbClr val="000000"/>
                </a:solidFill>
                <a:latin typeface="Avenir"/>
              </a:rPr>
              <a:t>a </a:t>
            </a:r>
            <a:r>
              <a:rPr lang="en" sz="1800" b="0" i="0" u="none" strike="noStrike" baseline="0" dirty="0">
                <a:solidFill>
                  <a:srgbClr val="000000"/>
                </a:solidFill>
                <a:latin typeface="Avenir"/>
              </a:rPr>
              <a:t>population </a:t>
            </a:r>
            <a:r>
              <a:rPr lang="en" sz="1800" b="0" i="0" u="none" strike="noStrike" baseline="0" dirty="0" err="1">
                <a:solidFill>
                  <a:srgbClr val="000000"/>
                </a:solidFill>
                <a:latin typeface="Avenir"/>
              </a:rPr>
              <a:t>where screening </a:t>
            </a:r>
            <a:r>
              <a:rPr lang="en" sz="1800" b="0" i="0" u="none" strike="noStrike" baseline="0" dirty="0">
                <a:solidFill>
                  <a:srgbClr val="000000"/>
                </a:solidFill>
                <a:latin typeface="Avenir"/>
              </a:rPr>
              <a:t>coverage </a:t>
            </a:r>
            <a:r>
              <a:rPr lang="en" sz="1800" b="0" i="0" u="none" strike="noStrike" baseline="0" dirty="0" err="1">
                <a:solidFill>
                  <a:srgbClr val="000000"/>
                </a:solidFill>
                <a:latin typeface="Avenir"/>
              </a:rPr>
              <a:t>East</a:t>
            </a:r>
            <a:r>
              <a:rPr lang="en" sz="1800" b="0" i="0" u="none" strike="noStrike" baseline="0" dirty="0">
                <a:solidFill>
                  <a:srgbClr val="000000"/>
                </a:solidFill>
                <a:latin typeface="Avenir"/>
              </a:rPr>
              <a:t> </a:t>
            </a:r>
            <a:r>
              <a:rPr lang="en" sz="1800" b="0" i="0" u="none" strike="noStrike" baseline="0" dirty="0" err="1">
                <a:solidFill>
                  <a:srgbClr val="000000"/>
                </a:solidFill>
                <a:latin typeface="Avenir"/>
              </a:rPr>
              <a:t>high </a:t>
            </a:r>
            <a:r>
              <a:rPr lang="en" sz="1800" b="0" i="0" u="none" strike="noStrike" baseline="0" dirty="0">
                <a:solidFill>
                  <a:srgbClr val="000000"/>
                </a:solidFill>
                <a:latin typeface="Avenir"/>
              </a:rPr>
              <a:t>and </a:t>
            </a:r>
            <a:r>
              <a:rPr lang="en" sz="1800" b="0" i="0" u="none" strike="noStrike" baseline="0" dirty="0" err="1">
                <a:solidFill>
                  <a:srgbClr val="000000"/>
                </a:solidFill>
                <a:latin typeface="Avenir"/>
              </a:rPr>
              <a:t>be </a:t>
            </a:r>
            <a:r>
              <a:rPr lang="en" sz="1800" b="0" i="0" u="none" strike="noStrike" baseline="0" dirty="0">
                <a:solidFill>
                  <a:srgbClr val="000000"/>
                </a:solidFill>
                <a:latin typeface="Avenir"/>
              </a:rPr>
              <a:t>used within an </a:t>
            </a:r>
            <a:r>
              <a:rPr lang="en" sz="1800" b="0" i="0" u="none" strike="noStrike" baseline="0" dirty="0" err="1">
                <a:solidFill>
                  <a:srgbClr val="000000"/>
                </a:solidFill>
                <a:latin typeface="Avenir"/>
              </a:rPr>
              <a:t>algorithm </a:t>
            </a:r>
            <a:r>
              <a:rPr lang="en" sz="1800" b="0" i="0" u="none" strike="noStrike" baseline="0" dirty="0">
                <a:solidFill>
                  <a:srgbClr val="000000"/>
                </a:solidFill>
                <a:latin typeface="Avenir"/>
              </a:rPr>
              <a:t>(RITA) which </a:t>
            </a:r>
            <a:r>
              <a:rPr lang="en" sz="1800" b="0" i="0" u="none" strike="noStrike" baseline="0" dirty="0" err="1">
                <a:solidFill>
                  <a:srgbClr val="000000"/>
                </a:solidFill>
                <a:latin typeface="Avenir"/>
              </a:rPr>
              <a:t>includes</a:t>
            </a:r>
            <a:r>
              <a:rPr lang="en" sz="1800" b="0" i="0" u="none" strike="noStrike" baseline="0" dirty="0">
                <a:solidFill>
                  <a:srgbClr val="000000"/>
                </a:solidFill>
                <a:latin typeface="Avenir"/>
              </a:rPr>
              <a:t> </a:t>
            </a:r>
            <a:r>
              <a:rPr lang="en" sz="1800" b="0" i="0" u="none" strike="noStrike" baseline="0" dirty="0" err="1">
                <a:solidFill>
                  <a:srgbClr val="000000"/>
                </a:solidFill>
                <a:latin typeface="Avenir"/>
              </a:rPr>
              <a:t>also </a:t>
            </a:r>
            <a:r>
              <a:rPr lang="en" sz="1800" b="0" i="0" u="none" strike="noStrike" baseline="0" dirty="0">
                <a:solidFill>
                  <a:srgbClr val="000000"/>
                </a:solidFill>
                <a:latin typeface="Avenir"/>
              </a:rPr>
              <a:t>tests to </a:t>
            </a:r>
            <a:r>
              <a:rPr lang="en" sz="1800" b="0" i="0" u="none" strike="noStrike" baseline="0" dirty="0" err="1">
                <a:solidFill>
                  <a:srgbClr val="000000"/>
                </a:solidFill>
                <a:latin typeface="Avenir"/>
              </a:rPr>
              <a:t>reduce </a:t>
            </a:r>
            <a:r>
              <a:rPr lang="en" sz="1800" b="0" i="0" u="none" strike="noStrike" baseline="0" dirty="0">
                <a:solidFill>
                  <a:srgbClr val="000000"/>
                </a:solidFill>
                <a:latin typeface="Avenir"/>
              </a:rPr>
              <a:t>the </a:t>
            </a:r>
            <a:r>
              <a:rPr lang="en" sz="1800" b="0" i="0" u="none" strike="noStrike" baseline="0" dirty="0" err="1">
                <a:solidFill>
                  <a:srgbClr val="000000"/>
                </a:solidFill>
                <a:latin typeface="Avenir"/>
              </a:rPr>
              <a:t>number </a:t>
            </a:r>
            <a:r>
              <a:rPr lang="en" sz="1800" b="0" i="0" u="none" strike="noStrike" baseline="0" dirty="0">
                <a:solidFill>
                  <a:srgbClr val="000000"/>
                </a:solidFill>
                <a:latin typeface="Avenir"/>
              </a:rPr>
              <a:t>of </a:t>
            </a:r>
            <a:r>
              <a:rPr lang="en" sz="1800" b="0" i="0" u="none" strike="noStrike" baseline="0" dirty="0" err="1">
                <a:solidFill>
                  <a:srgbClr val="000000"/>
                </a:solidFill>
                <a:latin typeface="Avenir"/>
              </a:rPr>
              <a:t>misclassification </a:t>
            </a:r>
            <a:r>
              <a:rPr lang="en" sz="1800" b="0" i="0" u="none" strike="noStrike" baseline="0" dirty="0">
                <a:solidFill>
                  <a:srgbClr val="000000"/>
                </a:solidFill>
                <a:latin typeface="Avenir"/>
              </a:rPr>
              <a:t>“ </a:t>
            </a:r>
            <a:r>
              <a:rPr lang="en" sz="1800" b="0" i="0" u="none" strike="noStrike" baseline="0" dirty="0" err="1">
                <a:solidFill>
                  <a:srgbClr val="000000"/>
                </a:solidFill>
                <a:latin typeface="Avenir"/>
              </a:rPr>
              <a:t>recent infection </a:t>
            </a:r>
            <a:r>
              <a:rPr lang="en" sz="1800" b="0" i="0" u="none" strike="noStrike" baseline="0" dirty="0">
                <a:solidFill>
                  <a:srgbClr val="000000"/>
                </a:solidFill>
                <a:latin typeface="Avenir"/>
              </a:rPr>
              <a:t>” </a:t>
            </a:r>
            <a:r>
              <a:rPr lang="en" sz="1800" b="0" i="0" u="none" strike="noStrike" baseline="0" dirty="0" err="1">
                <a:solidFill>
                  <a:srgbClr val="000000"/>
                </a:solidFill>
                <a:latin typeface="Avenir"/>
              </a:rPr>
              <a:t>such as </a:t>
            </a:r>
            <a:r>
              <a:rPr lang="en" sz="1800" b="0" i="0" u="none" strike="noStrike" baseline="0" dirty="0">
                <a:solidFill>
                  <a:srgbClr val="000000"/>
                </a:solidFill>
                <a:latin typeface="Avenir"/>
              </a:rPr>
              <a:t>CV and </a:t>
            </a:r>
            <a:r>
              <a:rPr lang="en" sz="1800" b="0" i="0" u="none" strike="noStrike" baseline="0" dirty="0" err="1">
                <a:solidFill>
                  <a:srgbClr val="000000"/>
                </a:solidFill>
                <a:latin typeface="Avenir"/>
              </a:rPr>
              <a:t>adjustments</a:t>
            </a:r>
            <a:r>
              <a:rPr lang="en" sz="1800" b="0" i="0" u="none" strike="noStrike" baseline="0" dirty="0">
                <a:solidFill>
                  <a:srgbClr val="000000"/>
                </a:solidFill>
                <a:latin typeface="Avenir"/>
              </a:rPr>
              <a:t> </a:t>
            </a:r>
            <a:r>
              <a:rPr lang="en" sz="1800" b="0" i="0" u="none" strike="noStrike" baseline="0" dirty="0" err="1">
                <a:solidFill>
                  <a:srgbClr val="000000"/>
                </a:solidFill>
                <a:latin typeface="Avenir"/>
              </a:rPr>
              <a:t>statistics</a:t>
            </a:r>
            <a:r>
              <a:rPr lang="en" sz="1800" b="0" i="0" u="none" strike="noStrike" baseline="0" dirty="0">
                <a:solidFill>
                  <a:srgbClr val="000000"/>
                </a:solidFill>
                <a:latin typeface="Avenir"/>
              </a:rPr>
              <a:t> </a:t>
            </a:r>
            <a:r>
              <a:rPr lang="en" sz="1800" b="0" i="0" u="none" strike="noStrike" baseline="0" dirty="0" err="1">
                <a:solidFill>
                  <a:srgbClr val="000000"/>
                </a:solidFill>
                <a:latin typeface="Avenir"/>
              </a:rPr>
              <a:t>are </a:t>
            </a:r>
            <a:r>
              <a:rPr lang="en" sz="1800" b="0" i="0" u="none" strike="noStrike" baseline="0" dirty="0">
                <a:solidFill>
                  <a:srgbClr val="000000"/>
                </a:solidFill>
                <a:latin typeface="Avenir"/>
              </a:rPr>
              <a:t>necessary to </a:t>
            </a:r>
            <a:r>
              <a:rPr lang="en" sz="1800" b="0" i="0" u="none" strike="noStrike" baseline="0" dirty="0" err="1">
                <a:solidFill>
                  <a:srgbClr val="000000"/>
                </a:solidFill>
                <a:latin typeface="Avenir"/>
              </a:rPr>
              <a:t>deduce </a:t>
            </a:r>
            <a:r>
              <a:rPr lang="en" sz="1800" b="0" i="0" u="none" strike="noStrike" baseline="0" dirty="0">
                <a:solidFill>
                  <a:srgbClr val="000000"/>
                </a:solidFill>
                <a:latin typeface="Avenir"/>
              </a:rPr>
              <a:t>trends within the population </a:t>
            </a:r>
            <a:r>
              <a:rPr lang="en" sz="1800" b="0" i="0" u="none" strike="noStrike" baseline="0" dirty="0" err="1">
                <a:solidFill>
                  <a:srgbClr val="000000"/>
                </a:solidFill>
                <a:latin typeface="Avenir"/>
              </a:rPr>
              <a:t>studied </a:t>
            </a:r>
            <a:r>
              <a:rPr lang="en" sz="1800" b="0" i="0" u="none" strike="noStrike" baseline="0" dirty="0">
                <a:solidFill>
                  <a:srgbClr val="000000"/>
                </a:solidFill>
                <a:latin typeface="Avenir"/>
              </a:rPr>
              <a:t>( </a:t>
            </a:r>
            <a:r>
              <a:rPr lang="en" sz="1800" b="0" i="0" u="none" strike="noStrike" baseline="0" dirty="0" err="1">
                <a:solidFill>
                  <a:srgbClr val="000000"/>
                </a:solidFill>
                <a:latin typeface="Avenir"/>
              </a:rPr>
              <a:t>see </a:t>
            </a:r>
            <a:r>
              <a:rPr lang="en" sz="1800" b="0" i="0" u="none" strike="noStrike" baseline="0" dirty="0">
                <a:solidFill>
                  <a:srgbClr val="000000"/>
                </a:solidFill>
                <a:latin typeface="Avenir"/>
              </a:rPr>
              <a:t>WHO guideline).</a:t>
            </a:r>
          </a:p>
          <a:p>
            <a:r>
              <a:rPr lang="en" sz="1800" b="0" i="0" u="none" strike="noStrike" baseline="0" dirty="0" err="1">
                <a:solidFill>
                  <a:srgbClr val="000000"/>
                </a:solidFill>
                <a:latin typeface="Avenir"/>
              </a:rPr>
              <a:t>However</a:t>
            </a:r>
            <a:r>
              <a:rPr lang="en" sz="1800" b="0" i="0" u="none" strike="noStrike" baseline="0" dirty="0">
                <a:solidFill>
                  <a:srgbClr val="000000"/>
                </a:solidFill>
                <a:latin typeface="Avenir"/>
              </a:rPr>
              <a:t> </a:t>
            </a:r>
            <a:r>
              <a:rPr lang="en" sz="1800" b="0" i="0" u="none" strike="noStrike" baseline="0" dirty="0" err="1">
                <a:solidFill>
                  <a:srgbClr val="000000"/>
                </a:solidFill>
                <a:latin typeface="Avenir"/>
              </a:rPr>
              <a:t>the use of infection </a:t>
            </a:r>
            <a:r>
              <a:rPr lang="en" sz="1800" b="0" i="0" u="none" strike="noStrike" baseline="0" dirty="0">
                <a:solidFill>
                  <a:srgbClr val="000000"/>
                </a:solidFill>
                <a:latin typeface="Avenir"/>
              </a:rPr>
              <a:t>tests </a:t>
            </a:r>
            <a:r>
              <a:rPr lang="en" sz="1800" b="0" i="0" u="none" strike="noStrike" baseline="0" dirty="0" err="1">
                <a:solidFill>
                  <a:srgbClr val="000000"/>
                </a:solidFill>
                <a:latin typeface="Avenir"/>
              </a:rPr>
              <a:t>recent </a:t>
            </a:r>
            <a:r>
              <a:rPr lang="en" sz="1800" b="0" i="0" u="none" strike="noStrike" baseline="0" dirty="0">
                <a:solidFill>
                  <a:srgbClr val="000000"/>
                </a:solidFill>
                <a:latin typeface="Avenir"/>
              </a:rPr>
              <a:t>in </a:t>
            </a:r>
            <a:r>
              <a:rPr lang="en" sz="1800" b="0" i="0" u="none" strike="noStrike" baseline="0" dirty="0" err="1">
                <a:solidFill>
                  <a:srgbClr val="000000"/>
                </a:solidFill>
                <a:latin typeface="Avenir"/>
              </a:rPr>
              <a:t>context</a:t>
            </a:r>
            <a:r>
              <a:rPr lang="en" sz="1800" b="0" i="0" u="none" strike="noStrike" baseline="0" dirty="0">
                <a:solidFill>
                  <a:srgbClr val="000000"/>
                </a:solidFill>
                <a:latin typeface="Avenir"/>
              </a:rPr>
              <a:t> routine </a:t>
            </a:r>
            <a:r>
              <a:rPr lang="en" sz="1800" b="0" i="0" u="none" strike="noStrike" baseline="0" dirty="0" err="1">
                <a:solidFill>
                  <a:srgbClr val="000000"/>
                </a:solidFill>
                <a:latin typeface="Avenir"/>
              </a:rPr>
              <a:t>programmatic​</a:t>
            </a:r>
            <a:r>
              <a:rPr lang="en" sz="1800" b="0" i="0" u="none" strike="noStrike" baseline="0" dirty="0">
                <a:solidFill>
                  <a:srgbClr val="000000"/>
                </a:solidFill>
                <a:latin typeface="Avenir"/>
              </a:rPr>
              <a:t> </a:t>
            </a:r>
            <a:r>
              <a:rPr lang="en" sz="1800" b="0" i="0" u="none" strike="noStrike" baseline="0" dirty="0" err="1">
                <a:solidFill>
                  <a:srgbClr val="000000"/>
                </a:solidFill>
                <a:latin typeface="Avenir"/>
              </a:rPr>
              <a:t>watch</a:t>
            </a:r>
            <a:r>
              <a:rPr lang="en" sz="1800" b="0" i="0" u="none" strike="noStrike" baseline="0" dirty="0">
                <a:solidFill>
                  <a:srgbClr val="000000"/>
                </a:solidFill>
                <a:latin typeface="Avenir"/>
              </a:rPr>
              <a:t> </a:t>
            </a:r>
            <a:r>
              <a:rPr lang="en" sz="1800" b="0" i="0" u="none" strike="noStrike" baseline="0" dirty="0" err="1">
                <a:solidFill>
                  <a:srgbClr val="000000"/>
                </a:solidFill>
                <a:latin typeface="Avenir"/>
              </a:rPr>
              <a:t>none</a:t>
            </a:r>
            <a:r>
              <a:rPr lang="en" sz="1800" b="0" i="0" u="none" strike="noStrike" baseline="0" dirty="0">
                <a:solidFill>
                  <a:srgbClr val="000000"/>
                </a:solidFill>
                <a:latin typeface="Avenir"/>
              </a:rPr>
              <a:t> </a:t>
            </a:r>
            <a:r>
              <a:rPr lang="en" sz="1800" b="0" i="0" u="none" strike="noStrike" baseline="0" dirty="0" err="1">
                <a:solidFill>
                  <a:srgbClr val="000000"/>
                </a:solidFill>
                <a:latin typeface="Avenir"/>
              </a:rPr>
              <a:t>advantage </a:t>
            </a:r>
            <a:r>
              <a:rPr lang="en" sz="1800" b="0" i="0" u="none" strike="noStrike" baseline="0" dirty="0">
                <a:solidFill>
                  <a:srgbClr val="000000"/>
                </a:solidFill>
                <a:latin typeface="Avenir"/>
              </a:rPr>
              <a:t>is</a:t>
            </a:r>
            <a:r>
              <a:rPr lang="en" sz="1800" b="0" i="0" u="none" strike="noStrike" baseline="0" dirty="0" err="1">
                <a:solidFill>
                  <a:srgbClr val="000000"/>
                </a:solidFill>
                <a:latin typeface="Avenir"/>
              </a:rPr>
              <a:t>​</a:t>
            </a:r>
            <a:r>
              <a:rPr lang="en" sz="1800" b="0" i="0" u="none" strike="noStrike" baseline="0" dirty="0">
                <a:solidFill>
                  <a:srgbClr val="000000"/>
                </a:solidFill>
                <a:latin typeface="Avenir"/>
              </a:rPr>
              <a:t> </a:t>
            </a:r>
            <a:r>
              <a:rPr lang="en" sz="1800" b="0" i="0" u="none" strike="noStrike" baseline="0" dirty="0" err="1">
                <a:solidFill>
                  <a:srgbClr val="000000"/>
                </a:solidFill>
                <a:latin typeface="Avenir"/>
              </a:rPr>
              <a:t>Why</a:t>
            </a:r>
            <a:r>
              <a:rPr lang="en" sz="1800" b="0" i="0" u="none" strike="noStrike" baseline="0" dirty="0">
                <a:solidFill>
                  <a:srgbClr val="000000"/>
                </a:solidFill>
                <a:latin typeface="Avenir"/>
              </a:rPr>
              <a:t> </a:t>
            </a:r>
            <a:r>
              <a:rPr lang="en" sz="1800" b="1" dirty="0">
                <a:effectLst/>
                <a:latin typeface="Calibri"/>
                <a:ea typeface="Calibri"/>
                <a:cs typeface="Times New Roman"/>
              </a:rPr>
              <a:t>Testing for recent HIV infection is not recommended as part of </a:t>
            </a:r>
            <a:r>
              <a:rPr lang="en" sz="1800" b="1" dirty="0">
                <a:latin typeface="Calibri"/>
                <a:ea typeface="Calibri"/>
                <a:cs typeface="Times New Roman"/>
              </a:rPr>
              <a:t>routine </a:t>
            </a:r>
            <a:r>
              <a:rPr lang="en" sz="1800" b="1" dirty="0">
                <a:effectLst/>
                <a:latin typeface="Calibri"/>
                <a:ea typeface="Calibri"/>
                <a:cs typeface="Times New Roman"/>
              </a:rPr>
              <a:t>HIV testing services.</a:t>
            </a:r>
          </a:p>
          <a:p>
            <a:r>
              <a:rPr lang="en" sz="1800" b="1" dirty="0">
                <a:effectLst/>
                <a:latin typeface="Calibri"/>
                <a:ea typeface="Calibri"/>
                <a:cs typeface="Times New Roman"/>
              </a:rPr>
              <a:t>There are no prequalified tests, none in prequalification and there is no path to being PQ because PQ only concerns diagnostic tests/ </a:t>
            </a:r>
            <a:r>
              <a:rPr lang="en" sz="1800" b="1" dirty="0" err="1">
                <a:effectLst/>
                <a:latin typeface="Calibri"/>
                <a:ea typeface="Calibri"/>
                <a:cs typeface="Times New Roman"/>
              </a:rPr>
              <a:t>methods</a:t>
            </a:r>
          </a:p>
          <a:p>
            <a:endParaRPr lang="en-US" sz="1800" b="0" i="0" u="none" strike="noStrike" baseline="0" dirty="0">
              <a:solidFill>
                <a:srgbClr val="000000"/>
              </a:solidFill>
              <a:latin typeface="Avenir"/>
            </a:endParaRPr>
          </a:p>
          <a:p>
            <a:r>
              <a:rPr lang="en" sz="1800" b="0" i="0" u="none" strike="noStrike" baseline="0" dirty="0">
                <a:solidFill>
                  <a:srgbClr val="000000"/>
                </a:solidFill>
                <a:latin typeface="Avenir"/>
              </a:rPr>
              <a:t>The prior guidance stated: WHO does not recommend the use of recency assays for clinical use or management of people living with HIV or their partners. In this context, this includes return of results to clients; counseling messages about recent infection; and prioritizing initiation of antiretroviral therapy, partner services, index testing or additional services based on recency results</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54F02D-C5D5-43BF-A357-28D45153D2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695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most of the </a:t>
            </a:r>
            <a:r>
              <a:rPr lang="en-US" b="0" i="0" u="none" strike="noStrike" dirty="0" err="1">
                <a:solidFill>
                  <a:srgbClr val="212121"/>
                </a:solidFill>
                <a:effectLst/>
                <a:latin typeface="Calibri" panose="020F0502020204030204" pitchFamily="34" charset="0"/>
              </a:rPr>
              <a:t>undiag</a:t>
            </a:r>
            <a:r>
              <a:rPr lang="en-US" b="0" i="0" u="none" strike="noStrike" dirty="0">
                <a:solidFill>
                  <a:srgbClr val="212121"/>
                </a:solidFill>
                <a:effectLst/>
                <a:latin typeface="Calibri" panose="020F0502020204030204" pitchFamily="34" charset="0"/>
              </a:rPr>
              <a:t> people have been infected more than 6 months ago</a:t>
            </a:r>
            <a:endParaRPr lang="en-US" dirty="0"/>
          </a:p>
        </p:txBody>
      </p:sp>
      <p:sp>
        <p:nvSpPr>
          <p:cNvPr id="4" name="Slide Number Placeholder 3"/>
          <p:cNvSpPr>
            <a:spLocks noGrp="1"/>
          </p:cNvSpPr>
          <p:nvPr>
            <p:ph type="sldNum" sz="quarter" idx="5"/>
          </p:nvPr>
        </p:nvSpPr>
        <p:spPr/>
        <p:txBody>
          <a:bodyPr/>
          <a:lstStyle/>
          <a:p>
            <a:fld id="{EA34FAC7-0145-4ABA-BA93-70890BA8D73C}" type="slidenum">
              <a:rPr lang="en-US" smtClean="0"/>
              <a:t>16</a:t>
            </a:fld>
            <a:endParaRPr lang="en-US"/>
          </a:p>
        </p:txBody>
      </p:sp>
    </p:spTree>
    <p:extLst>
      <p:ext uri="{BB962C8B-B14F-4D97-AF65-F5344CB8AC3E}">
        <p14:creationId xmlns:p14="http://schemas.microsoft.com/office/powerpoint/2010/main" val="3606145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1D623-6C9C-944B-D92A-3B1E3D0B34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34753F-EB22-7C9B-1624-81C27247C6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EDC2C2-5FBA-C377-8155-C133EC89F92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EFDDAE5-064E-20CB-FCCC-23E5B8C79CAB}"/>
              </a:ext>
            </a:extLst>
          </p:cNvPr>
          <p:cNvSpPr>
            <a:spLocks noGrp="1"/>
          </p:cNvSpPr>
          <p:nvPr>
            <p:ph type="ftr" sz="quarter" idx="11"/>
          </p:nvPr>
        </p:nvSpPr>
        <p:spPr/>
        <p:txBody>
          <a:bodyPr/>
          <a:lstStyle/>
          <a:p>
            <a:r>
              <a:rPr lang="en-US"/>
              <a:t>Sept 2023- Sevilla- WHO guideline dissemination-HTS</a:t>
            </a:r>
          </a:p>
        </p:txBody>
      </p:sp>
      <p:sp>
        <p:nvSpPr>
          <p:cNvPr id="6" name="Slide Number Placeholder 5">
            <a:extLst>
              <a:ext uri="{FF2B5EF4-FFF2-40B4-BE49-F238E27FC236}">
                <a16:creationId xmlns:a16="http://schemas.microsoft.com/office/drawing/2014/main" id="{C677B21C-D2C6-EE9E-E88A-71CB4D6AA673}"/>
              </a:ext>
            </a:extLst>
          </p:cNvPr>
          <p:cNvSpPr>
            <a:spLocks noGrp="1"/>
          </p:cNvSpPr>
          <p:nvPr>
            <p:ph type="sldNum" sz="quarter" idx="12"/>
          </p:nvPr>
        </p:nvSpPr>
        <p:spPr/>
        <p:txBody>
          <a:bodyPr/>
          <a:lstStyle/>
          <a:p>
            <a:fld id="{B252F8E9-5D5B-4F54-A461-5E2496A6CC00}" type="slidenum">
              <a:rPr lang="en-US" smtClean="0"/>
              <a:t>‹#›</a:t>
            </a:fld>
            <a:endParaRPr lang="en-US"/>
          </a:p>
        </p:txBody>
      </p:sp>
    </p:spTree>
    <p:extLst>
      <p:ext uri="{BB962C8B-B14F-4D97-AF65-F5344CB8AC3E}">
        <p14:creationId xmlns:p14="http://schemas.microsoft.com/office/powerpoint/2010/main" val="417965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E7F58-E6B4-F224-8B9D-33A6BCAC72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667522-9D72-E285-06D3-7C6CB6208B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524E2-FF63-D0FD-95E6-E17EB269EAD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B77C0C7-1F13-502F-F78D-E4B31F94BD0E}"/>
              </a:ext>
            </a:extLst>
          </p:cNvPr>
          <p:cNvSpPr>
            <a:spLocks noGrp="1"/>
          </p:cNvSpPr>
          <p:nvPr>
            <p:ph type="ftr" sz="quarter" idx="11"/>
          </p:nvPr>
        </p:nvSpPr>
        <p:spPr/>
        <p:txBody>
          <a:bodyPr/>
          <a:lstStyle/>
          <a:p>
            <a:r>
              <a:rPr lang="en-US"/>
              <a:t>Sept 2023- Sevilla- WHO guideline dissemination-HTS</a:t>
            </a:r>
          </a:p>
        </p:txBody>
      </p:sp>
      <p:sp>
        <p:nvSpPr>
          <p:cNvPr id="6" name="Slide Number Placeholder 5">
            <a:extLst>
              <a:ext uri="{FF2B5EF4-FFF2-40B4-BE49-F238E27FC236}">
                <a16:creationId xmlns:a16="http://schemas.microsoft.com/office/drawing/2014/main" id="{BD7BB74E-3549-3592-E148-09FDFFCC364D}"/>
              </a:ext>
            </a:extLst>
          </p:cNvPr>
          <p:cNvSpPr>
            <a:spLocks noGrp="1"/>
          </p:cNvSpPr>
          <p:nvPr>
            <p:ph type="sldNum" sz="quarter" idx="12"/>
          </p:nvPr>
        </p:nvSpPr>
        <p:spPr/>
        <p:txBody>
          <a:bodyPr/>
          <a:lstStyle/>
          <a:p>
            <a:fld id="{B252F8E9-5D5B-4F54-A461-5E2496A6CC00}" type="slidenum">
              <a:rPr lang="en-US" smtClean="0"/>
              <a:t>‹#›</a:t>
            </a:fld>
            <a:endParaRPr lang="en-US"/>
          </a:p>
        </p:txBody>
      </p:sp>
    </p:spTree>
    <p:extLst>
      <p:ext uri="{BB962C8B-B14F-4D97-AF65-F5344CB8AC3E}">
        <p14:creationId xmlns:p14="http://schemas.microsoft.com/office/powerpoint/2010/main" val="2195013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9DE35B-1F87-02C5-8D5C-2AAC4CCB5F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E38716-D437-A1A8-0A52-A7EBD501E9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4EBDFF-EE3C-A195-282B-3FB27DAA490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8EA9D5B-F4CC-3789-4E03-DFD662113A6A}"/>
              </a:ext>
            </a:extLst>
          </p:cNvPr>
          <p:cNvSpPr>
            <a:spLocks noGrp="1"/>
          </p:cNvSpPr>
          <p:nvPr>
            <p:ph type="ftr" sz="quarter" idx="11"/>
          </p:nvPr>
        </p:nvSpPr>
        <p:spPr/>
        <p:txBody>
          <a:bodyPr/>
          <a:lstStyle/>
          <a:p>
            <a:r>
              <a:rPr lang="en-US"/>
              <a:t>Sept 2023- Sevilla- WHO guideline dissemination-HTS</a:t>
            </a:r>
          </a:p>
        </p:txBody>
      </p:sp>
      <p:sp>
        <p:nvSpPr>
          <p:cNvPr id="6" name="Slide Number Placeholder 5">
            <a:extLst>
              <a:ext uri="{FF2B5EF4-FFF2-40B4-BE49-F238E27FC236}">
                <a16:creationId xmlns:a16="http://schemas.microsoft.com/office/drawing/2014/main" id="{F1A6CF7D-0E50-D01D-0B05-F4B03637BCD1}"/>
              </a:ext>
            </a:extLst>
          </p:cNvPr>
          <p:cNvSpPr>
            <a:spLocks noGrp="1"/>
          </p:cNvSpPr>
          <p:nvPr>
            <p:ph type="sldNum" sz="quarter" idx="12"/>
          </p:nvPr>
        </p:nvSpPr>
        <p:spPr/>
        <p:txBody>
          <a:bodyPr/>
          <a:lstStyle/>
          <a:p>
            <a:fld id="{B252F8E9-5D5B-4F54-A461-5E2496A6CC00}" type="slidenum">
              <a:rPr lang="en-US" smtClean="0"/>
              <a:t>‹#›</a:t>
            </a:fld>
            <a:endParaRPr lang="en-US"/>
          </a:p>
        </p:txBody>
      </p:sp>
    </p:spTree>
    <p:extLst>
      <p:ext uri="{BB962C8B-B14F-4D97-AF65-F5344CB8AC3E}">
        <p14:creationId xmlns:p14="http://schemas.microsoft.com/office/powerpoint/2010/main" val="288394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p:txBody>
          <a:bodyPr/>
          <a:lstStyle>
            <a:lvl1pPr>
              <a:defRPr/>
            </a:lvl1pPr>
          </a:lstStyle>
          <a:p>
            <a:endParaRPr lang="en-GB"/>
          </a:p>
        </p:txBody>
      </p:sp>
      <p:sp>
        <p:nvSpPr>
          <p:cNvPr id="5" name="Footer Placeholder 4"/>
          <p:cNvSpPr>
            <a:spLocks noGrp="1"/>
          </p:cNvSpPr>
          <p:nvPr>
            <p:ph type="ftr" sz="quarter" idx="15"/>
          </p:nvPr>
        </p:nvSpPr>
        <p:spPr>
          <a:xfrm>
            <a:off x="1392991" y="6588209"/>
            <a:ext cx="7247007" cy="208579"/>
          </a:xfrm>
        </p:spPr>
        <p:txBody>
          <a:bodyPr/>
          <a:lstStyle/>
          <a:p>
            <a:r>
              <a:rPr lang="en-US" noProof="0"/>
              <a:t>Sept 2023- Sevilla- WHO guideline dissemination-HTS</a:t>
            </a:r>
            <a:endParaRPr lang="en-GB" noProof="0"/>
          </a:p>
        </p:txBody>
      </p:sp>
      <p:sp>
        <p:nvSpPr>
          <p:cNvPr id="13"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ASLM – Abuja, Nigeria </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12645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no pattern)">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p:spPr>
        <p:txBody>
          <a:bodyPr lIns="0" rIns="0"/>
          <a:lstStyle>
            <a:lvl1pPr marL="0" indent="0">
              <a:buFont typeface="Courier New" panose="02070309020205020404" pitchFamily="49" charset="0"/>
              <a:buNone/>
              <a:defRPr/>
            </a:lvl1pPr>
          </a:lstStyle>
          <a:p>
            <a:r>
              <a:rPr lang="en-US" err="1"/>
              <a:t>Nulla</a:t>
            </a:r>
            <a:r>
              <a:rPr lang="en-US"/>
              <a:t> </a:t>
            </a:r>
            <a:r>
              <a:rPr lang="en-US" err="1"/>
              <a:t>quis</a:t>
            </a:r>
            <a:r>
              <a:rPr lang="en-US"/>
              <a:t> lorem </a:t>
            </a:r>
            <a:r>
              <a:rPr lang="en-US" err="1"/>
              <a:t>ut</a:t>
            </a:r>
            <a:r>
              <a:rPr lang="en-US"/>
              <a:t> libero </a:t>
            </a:r>
            <a:r>
              <a:rPr lang="en-US" err="1"/>
              <a:t>malesuada</a:t>
            </a:r>
            <a:r>
              <a:rPr lang="en-US"/>
              <a:t> </a:t>
            </a:r>
            <a:r>
              <a:rPr lang="en-US" err="1"/>
              <a:t>feugiat</a:t>
            </a:r>
            <a:r>
              <a:rPr lang="en-US"/>
              <a:t>. </a:t>
            </a:r>
            <a:r>
              <a:rPr lang="en-US" err="1"/>
              <a:t>Curabitur</a:t>
            </a:r>
            <a:r>
              <a:rPr lang="en-US"/>
              <a:t> non </a:t>
            </a:r>
            <a:r>
              <a:rPr lang="en-US" err="1"/>
              <a:t>nulla</a:t>
            </a:r>
            <a:r>
              <a:rPr lang="en-US"/>
              <a:t> sit </a:t>
            </a:r>
            <a:r>
              <a:rPr lang="en-US" err="1"/>
              <a:t>amet</a:t>
            </a:r>
            <a:r>
              <a:rPr lang="en-US"/>
              <a:t> </a:t>
            </a:r>
            <a:r>
              <a:rPr lang="en-US" err="1"/>
              <a:t>nisl</a:t>
            </a:r>
            <a:r>
              <a:rPr lang="en-US"/>
              <a:t> tempus convallis </a:t>
            </a:r>
            <a:r>
              <a:rPr lang="en-US" err="1"/>
              <a:t>quis</a:t>
            </a:r>
            <a:r>
              <a:rPr lang="en-US"/>
              <a:t> ac </a:t>
            </a:r>
            <a:r>
              <a:rPr lang="en-US" err="1"/>
              <a:t>lectus</a:t>
            </a:r>
            <a:r>
              <a:rPr lang="en-US"/>
              <a:t>.</a:t>
            </a:r>
          </a:p>
          <a:p>
            <a:r>
              <a:rPr lang="en-US"/>
              <a:t>Proin </a:t>
            </a:r>
            <a:r>
              <a:rPr lang="en-US" err="1"/>
              <a:t>eget</a:t>
            </a:r>
            <a:r>
              <a:rPr lang="en-US"/>
              <a:t> </a:t>
            </a:r>
            <a:r>
              <a:rPr lang="en-US" err="1"/>
              <a:t>tortor</a:t>
            </a:r>
            <a:r>
              <a:rPr lang="en-US"/>
              <a:t> </a:t>
            </a:r>
            <a:r>
              <a:rPr lang="en-US" err="1"/>
              <a:t>risus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marL="457200" indent="-457200">
              <a:buFont typeface="Arial" panose="020B0604020202020204" pitchFamily="34" charset="0"/>
              <a:buChar char="•"/>
            </a:pPr>
            <a:r>
              <a:rPr lang="en-US"/>
              <a:t>Donec </a:t>
            </a:r>
            <a:r>
              <a:rPr lang="en-US" err="1"/>
              <a:t>rutrum</a:t>
            </a:r>
            <a:r>
              <a:rPr lang="en-US"/>
              <a:t> </a:t>
            </a:r>
            <a:r>
              <a:rPr lang="en-US" err="1"/>
              <a:t>congue</a:t>
            </a:r>
            <a:r>
              <a:rPr lang="en-US"/>
              <a:t> </a:t>
            </a:r>
            <a:r>
              <a:rPr lang="en-US" err="1"/>
              <a:t>leo</a:t>
            </a:r>
            <a:r>
              <a:rPr lang="en-US"/>
              <a:t> </a:t>
            </a:r>
            <a:r>
              <a:rPr lang="en-US" err="1"/>
              <a:t>eget</a:t>
            </a:r>
            <a:r>
              <a:rPr lang="en-US"/>
              <a:t> </a:t>
            </a:r>
            <a:r>
              <a:rPr lang="en-US" err="1"/>
              <a:t>malesuada</a:t>
            </a:r>
            <a:r>
              <a:rPr lang="en-US"/>
              <a:t>.</a:t>
            </a:r>
          </a:p>
          <a:p>
            <a:pPr marL="457200" indent="-457200">
              <a:buFont typeface="Arial" panose="020B0604020202020204" pitchFamily="34" charset="0"/>
              <a:buChar char="•"/>
            </a:pPr>
            <a:r>
              <a:rPr lang="en-US" err="1"/>
              <a:t>Curabitur</a:t>
            </a:r>
            <a:r>
              <a:rPr lang="en-US"/>
              <a:t> </a:t>
            </a:r>
            <a:r>
              <a:rPr lang="en-US" err="1"/>
              <a:t>aliquet</a:t>
            </a:r>
            <a:r>
              <a:rPr lang="en-US"/>
              <a:t> </a:t>
            </a:r>
            <a:r>
              <a:rPr lang="en-US" err="1"/>
              <a:t>quam</a:t>
            </a:r>
            <a:r>
              <a:rPr lang="en-US"/>
              <a:t> id dui </a:t>
            </a:r>
            <a:r>
              <a:rPr lang="en-US" err="1"/>
              <a:t>posuere</a:t>
            </a:r>
            <a:r>
              <a:rPr lang="en-US"/>
              <a:t> </a:t>
            </a:r>
            <a:r>
              <a:rPr lang="en-US" err="1"/>
              <a:t>blandit</a:t>
            </a:r>
            <a:r>
              <a:rPr lang="en-US"/>
              <a:t>.</a:t>
            </a:r>
          </a:p>
          <a:p>
            <a:pPr marL="457200" indent="-457200">
              <a:buFont typeface="Arial" panose="020B0604020202020204" pitchFamily="34" charset="0"/>
              <a:buChar char="•"/>
            </a:pPr>
            <a:r>
              <a:rPr lang="en-US"/>
              <a:t>Proin </a:t>
            </a:r>
            <a:r>
              <a:rPr lang="en-US" err="1"/>
              <a:t>eget</a:t>
            </a:r>
            <a:r>
              <a:rPr lang="en-US"/>
              <a:t> </a:t>
            </a:r>
            <a:r>
              <a:rPr lang="en-US" err="1"/>
              <a:t>tortor</a:t>
            </a:r>
            <a:r>
              <a:rPr lang="en-US"/>
              <a:t> </a:t>
            </a:r>
            <a:r>
              <a:rPr lang="en-US" err="1"/>
              <a:t>risus</a:t>
            </a:r>
            <a:r>
              <a:rPr lang="en-US"/>
              <a:t>.</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kern="1200">
                <a:solidFill>
                  <a:schemeClr val="tx1"/>
                </a:solidFill>
                <a:effectLst/>
                <a:latin typeface="+mn-lt"/>
                <a:ea typeface="+mn-ea"/>
                <a:cs typeface="+mn-cs"/>
              </a:rPr>
              <a:t>29 July – 2 August · Montreal &amp;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rIns="0" anchor="t"/>
          <a:lstStyle/>
          <a:p>
            <a:r>
              <a:rPr lang="en-US"/>
              <a:t>Click to edit Master title style</a:t>
            </a:r>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kern="1200">
                <a:solidFill>
                  <a:schemeClr val="tx1"/>
                </a:solidFill>
                <a:effectLst/>
                <a:latin typeface="+mn-lt"/>
                <a:ea typeface="+mn-ea"/>
                <a:cs typeface="+mn-cs"/>
              </a:rPr>
              <a:t>aids2022.org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r>
              <a:rPr lang="en-GB" sz="1000" kern="1200">
                <a:solidFill>
                  <a:schemeClr val="tx1"/>
                </a:solidFill>
                <a:effectLst/>
                <a:latin typeface="+mn-lt"/>
                <a:ea typeface="+mn-ea"/>
                <a:cs typeface="+mn-cs"/>
              </a:rPr>
              <a:t>#AIDS2022</a:t>
            </a:r>
          </a:p>
        </p:txBody>
      </p:sp>
      <p:pic>
        <p:nvPicPr>
          <p:cNvPr id="10" name="Picture 9">
            <a:extLst>
              <a:ext uri="{FF2B5EF4-FFF2-40B4-BE49-F238E27FC236}">
                <a16:creationId xmlns:a16="http://schemas.microsoft.com/office/drawing/2014/main" id="{EEB70982-BFE8-A345-992E-7EBA17B005B7}"/>
              </a:ext>
            </a:extLst>
          </p:cNvPr>
          <p:cNvPicPr>
            <a:picLocks noChangeAspect="1"/>
          </p:cNvPicPr>
          <p:nvPr userDrawn="1"/>
        </p:nvPicPr>
        <p:blipFill>
          <a:blip r:embed="rId2"/>
          <a:stretch>
            <a:fillRect/>
          </a:stretch>
        </p:blipFill>
        <p:spPr>
          <a:xfrm>
            <a:off x="255556" y="154944"/>
            <a:ext cx="1831216" cy="1196446"/>
          </a:xfrm>
          <a:prstGeom prst="rect">
            <a:avLst/>
          </a:prstGeom>
        </p:spPr>
      </p:pic>
    </p:spTree>
    <p:extLst>
      <p:ext uri="{BB962C8B-B14F-4D97-AF65-F5344CB8AC3E}">
        <p14:creationId xmlns:p14="http://schemas.microsoft.com/office/powerpoint/2010/main" val="824771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3290442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86628353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51933" y="909457"/>
            <a:ext cx="10193867" cy="360363"/>
          </a:xfrm>
          <a:prstGeom prst="rect">
            <a:avLst/>
          </a:prstGeom>
        </p:spPr>
        <p:txBody>
          <a:bodyPr vert="horz"/>
          <a:lstStyle>
            <a:lvl1pPr marL="0" indent="0">
              <a:buNone/>
              <a:defRPr sz="3733" b="1" i="0">
                <a:solidFill>
                  <a:srgbClr val="007C8A"/>
                </a:solidFill>
                <a:latin typeface="Arial Narrow"/>
                <a:cs typeface="Arial Narrow"/>
              </a:defRPr>
            </a:lvl1pPr>
          </a:lstStyle>
          <a:p>
            <a:pPr lvl="0"/>
            <a:endParaRPr lang="en-US"/>
          </a:p>
        </p:txBody>
      </p:sp>
      <p:sp>
        <p:nvSpPr>
          <p:cNvPr id="5" name="Content Placeholder 4"/>
          <p:cNvSpPr>
            <a:spLocks noGrp="1"/>
          </p:cNvSpPr>
          <p:nvPr>
            <p:ph sz="quarter" idx="11"/>
          </p:nvPr>
        </p:nvSpPr>
        <p:spPr>
          <a:xfrm>
            <a:off x="651933" y="1381436"/>
            <a:ext cx="10972800" cy="4976813"/>
          </a:xfrm>
          <a:prstGeom prst="rect">
            <a:avLst/>
          </a:prstGeom>
        </p:spPr>
        <p:txBody>
          <a:bodyPr vert="horz"/>
          <a:lstStyle>
            <a:lvl1pPr marL="380990" indent="-380990">
              <a:buFont typeface="Arial"/>
              <a:buChar char="•"/>
              <a:defRPr sz="2133" b="0" i="0">
                <a:solidFill>
                  <a:schemeClr val="tx1">
                    <a:lumMod val="65000"/>
                    <a:lumOff val="35000"/>
                  </a:schemeClr>
                </a:solidFill>
                <a:latin typeface="Arial"/>
                <a:cs typeface="Arial"/>
              </a:defRPr>
            </a:lvl1pPr>
          </a:lstStyle>
          <a:p>
            <a:pPr lvl="0"/>
            <a:endParaRPr lang="en-US"/>
          </a:p>
        </p:txBody>
      </p:sp>
      <p:sp>
        <p:nvSpPr>
          <p:cNvPr id="16" name="CuadroTexto 15"/>
          <p:cNvSpPr txBox="1"/>
          <p:nvPr userDrawn="1"/>
        </p:nvSpPr>
        <p:spPr>
          <a:xfrm>
            <a:off x="487318" y="6651290"/>
            <a:ext cx="184731" cy="461665"/>
          </a:xfrm>
          <a:prstGeom prst="rect">
            <a:avLst/>
          </a:prstGeom>
          <a:noFill/>
        </p:spPr>
        <p:txBody>
          <a:bodyPr wrap="none" rtlCol="0">
            <a:spAutoFit/>
          </a:bodyPr>
          <a:lstStyle/>
          <a:p>
            <a:endParaRPr lang="es-ES" sz="2400">
              <a:solidFill>
                <a:prstClr val="black"/>
              </a:solidFill>
            </a:endParaRPr>
          </a:p>
        </p:txBody>
      </p:sp>
    </p:spTree>
    <p:extLst>
      <p:ext uri="{BB962C8B-B14F-4D97-AF65-F5344CB8AC3E}">
        <p14:creationId xmlns:p14="http://schemas.microsoft.com/office/powerpoint/2010/main" val="3978028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r>
              <a:rPr lang="en-US"/>
              <a:t>March 2024- Workshop for African RDT manufacturer-WHO HTS update</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272592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734A5-DA9D-D449-409F-CC8BF55E95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76C326-5321-23A2-A6EC-EE4665D01F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4E142-EE69-381E-30E7-2F16E9DCE4D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4863E72-18F7-E945-7638-5C238985EB27}"/>
              </a:ext>
            </a:extLst>
          </p:cNvPr>
          <p:cNvSpPr>
            <a:spLocks noGrp="1"/>
          </p:cNvSpPr>
          <p:nvPr>
            <p:ph type="ftr" sz="quarter" idx="11"/>
          </p:nvPr>
        </p:nvSpPr>
        <p:spPr/>
        <p:txBody>
          <a:bodyPr/>
          <a:lstStyle/>
          <a:p>
            <a:r>
              <a:rPr lang="en-US"/>
              <a:t>Sept 2023- Sevilla- WHO guideline dissemination-HTS</a:t>
            </a:r>
          </a:p>
        </p:txBody>
      </p:sp>
      <p:sp>
        <p:nvSpPr>
          <p:cNvPr id="6" name="Slide Number Placeholder 5">
            <a:extLst>
              <a:ext uri="{FF2B5EF4-FFF2-40B4-BE49-F238E27FC236}">
                <a16:creationId xmlns:a16="http://schemas.microsoft.com/office/drawing/2014/main" id="{22B4263B-011E-6796-C057-3CBE76A9263C}"/>
              </a:ext>
            </a:extLst>
          </p:cNvPr>
          <p:cNvSpPr>
            <a:spLocks noGrp="1"/>
          </p:cNvSpPr>
          <p:nvPr>
            <p:ph type="sldNum" sz="quarter" idx="12"/>
          </p:nvPr>
        </p:nvSpPr>
        <p:spPr/>
        <p:txBody>
          <a:bodyPr/>
          <a:lstStyle/>
          <a:p>
            <a:fld id="{B252F8E9-5D5B-4F54-A461-5E2496A6CC00}" type="slidenum">
              <a:rPr lang="en-US" smtClean="0"/>
              <a:t>‹#›</a:t>
            </a:fld>
            <a:endParaRPr lang="en-US"/>
          </a:p>
        </p:txBody>
      </p:sp>
    </p:spTree>
    <p:extLst>
      <p:ext uri="{BB962C8B-B14F-4D97-AF65-F5344CB8AC3E}">
        <p14:creationId xmlns:p14="http://schemas.microsoft.com/office/powerpoint/2010/main" val="390948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B6F89-339C-BFBE-1F09-7A7DB1CF04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08AE55-BE87-E966-E999-A19207884E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93C2C6-2523-B312-5514-96DE1BAC465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85A643E-EAF2-42A2-5DF4-FF7BBBEA93D6}"/>
              </a:ext>
            </a:extLst>
          </p:cNvPr>
          <p:cNvSpPr>
            <a:spLocks noGrp="1"/>
          </p:cNvSpPr>
          <p:nvPr>
            <p:ph type="ftr" sz="quarter" idx="11"/>
          </p:nvPr>
        </p:nvSpPr>
        <p:spPr/>
        <p:txBody>
          <a:bodyPr/>
          <a:lstStyle/>
          <a:p>
            <a:r>
              <a:rPr lang="en-US"/>
              <a:t>Sept 2023- Sevilla- WHO guideline dissemination-HTS</a:t>
            </a:r>
          </a:p>
        </p:txBody>
      </p:sp>
      <p:sp>
        <p:nvSpPr>
          <p:cNvPr id="6" name="Slide Number Placeholder 5">
            <a:extLst>
              <a:ext uri="{FF2B5EF4-FFF2-40B4-BE49-F238E27FC236}">
                <a16:creationId xmlns:a16="http://schemas.microsoft.com/office/drawing/2014/main" id="{486459A9-1796-FE40-F20A-E5C11275F533}"/>
              </a:ext>
            </a:extLst>
          </p:cNvPr>
          <p:cNvSpPr>
            <a:spLocks noGrp="1"/>
          </p:cNvSpPr>
          <p:nvPr>
            <p:ph type="sldNum" sz="quarter" idx="12"/>
          </p:nvPr>
        </p:nvSpPr>
        <p:spPr/>
        <p:txBody>
          <a:bodyPr/>
          <a:lstStyle/>
          <a:p>
            <a:fld id="{B252F8E9-5D5B-4F54-A461-5E2496A6CC00}" type="slidenum">
              <a:rPr lang="en-US" smtClean="0"/>
              <a:t>‹#›</a:t>
            </a:fld>
            <a:endParaRPr lang="en-US"/>
          </a:p>
        </p:txBody>
      </p:sp>
    </p:spTree>
    <p:extLst>
      <p:ext uri="{BB962C8B-B14F-4D97-AF65-F5344CB8AC3E}">
        <p14:creationId xmlns:p14="http://schemas.microsoft.com/office/powerpoint/2010/main" val="4099859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7EDBD-1668-88C5-05E0-487252D372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4F7A82-714E-AF4A-07AB-801F78ECB2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52511C-0126-6FB4-24C3-872FDEE2CC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ABCFC2-C479-35C8-2FA8-CD6DF1F011E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7FFEAF9-DEAE-C11F-5237-9C0962C7ACB6}"/>
              </a:ext>
            </a:extLst>
          </p:cNvPr>
          <p:cNvSpPr>
            <a:spLocks noGrp="1"/>
          </p:cNvSpPr>
          <p:nvPr>
            <p:ph type="ftr" sz="quarter" idx="11"/>
          </p:nvPr>
        </p:nvSpPr>
        <p:spPr/>
        <p:txBody>
          <a:bodyPr/>
          <a:lstStyle/>
          <a:p>
            <a:r>
              <a:rPr lang="en-US"/>
              <a:t>Sept 2023- Sevilla- WHO guideline dissemination-HTS</a:t>
            </a:r>
          </a:p>
        </p:txBody>
      </p:sp>
      <p:sp>
        <p:nvSpPr>
          <p:cNvPr id="7" name="Slide Number Placeholder 6">
            <a:extLst>
              <a:ext uri="{FF2B5EF4-FFF2-40B4-BE49-F238E27FC236}">
                <a16:creationId xmlns:a16="http://schemas.microsoft.com/office/drawing/2014/main" id="{BF213E80-7FCF-E8AA-0B75-15D6EA6E1C2B}"/>
              </a:ext>
            </a:extLst>
          </p:cNvPr>
          <p:cNvSpPr>
            <a:spLocks noGrp="1"/>
          </p:cNvSpPr>
          <p:nvPr>
            <p:ph type="sldNum" sz="quarter" idx="12"/>
          </p:nvPr>
        </p:nvSpPr>
        <p:spPr/>
        <p:txBody>
          <a:bodyPr/>
          <a:lstStyle/>
          <a:p>
            <a:fld id="{B252F8E9-5D5B-4F54-A461-5E2496A6CC00}" type="slidenum">
              <a:rPr lang="en-US" smtClean="0"/>
              <a:t>‹#›</a:t>
            </a:fld>
            <a:endParaRPr lang="en-US"/>
          </a:p>
        </p:txBody>
      </p:sp>
    </p:spTree>
    <p:extLst>
      <p:ext uri="{BB962C8B-B14F-4D97-AF65-F5344CB8AC3E}">
        <p14:creationId xmlns:p14="http://schemas.microsoft.com/office/powerpoint/2010/main" val="1688900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7DE80-BF05-DFE6-C3F3-E236D7610F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4B69FC-7D24-223D-8D9A-367318EBC5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11D182-6553-51F5-B364-96E227FD5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56AC95-3824-FADF-D5E7-96098876F8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5F2F60-1D52-D8F3-CA15-03A84849C5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405C92-9BD0-B6DA-7037-0CC535276F30}"/>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3E4DEF6-08F7-AF94-452A-E324F430477E}"/>
              </a:ext>
            </a:extLst>
          </p:cNvPr>
          <p:cNvSpPr>
            <a:spLocks noGrp="1"/>
          </p:cNvSpPr>
          <p:nvPr>
            <p:ph type="ftr" sz="quarter" idx="11"/>
          </p:nvPr>
        </p:nvSpPr>
        <p:spPr/>
        <p:txBody>
          <a:bodyPr/>
          <a:lstStyle/>
          <a:p>
            <a:r>
              <a:rPr lang="en-US"/>
              <a:t>Sept 2023- Sevilla- WHO guideline dissemination-HTS</a:t>
            </a:r>
          </a:p>
        </p:txBody>
      </p:sp>
      <p:sp>
        <p:nvSpPr>
          <p:cNvPr id="9" name="Slide Number Placeholder 8">
            <a:extLst>
              <a:ext uri="{FF2B5EF4-FFF2-40B4-BE49-F238E27FC236}">
                <a16:creationId xmlns:a16="http://schemas.microsoft.com/office/drawing/2014/main" id="{98A8AE39-B4F2-4E04-0D24-74CFBD66939D}"/>
              </a:ext>
            </a:extLst>
          </p:cNvPr>
          <p:cNvSpPr>
            <a:spLocks noGrp="1"/>
          </p:cNvSpPr>
          <p:nvPr>
            <p:ph type="sldNum" sz="quarter" idx="12"/>
          </p:nvPr>
        </p:nvSpPr>
        <p:spPr/>
        <p:txBody>
          <a:bodyPr/>
          <a:lstStyle/>
          <a:p>
            <a:fld id="{B252F8E9-5D5B-4F54-A461-5E2496A6CC00}" type="slidenum">
              <a:rPr lang="en-US" smtClean="0"/>
              <a:t>‹#›</a:t>
            </a:fld>
            <a:endParaRPr lang="en-US"/>
          </a:p>
        </p:txBody>
      </p:sp>
    </p:spTree>
    <p:extLst>
      <p:ext uri="{BB962C8B-B14F-4D97-AF65-F5344CB8AC3E}">
        <p14:creationId xmlns:p14="http://schemas.microsoft.com/office/powerpoint/2010/main" val="1609112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AE0D4-8FB7-3F27-E99F-01CE369408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29A05C-8E49-0770-4E64-CFB87CB6F7A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1C7F117-EFDA-B301-4FC1-266C317A1D73}"/>
              </a:ext>
            </a:extLst>
          </p:cNvPr>
          <p:cNvSpPr>
            <a:spLocks noGrp="1"/>
          </p:cNvSpPr>
          <p:nvPr>
            <p:ph type="ftr" sz="quarter" idx="11"/>
          </p:nvPr>
        </p:nvSpPr>
        <p:spPr/>
        <p:txBody>
          <a:bodyPr/>
          <a:lstStyle/>
          <a:p>
            <a:r>
              <a:rPr lang="en-US"/>
              <a:t>Sept 2023- Sevilla- WHO guideline dissemination-HTS</a:t>
            </a:r>
          </a:p>
        </p:txBody>
      </p:sp>
      <p:sp>
        <p:nvSpPr>
          <p:cNvPr id="5" name="Slide Number Placeholder 4">
            <a:extLst>
              <a:ext uri="{FF2B5EF4-FFF2-40B4-BE49-F238E27FC236}">
                <a16:creationId xmlns:a16="http://schemas.microsoft.com/office/drawing/2014/main" id="{54A545EA-B663-5C1E-A404-17EA9FA80635}"/>
              </a:ext>
            </a:extLst>
          </p:cNvPr>
          <p:cNvSpPr>
            <a:spLocks noGrp="1"/>
          </p:cNvSpPr>
          <p:nvPr>
            <p:ph type="sldNum" sz="quarter" idx="12"/>
          </p:nvPr>
        </p:nvSpPr>
        <p:spPr/>
        <p:txBody>
          <a:bodyPr/>
          <a:lstStyle/>
          <a:p>
            <a:fld id="{B252F8E9-5D5B-4F54-A461-5E2496A6CC00}" type="slidenum">
              <a:rPr lang="en-US" smtClean="0"/>
              <a:t>‹#›</a:t>
            </a:fld>
            <a:endParaRPr lang="en-US"/>
          </a:p>
        </p:txBody>
      </p:sp>
    </p:spTree>
    <p:extLst>
      <p:ext uri="{BB962C8B-B14F-4D97-AF65-F5344CB8AC3E}">
        <p14:creationId xmlns:p14="http://schemas.microsoft.com/office/powerpoint/2010/main" val="2271905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49FDF7-D25F-962C-7E15-A2638B49EBE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652C222-1E59-9651-1986-35BD800BC718}"/>
              </a:ext>
            </a:extLst>
          </p:cNvPr>
          <p:cNvSpPr>
            <a:spLocks noGrp="1"/>
          </p:cNvSpPr>
          <p:nvPr>
            <p:ph type="ftr" sz="quarter" idx="11"/>
          </p:nvPr>
        </p:nvSpPr>
        <p:spPr/>
        <p:txBody>
          <a:bodyPr/>
          <a:lstStyle/>
          <a:p>
            <a:r>
              <a:rPr lang="en-US"/>
              <a:t>Sept 2023- Sevilla- WHO guideline dissemination-HTS</a:t>
            </a:r>
          </a:p>
        </p:txBody>
      </p:sp>
      <p:sp>
        <p:nvSpPr>
          <p:cNvPr id="4" name="Slide Number Placeholder 3">
            <a:extLst>
              <a:ext uri="{FF2B5EF4-FFF2-40B4-BE49-F238E27FC236}">
                <a16:creationId xmlns:a16="http://schemas.microsoft.com/office/drawing/2014/main" id="{B548946F-481A-63A5-7495-08C9131D9821}"/>
              </a:ext>
            </a:extLst>
          </p:cNvPr>
          <p:cNvSpPr>
            <a:spLocks noGrp="1"/>
          </p:cNvSpPr>
          <p:nvPr>
            <p:ph type="sldNum" sz="quarter" idx="12"/>
          </p:nvPr>
        </p:nvSpPr>
        <p:spPr/>
        <p:txBody>
          <a:bodyPr/>
          <a:lstStyle/>
          <a:p>
            <a:fld id="{B252F8E9-5D5B-4F54-A461-5E2496A6CC00}" type="slidenum">
              <a:rPr lang="en-US" smtClean="0"/>
              <a:t>‹#›</a:t>
            </a:fld>
            <a:endParaRPr lang="en-US"/>
          </a:p>
        </p:txBody>
      </p:sp>
    </p:spTree>
    <p:extLst>
      <p:ext uri="{BB962C8B-B14F-4D97-AF65-F5344CB8AC3E}">
        <p14:creationId xmlns:p14="http://schemas.microsoft.com/office/powerpoint/2010/main" val="2518731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440C5-AA9E-F70E-9955-2D8C63FD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DACDCB-2BD3-0343-C8BC-980C1E80E5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3217C5-1C02-858C-0EDC-F84AB333AF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ACC94B-B46A-332D-3120-19243F50C20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CE68AC4-C224-DC2C-9504-CF8286AFDE5C}"/>
              </a:ext>
            </a:extLst>
          </p:cNvPr>
          <p:cNvSpPr>
            <a:spLocks noGrp="1"/>
          </p:cNvSpPr>
          <p:nvPr>
            <p:ph type="ftr" sz="quarter" idx="11"/>
          </p:nvPr>
        </p:nvSpPr>
        <p:spPr/>
        <p:txBody>
          <a:bodyPr/>
          <a:lstStyle/>
          <a:p>
            <a:r>
              <a:rPr lang="en-US"/>
              <a:t>Sept 2023- Sevilla- WHO guideline dissemination-HTS</a:t>
            </a:r>
          </a:p>
        </p:txBody>
      </p:sp>
      <p:sp>
        <p:nvSpPr>
          <p:cNvPr id="7" name="Slide Number Placeholder 6">
            <a:extLst>
              <a:ext uri="{FF2B5EF4-FFF2-40B4-BE49-F238E27FC236}">
                <a16:creationId xmlns:a16="http://schemas.microsoft.com/office/drawing/2014/main" id="{47CD9F78-C921-6162-E1F2-3319E5ECF453}"/>
              </a:ext>
            </a:extLst>
          </p:cNvPr>
          <p:cNvSpPr>
            <a:spLocks noGrp="1"/>
          </p:cNvSpPr>
          <p:nvPr>
            <p:ph type="sldNum" sz="quarter" idx="12"/>
          </p:nvPr>
        </p:nvSpPr>
        <p:spPr/>
        <p:txBody>
          <a:bodyPr/>
          <a:lstStyle/>
          <a:p>
            <a:fld id="{B252F8E9-5D5B-4F54-A461-5E2496A6CC00}" type="slidenum">
              <a:rPr lang="en-US" smtClean="0"/>
              <a:t>‹#›</a:t>
            </a:fld>
            <a:endParaRPr lang="en-US"/>
          </a:p>
        </p:txBody>
      </p:sp>
    </p:spTree>
    <p:extLst>
      <p:ext uri="{BB962C8B-B14F-4D97-AF65-F5344CB8AC3E}">
        <p14:creationId xmlns:p14="http://schemas.microsoft.com/office/powerpoint/2010/main" val="1514428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1D0B3-CEA3-2375-2BD6-5FFEAA8062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CD0A8B-8D81-3C63-8153-8F3A995E3D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60BBF9-FFE0-92A7-E3DA-88C6204000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7BE645-EC17-901B-7ABA-18332A536B1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FDE30B6-B403-3735-654F-EA0B0D282993}"/>
              </a:ext>
            </a:extLst>
          </p:cNvPr>
          <p:cNvSpPr>
            <a:spLocks noGrp="1"/>
          </p:cNvSpPr>
          <p:nvPr>
            <p:ph type="ftr" sz="quarter" idx="11"/>
          </p:nvPr>
        </p:nvSpPr>
        <p:spPr/>
        <p:txBody>
          <a:bodyPr/>
          <a:lstStyle/>
          <a:p>
            <a:r>
              <a:rPr lang="en-US"/>
              <a:t>Sept 2023- Sevilla- WHO guideline dissemination-HTS</a:t>
            </a:r>
          </a:p>
        </p:txBody>
      </p:sp>
      <p:sp>
        <p:nvSpPr>
          <p:cNvPr id="7" name="Slide Number Placeholder 6">
            <a:extLst>
              <a:ext uri="{FF2B5EF4-FFF2-40B4-BE49-F238E27FC236}">
                <a16:creationId xmlns:a16="http://schemas.microsoft.com/office/drawing/2014/main" id="{24EFAAC8-578A-F157-6687-9F1DD34E93F2}"/>
              </a:ext>
            </a:extLst>
          </p:cNvPr>
          <p:cNvSpPr>
            <a:spLocks noGrp="1"/>
          </p:cNvSpPr>
          <p:nvPr>
            <p:ph type="sldNum" sz="quarter" idx="12"/>
          </p:nvPr>
        </p:nvSpPr>
        <p:spPr/>
        <p:txBody>
          <a:bodyPr/>
          <a:lstStyle/>
          <a:p>
            <a:fld id="{B252F8E9-5D5B-4F54-A461-5E2496A6CC00}" type="slidenum">
              <a:rPr lang="en-US" smtClean="0"/>
              <a:t>‹#›</a:t>
            </a:fld>
            <a:endParaRPr lang="en-US"/>
          </a:p>
        </p:txBody>
      </p:sp>
    </p:spTree>
    <p:extLst>
      <p:ext uri="{BB962C8B-B14F-4D97-AF65-F5344CB8AC3E}">
        <p14:creationId xmlns:p14="http://schemas.microsoft.com/office/powerpoint/2010/main" val="1068776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85A81C-3E19-B06A-451D-B8EEBD3FC3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C37920-116D-E54F-CF52-A904A0D355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1D0927-4A94-4EEC-0C5F-E48B33609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57844EF-9B9C-5D75-5A95-B98428471D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Sept 2023- Sevilla- WHO guideline dissemination-HTS</a:t>
            </a:r>
          </a:p>
        </p:txBody>
      </p:sp>
      <p:sp>
        <p:nvSpPr>
          <p:cNvPr id="6" name="Slide Number Placeholder 5">
            <a:extLst>
              <a:ext uri="{FF2B5EF4-FFF2-40B4-BE49-F238E27FC236}">
                <a16:creationId xmlns:a16="http://schemas.microsoft.com/office/drawing/2014/main" id="{4866AEAC-F520-3130-5F43-B129A26186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2F8E9-5D5B-4F54-A461-5E2496A6CC00}" type="slidenum">
              <a:rPr lang="en-US" smtClean="0"/>
              <a:t>‹#›</a:t>
            </a:fld>
            <a:endParaRPr lang="en-US"/>
          </a:p>
        </p:txBody>
      </p:sp>
    </p:spTree>
    <p:extLst>
      <p:ext uri="{BB962C8B-B14F-4D97-AF65-F5344CB8AC3E}">
        <p14:creationId xmlns:p14="http://schemas.microsoft.com/office/powerpoint/2010/main" val="1691097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5" r:id="rId13"/>
    <p:sldLayoutId id="2147483670" r:id="rId14"/>
    <p:sldLayoutId id="2147483673" r:id="rId15"/>
    <p:sldLayoutId id="2147483675" r:id="rId16"/>
    <p:sldLayoutId id="2147483676"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9.png"/><Relationship Id="rId4" Type="http://schemas.openxmlformats.org/officeDocument/2006/relationships/diagramLayout" Target="../diagrams/layout1.xml"/><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8.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hyperlink" Target="https://apps.who.int/iris/rest/bitstreams/1486096/retriev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Layout" Target="../diagrams/layout3.xml"/><Relationship Id="rId7" Type="http://schemas.openxmlformats.org/officeDocument/2006/relationships/image" Target="../media/image49.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4.png"/><Relationship Id="rId4" Type="http://schemas.openxmlformats.org/officeDocument/2006/relationships/hyperlink" Target="https://academic.oup.com/cid/article/77/4/615/7157537" TargetMode="Externa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9.png"/><Relationship Id="rId7" Type="http://schemas.openxmlformats.org/officeDocument/2006/relationships/diagramQuickStyle" Target="../diagrams/quickStyle4.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hyperlink" Target="https://extranet.who.int/pqweb/vitro-diagnostics/prequalification-reports/whopr?field_whopr_category_tid=58" TargetMode="External"/><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hyperlink" Target="https://www.who.int/tools/optimizing-hiv-testing-algorithms-toolkit" TargetMode="External"/><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whohts.web.app/" TargetMode="External"/><Relationship Id="rId7" Type="http://schemas.openxmlformats.org/officeDocument/2006/relationships/hyperlink" Target="mailto:lastruccic@who.int" TargetMode="External"/><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hyperlink" Target="mailto:abapour@who.int" TargetMode="External"/><Relationship Id="rId5" Type="http://schemas.openxmlformats.org/officeDocument/2006/relationships/hyperlink" Target="https://www.who.int/publications/i/item/WHO-CDS-HIV-19.31" TargetMode="External"/><Relationship Id="rId10" Type="http://schemas.openxmlformats.org/officeDocument/2006/relationships/image" Target="../media/image24.png"/><Relationship Id="rId4" Type="http://schemas.openxmlformats.org/officeDocument/2006/relationships/hyperlink" Target="https://www.who.int/news/item/12-11-2020-who-hts-info-app" TargetMode="External"/><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s://apps.who.int/iris/bitstream/handle/10665/329969/WHO-CDS-HIV-19.34-eng.pdf?sequence=1&amp;isAllowed=y" TargetMode="External"/><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https://www.who.int/fr/publications-detail/WHO-CDS-HIV-19.36" TargetMode="External"/><Relationship Id="rId5" Type="http://schemas.openxmlformats.org/officeDocument/2006/relationships/hyperlink" Target="https://apps.who.int/iris/rest/bitstreams/1260343/retrieve" TargetMode="External"/><Relationship Id="rId4" Type="http://schemas.openxmlformats.org/officeDocument/2006/relationships/hyperlink" Target="https://apps.who.int/iris/rest/bitstreams/1261480/retrieve" TargetMode="External"/><Relationship Id="rId9"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who.int/tools/optimizing-hiv-testing-algorithms-toolkit"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78.sv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51.png"/><Relationship Id="rId7"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hyperlink" Target="https://crossroads.unaids.org/"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10" Type="http://schemas.openxmlformats.org/officeDocument/2006/relationships/image" Target="../media/image36.png"/><Relationship Id="rId4" Type="http://schemas.openxmlformats.org/officeDocument/2006/relationships/image" Target="../media/image25.jpe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p:txBody>
          <a:bodyPr/>
          <a:lstStyle/>
          <a:p>
            <a:endParaRPr lang="en-GB"/>
          </a:p>
        </p:txBody>
      </p:sp>
      <p:sp>
        <p:nvSpPr>
          <p:cNvPr id="17" name="Text Placeholder 16"/>
          <p:cNvSpPr>
            <a:spLocks noGrp="1"/>
          </p:cNvSpPr>
          <p:nvPr>
            <p:ph type="body" sz="quarter" idx="16"/>
          </p:nvPr>
        </p:nvSpPr>
        <p:spPr/>
        <p:txBody>
          <a:bodyPr/>
          <a:lstStyle/>
          <a:p>
            <a:endParaRPr lang="en-GB"/>
          </a:p>
        </p:txBody>
      </p:sp>
      <p:sp>
        <p:nvSpPr>
          <p:cNvPr id="3" name="Picture Placeholder 2"/>
          <p:cNvSpPr>
            <a:spLocks noGrp="1"/>
          </p:cNvSpPr>
          <p:nvPr>
            <p:ph type="pic" sz="quarter" idx="22"/>
          </p:nvPr>
        </p:nvSpPr>
        <p:spPr>
          <a:xfrm>
            <a:off x="8921423" y="52050"/>
            <a:ext cx="3172871" cy="1112400"/>
          </a:xfrm>
        </p:spPr>
        <p:txBody>
          <a:bodyPr/>
          <a:lstStyle/>
          <a:p>
            <a:endParaRPr lang="en-US"/>
          </a:p>
        </p:txBody>
      </p:sp>
      <p:sp>
        <p:nvSpPr>
          <p:cNvPr id="9" name="Text Placeholder 8">
            <a:extLst>
              <a:ext uri="{FF2B5EF4-FFF2-40B4-BE49-F238E27FC236}">
                <a16:creationId xmlns:a16="http://schemas.microsoft.com/office/drawing/2014/main" id="{E5F6927F-D6DB-71AF-55A3-5808E54D2BE3}"/>
              </a:ext>
            </a:extLst>
          </p:cNvPr>
          <p:cNvSpPr>
            <a:spLocks noGrp="1"/>
          </p:cNvSpPr>
          <p:nvPr>
            <p:ph type="body" sz="quarter" idx="15"/>
          </p:nvPr>
        </p:nvSpPr>
        <p:spPr/>
        <p:txBody>
          <a:bodyPr/>
          <a:lstStyle/>
          <a:p>
            <a:endParaRPr lang="en-US"/>
          </a:p>
        </p:txBody>
      </p:sp>
      <p:sp>
        <p:nvSpPr>
          <p:cNvPr id="19" name="Picture Placeholder 18">
            <a:extLst>
              <a:ext uri="{FF2B5EF4-FFF2-40B4-BE49-F238E27FC236}">
                <a16:creationId xmlns:a16="http://schemas.microsoft.com/office/drawing/2014/main" id="{76D11695-8121-B57F-D54F-D55B788D2036}"/>
              </a:ext>
            </a:extLst>
          </p:cNvPr>
          <p:cNvSpPr>
            <a:spLocks noGrp="1"/>
          </p:cNvSpPr>
          <p:nvPr>
            <p:ph type="pic" sz="quarter" idx="13"/>
          </p:nvPr>
        </p:nvSpPr>
        <p:spPr/>
        <p:txBody>
          <a:bodyPr/>
          <a:lstStyle/>
          <a:p>
            <a:endParaRPr lang="en-US"/>
          </a:p>
        </p:txBody>
      </p:sp>
      <p:pic>
        <p:nvPicPr>
          <p:cNvPr id="20" name="Picture 19">
            <a:extLst>
              <a:ext uri="{FF2B5EF4-FFF2-40B4-BE49-F238E27FC236}">
                <a16:creationId xmlns:a16="http://schemas.microsoft.com/office/drawing/2014/main" id="{D3B7544B-2B12-B4AD-BD5C-F10466BAF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0" cy="6858000"/>
          </a:xfrm>
          <a:prstGeom prst="rect">
            <a:avLst/>
          </a:prstGeom>
        </p:spPr>
      </p:pic>
      <p:sp>
        <p:nvSpPr>
          <p:cNvPr id="21" name="Subtitle 13">
            <a:extLst>
              <a:ext uri="{FF2B5EF4-FFF2-40B4-BE49-F238E27FC236}">
                <a16:creationId xmlns:a16="http://schemas.microsoft.com/office/drawing/2014/main" id="{5E9AC349-1862-4A5E-FFC0-763E64CD5E94}"/>
              </a:ext>
            </a:extLst>
          </p:cNvPr>
          <p:cNvSpPr>
            <a:spLocks noGrp="1"/>
          </p:cNvSpPr>
          <p:nvPr>
            <p:ph type="subTitle" idx="1"/>
          </p:nvPr>
        </p:nvSpPr>
        <p:spPr>
          <a:xfrm>
            <a:off x="1" y="5291262"/>
            <a:ext cx="12191999" cy="1112400"/>
          </a:xfrm>
        </p:spPr>
        <p:txBody>
          <a:bodyPr/>
          <a:lstStyle/>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altLang="en-US" dirty="0"/>
              <a:t>WHO recommendations on HTS, HIV testing strategy, and HIV algorithm transition</a:t>
            </a:r>
          </a:p>
        </p:txBody>
      </p:sp>
      <p:sp>
        <p:nvSpPr>
          <p:cNvPr id="22" name="Text Placeholder 1">
            <a:extLst>
              <a:ext uri="{FF2B5EF4-FFF2-40B4-BE49-F238E27FC236}">
                <a16:creationId xmlns:a16="http://schemas.microsoft.com/office/drawing/2014/main" id="{284CE3ED-D011-25E4-9128-3AFAE8CBC4E0}"/>
              </a:ext>
            </a:extLst>
          </p:cNvPr>
          <p:cNvSpPr txBox="1">
            <a:spLocks/>
          </p:cNvSpPr>
          <p:nvPr/>
        </p:nvSpPr>
        <p:spPr bwMode="invGray">
          <a:xfrm>
            <a:off x="479999" y="5636527"/>
            <a:ext cx="10816186" cy="839520"/>
          </a:xfrm>
          <a:prstGeom prst="rect">
            <a:avLst/>
          </a:prstGeom>
        </p:spPr>
        <p:txBody>
          <a:bodyPr vert="horz" lIns="0" tIns="0" rIns="0" bIns="0" rtlCol="0" anchor="t"/>
          <a:lstStyle>
            <a:defPPr>
              <a:defRPr lang="en-US"/>
            </a:defPPr>
            <a:lvl1pPr marL="0" algn="l" defTabSz="914400" rtl="0" eaLnBrk="1" latinLnBrk="0" hangingPunct="1">
              <a:defRPr sz="800" kern="1200">
                <a:solidFill>
                  <a:schemeClr val="tx1"/>
                </a:solidFill>
                <a:latin typeface="+mn-lt"/>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i="1" dirty="0">
                <a:solidFill>
                  <a:schemeClr val="bg1"/>
                </a:solidFill>
                <a:latin typeface="Calibri" panose="020F0502020204030204" pitchFamily="34" charset="0"/>
                <a:cs typeface="Calibri" panose="020F0502020204030204" pitchFamily="34" charset="0"/>
              </a:rPr>
              <a:t>Dr </a:t>
            </a:r>
            <a:r>
              <a:rPr lang="en-GB" sz="1600" i="1" dirty="0" err="1">
                <a:solidFill>
                  <a:schemeClr val="bg1"/>
                </a:solidFill>
                <a:latin typeface="Calibri" panose="020F0502020204030204" pitchFamily="34" charset="0"/>
                <a:cs typeface="Calibri" panose="020F0502020204030204" pitchFamily="34" charset="0"/>
              </a:rPr>
              <a:t>Alaleh</a:t>
            </a:r>
            <a:r>
              <a:rPr lang="en-GB" sz="1600" i="1" dirty="0">
                <a:solidFill>
                  <a:schemeClr val="bg1"/>
                </a:solidFill>
                <a:latin typeface="Calibri" panose="020F0502020204030204" pitchFamily="34" charset="0"/>
                <a:cs typeface="Calibri" panose="020F0502020204030204" pitchFamily="34" charset="0"/>
              </a:rPr>
              <a:t> Abadpour, WHO Global HIV, Hepatitis, and STIs Programme, HQ</a:t>
            </a:r>
          </a:p>
        </p:txBody>
      </p:sp>
    </p:spTree>
    <p:extLst>
      <p:ext uri="{BB962C8B-B14F-4D97-AF65-F5344CB8AC3E}">
        <p14:creationId xmlns:p14="http://schemas.microsoft.com/office/powerpoint/2010/main" val="3524055442"/>
      </p:ext>
    </p:extLst>
  </p:cSld>
  <p:clrMapOvr>
    <a:masterClrMapping/>
  </p:clrMapOvr>
  <mc:AlternateContent xmlns:mc="http://schemas.openxmlformats.org/markup-compatibility/2006" xmlns:p14="http://schemas.microsoft.com/office/powerpoint/2010/main">
    <mc:Choice Requires="p14">
      <p:transition spd="slow" p14:dur="2000" advTm="8685"/>
    </mc:Choice>
    <mc:Fallback xmlns="">
      <p:transition spd="slow" advTm="868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F14DEE8-8E95-3A59-EB6B-5770186F273A}"/>
              </a:ext>
            </a:extLst>
          </p:cNvPr>
          <p:cNvSpPr>
            <a:spLocks noGrp="1"/>
          </p:cNvSpPr>
          <p:nvPr>
            <p:ph type="sldNum" sz="quarter" idx="12"/>
          </p:nvPr>
        </p:nvSpPr>
        <p:spPr/>
        <p:txBody>
          <a:bodyPr/>
          <a:lstStyle/>
          <a:p>
            <a:fld id="{B252F8E9-5D5B-4F54-A461-5E2496A6CC00}" type="slidenum">
              <a:rPr lang="en-US" smtClean="0"/>
              <a:t>10</a:t>
            </a:fld>
            <a:endParaRPr lang="en-US"/>
          </a:p>
        </p:txBody>
      </p:sp>
      <p:sp>
        <p:nvSpPr>
          <p:cNvPr id="6" name="Title 8">
            <a:extLst>
              <a:ext uri="{FF2B5EF4-FFF2-40B4-BE49-F238E27FC236}">
                <a16:creationId xmlns:a16="http://schemas.microsoft.com/office/drawing/2014/main" id="{5FF2A63E-D5B9-2BE1-CDA5-9CF7F9F634AC}"/>
              </a:ext>
            </a:extLst>
          </p:cNvPr>
          <p:cNvSpPr txBox="1">
            <a:spLocks noChangeArrowheads="1"/>
          </p:cNvSpPr>
          <p:nvPr/>
        </p:nvSpPr>
        <p:spPr>
          <a:xfrm>
            <a:off x="0" y="0"/>
            <a:ext cx="12192000" cy="1025358"/>
          </a:xfrm>
          <a:prstGeom prst="rect">
            <a:avLst/>
          </a:prstGeom>
          <a:solidFill>
            <a:schemeClr val="accent1"/>
          </a:solidFill>
        </p:spPr>
        <p:txBody>
          <a:bodyPr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Expanding self-testing </a:t>
            </a:r>
          </a:p>
          <a:p>
            <a:pPr algn="ctr"/>
            <a:r>
              <a:rPr lang="en-US" sz="3600" b="1" dirty="0">
                <a:solidFill>
                  <a:schemeClr val="bg1"/>
                </a:solidFill>
                <a:latin typeface="+mn-lt"/>
              </a:rPr>
              <a:t>WHO guidance on HIVST-supported </a:t>
            </a:r>
            <a:r>
              <a:rPr lang="en-US" sz="3600" b="1" dirty="0" err="1">
                <a:solidFill>
                  <a:schemeClr val="bg1"/>
                </a:solidFill>
                <a:latin typeface="+mn-lt"/>
              </a:rPr>
              <a:t>PrEP</a:t>
            </a:r>
            <a:endParaRPr lang="en-US" altLang="en-US" sz="3600" b="1" dirty="0">
              <a:solidFill>
                <a:schemeClr val="bg1"/>
              </a:solidFill>
              <a:latin typeface="+mn-lt"/>
              <a:cs typeface="Calibri" panose="020F0502020204030204" pitchFamily="34" charset="0"/>
            </a:endParaRPr>
          </a:p>
        </p:txBody>
      </p:sp>
      <p:sp>
        <p:nvSpPr>
          <p:cNvPr id="7" name="TextBox 6">
            <a:extLst>
              <a:ext uri="{FF2B5EF4-FFF2-40B4-BE49-F238E27FC236}">
                <a16:creationId xmlns:a16="http://schemas.microsoft.com/office/drawing/2014/main" id="{638FAAE6-B08D-7D12-C23F-6C1EE9B4B4B4}"/>
              </a:ext>
            </a:extLst>
          </p:cNvPr>
          <p:cNvSpPr txBox="1"/>
          <p:nvPr/>
        </p:nvSpPr>
        <p:spPr>
          <a:xfrm>
            <a:off x="250098" y="1162110"/>
            <a:ext cx="8542210" cy="1846659"/>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b="1" dirty="0"/>
              <a:t>Self-testing is safe, effective, and empowering</a:t>
            </a:r>
          </a:p>
          <a:p>
            <a:pPr marL="800100" lvl="1" indent="-342900">
              <a:buFont typeface="Arial" panose="020B0604020202020204" pitchFamily="34" charset="0"/>
              <a:buChar char="•"/>
            </a:pPr>
            <a:r>
              <a:rPr lang="en-US" sz="1600" dirty="0"/>
              <a:t>Recommended across conditions and diseases including HIV, HCV, and </a:t>
            </a:r>
            <a:r>
              <a:rPr lang="en-US" sz="1600" b="1" dirty="0"/>
              <a:t>syphilis </a:t>
            </a:r>
            <a:r>
              <a:rPr lang="en-US" sz="1600" dirty="0"/>
              <a:t>– including </a:t>
            </a:r>
            <a:r>
              <a:rPr lang="en-US" sz="1600" b="1" dirty="0"/>
              <a:t>dual HIV/syphilis self-tests, </a:t>
            </a:r>
          </a:p>
          <a:p>
            <a:pPr marL="800100" lvl="1" indent="-342900">
              <a:buFont typeface="Arial" panose="020B0604020202020204" pitchFamily="34" charset="0"/>
              <a:buChar char="•"/>
            </a:pPr>
            <a:r>
              <a:rPr lang="en-US" sz="1600" b="1" dirty="0"/>
              <a:t>HIV self-testing can be offered as an additional testing option in health facilities </a:t>
            </a:r>
            <a:r>
              <a:rPr lang="en-US" sz="1600" dirty="0"/>
              <a:t>Affordable WHO-prequalified self-tests are available ($1), </a:t>
            </a:r>
            <a:endParaRPr lang="en-US" sz="1600" dirty="0">
              <a:ea typeface="Verdana"/>
            </a:endParaRPr>
          </a:p>
          <a:p>
            <a:pPr marL="800100" lvl="1" indent="-342900">
              <a:buFont typeface="Arial" panose="020B0604020202020204" pitchFamily="34" charset="0"/>
              <a:buChar char="•"/>
            </a:pPr>
            <a:r>
              <a:rPr lang="en-US" sz="1600" dirty="0"/>
              <a:t>ST is used in facilities, communities, pharmacies, and through partners, peers, and networks in more than 100 countries </a:t>
            </a:r>
            <a:endParaRPr lang="en-US" sz="1600" dirty="0">
              <a:ea typeface="Verdana"/>
            </a:endParaRPr>
          </a:p>
        </p:txBody>
      </p:sp>
      <p:sp>
        <p:nvSpPr>
          <p:cNvPr id="9" name="TextBox 8">
            <a:extLst>
              <a:ext uri="{FF2B5EF4-FFF2-40B4-BE49-F238E27FC236}">
                <a16:creationId xmlns:a16="http://schemas.microsoft.com/office/drawing/2014/main" id="{2134347D-5FAA-C57A-94DD-842056DB0215}"/>
              </a:ext>
            </a:extLst>
          </p:cNvPr>
          <p:cNvSpPr txBox="1"/>
          <p:nvPr/>
        </p:nvSpPr>
        <p:spPr>
          <a:xfrm>
            <a:off x="198816" y="3572330"/>
            <a:ext cx="9609833" cy="2123658"/>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b="1" dirty="0"/>
              <a:t>HIVST recommended for expanding prevention </a:t>
            </a:r>
            <a:endParaRPr lang="en-US" dirty="0"/>
          </a:p>
          <a:p>
            <a:pPr marL="800100" lvl="1" indent="-342900">
              <a:buFont typeface="Arial" panose="020B0604020202020204" pitchFamily="34" charset="0"/>
              <a:buChar char="•"/>
            </a:pPr>
            <a:r>
              <a:rPr lang="en-US" sz="1600" b="1" dirty="0"/>
              <a:t>PEP delivery</a:t>
            </a:r>
            <a:r>
              <a:rPr lang="en-US" sz="1600" dirty="0"/>
              <a:t> – at start and completion </a:t>
            </a:r>
          </a:p>
          <a:p>
            <a:pPr marL="800100" lvl="1" indent="-342900">
              <a:buFont typeface="Arial" panose="020B0604020202020204" pitchFamily="34" charset="0"/>
              <a:buChar char="•"/>
            </a:pPr>
            <a:r>
              <a:rPr lang="en-US" sz="1600" b="1" dirty="0"/>
              <a:t>HIV self-testing can be used for the delivery of pre-exposure prophylaxis, to initiate, reinitiate, or continue it </a:t>
            </a:r>
            <a:r>
              <a:rPr lang="en-US" sz="1600" dirty="0"/>
              <a:t>(conditional recommendation, low-reliability data).</a:t>
            </a:r>
            <a:r>
              <a:rPr lang="en-US" sz="1600" dirty="0">
                <a:ea typeface="Verdana"/>
              </a:rPr>
              <a:t> </a:t>
            </a:r>
            <a:r>
              <a:rPr lang="en-US" sz="1600" dirty="0"/>
              <a:t>ongoing research needed</a:t>
            </a:r>
            <a:endParaRPr lang="en-US" sz="1600" dirty="0">
              <a:ea typeface="Verdana"/>
            </a:endParaRPr>
          </a:p>
          <a:p>
            <a:pPr marL="800100" lvl="1" indent="-342900">
              <a:buFont typeface="Arial" panose="020B0604020202020204" pitchFamily="34" charset="0"/>
              <a:buChar char="•"/>
            </a:pPr>
            <a:r>
              <a:rPr lang="en-US" sz="1600" dirty="0"/>
              <a:t>Greater access, many benefits, lower costs</a:t>
            </a:r>
            <a:endParaRPr lang="en-US" sz="1600" dirty="0">
              <a:ea typeface="Verdana"/>
            </a:endParaRPr>
          </a:p>
          <a:p>
            <a:pPr marL="800100" lvl="1" indent="-342900">
              <a:buFont typeface="Arial" panose="020B0604020202020204" pitchFamily="34" charset="0"/>
              <a:buChar char="•"/>
            </a:pPr>
            <a:r>
              <a:rPr lang="en-US" sz="1600" dirty="0"/>
              <a:t>No risks of increasing drug resistance at the population level</a:t>
            </a:r>
            <a:endParaRPr lang="en-US" sz="1600" dirty="0">
              <a:ea typeface="Verdana"/>
            </a:endParaRPr>
          </a:p>
          <a:p>
            <a:pPr marL="800100" lvl="1" indent="-342900">
              <a:buFont typeface="Arial" panose="020B0604020202020204" pitchFamily="34" charset="0"/>
              <a:buChar char="•"/>
            </a:pPr>
            <a:r>
              <a:rPr lang="en-US" sz="1600" b="1" dirty="0"/>
              <a:t>Choice advised - oral and blood-based ST are both acceptable</a:t>
            </a:r>
            <a:endParaRPr lang="en-US" sz="1600" b="1" dirty="0">
              <a:ea typeface="Verdana"/>
            </a:endParaRPr>
          </a:p>
          <a:p>
            <a:pPr marL="1028700" lvl="1" indent="-342900"/>
            <a:endParaRPr lang="en-US" dirty="0"/>
          </a:p>
        </p:txBody>
      </p:sp>
      <p:pic>
        <p:nvPicPr>
          <p:cNvPr id="10" name="Picture 9">
            <a:extLst>
              <a:ext uri="{FF2B5EF4-FFF2-40B4-BE49-F238E27FC236}">
                <a16:creationId xmlns:a16="http://schemas.microsoft.com/office/drawing/2014/main" id="{3DF3FDF4-96A1-1699-1890-BA5E204B354D}"/>
              </a:ext>
            </a:extLst>
          </p:cNvPr>
          <p:cNvPicPr>
            <a:picLocks noChangeAspect="1"/>
          </p:cNvPicPr>
          <p:nvPr/>
        </p:nvPicPr>
        <p:blipFill rotWithShape="1">
          <a:blip r:embed="rId2">
            <a:duotone>
              <a:schemeClr val="accent5">
                <a:shade val="45000"/>
                <a:satMod val="135000"/>
              </a:schemeClr>
              <a:prstClr val="white"/>
            </a:duotone>
          </a:blip>
          <a:srcRect t="12331" b="24812"/>
          <a:stretch/>
        </p:blipFill>
        <p:spPr>
          <a:xfrm>
            <a:off x="7957289" y="5507413"/>
            <a:ext cx="1393371" cy="683150"/>
          </a:xfrm>
          <a:prstGeom prst="rect">
            <a:avLst/>
          </a:prstGeom>
        </p:spPr>
      </p:pic>
      <p:pic>
        <p:nvPicPr>
          <p:cNvPr id="13" name="Picture 12">
            <a:extLst>
              <a:ext uri="{FF2B5EF4-FFF2-40B4-BE49-F238E27FC236}">
                <a16:creationId xmlns:a16="http://schemas.microsoft.com/office/drawing/2014/main" id="{E23B3AE5-3C22-F94A-DAB6-B80B3C712171}"/>
              </a:ext>
            </a:extLst>
          </p:cNvPr>
          <p:cNvPicPr>
            <a:picLocks noChangeAspect="1"/>
          </p:cNvPicPr>
          <p:nvPr/>
        </p:nvPicPr>
        <p:blipFill rotWithShape="1">
          <a:blip r:embed="rId2">
            <a:duotone>
              <a:schemeClr val="accent5">
                <a:shade val="45000"/>
                <a:satMod val="135000"/>
              </a:schemeClr>
              <a:prstClr val="white"/>
            </a:duotone>
          </a:blip>
          <a:srcRect t="12331" b="24812"/>
          <a:stretch/>
        </p:blipFill>
        <p:spPr>
          <a:xfrm>
            <a:off x="7957289" y="1304672"/>
            <a:ext cx="1393371" cy="683150"/>
          </a:xfrm>
          <a:prstGeom prst="rect">
            <a:avLst/>
          </a:prstGeom>
        </p:spPr>
      </p:pic>
      <p:pic>
        <p:nvPicPr>
          <p:cNvPr id="14" name="Picture 2" descr="APCOM welcomes Thailand's approval of HIV self-testing: testBKK making  awareness and HIVST kit through online campaign - APCOM">
            <a:extLst>
              <a:ext uri="{FF2B5EF4-FFF2-40B4-BE49-F238E27FC236}">
                <a16:creationId xmlns:a16="http://schemas.microsoft.com/office/drawing/2014/main" id="{B213958D-2B38-EF69-D641-C8A7BD765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8649" y="1106522"/>
            <a:ext cx="2254763" cy="11606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37672E5-17A0-8985-5B20-9B43A44C00C4}"/>
              </a:ext>
            </a:extLst>
          </p:cNvPr>
          <p:cNvPicPr>
            <a:picLocks noChangeAspect="1"/>
          </p:cNvPicPr>
          <p:nvPr/>
        </p:nvPicPr>
        <p:blipFill>
          <a:blip r:embed="rId4"/>
          <a:stretch>
            <a:fillRect/>
          </a:stretch>
        </p:blipFill>
        <p:spPr>
          <a:xfrm>
            <a:off x="9808649" y="2640103"/>
            <a:ext cx="2131402" cy="1418351"/>
          </a:xfrm>
          <a:prstGeom prst="rect">
            <a:avLst/>
          </a:prstGeom>
        </p:spPr>
      </p:pic>
      <p:sp>
        <p:nvSpPr>
          <p:cNvPr id="18" name="TextBox 17">
            <a:extLst>
              <a:ext uri="{FF2B5EF4-FFF2-40B4-BE49-F238E27FC236}">
                <a16:creationId xmlns:a16="http://schemas.microsoft.com/office/drawing/2014/main" id="{82601DB7-0ABA-476C-A626-4140C4CFBC23}"/>
              </a:ext>
            </a:extLst>
          </p:cNvPr>
          <p:cNvSpPr txBox="1"/>
          <p:nvPr/>
        </p:nvSpPr>
        <p:spPr>
          <a:xfrm>
            <a:off x="9808649" y="4290028"/>
            <a:ext cx="2131402" cy="1169551"/>
          </a:xfrm>
          <a:prstGeom prst="rect">
            <a:avLst/>
          </a:prstGeom>
          <a:solidFill>
            <a:srgbClr val="002060"/>
          </a:solidFill>
        </p:spPr>
        <p:txBody>
          <a:bodyPr wrap="square">
            <a:spAutoFit/>
          </a:bodyPr>
          <a:lstStyle/>
          <a:p>
            <a:r>
              <a:rPr lang="en-US" sz="1400" dirty="0">
                <a:solidFill>
                  <a:schemeClr val="bg1"/>
                </a:solidFill>
              </a:rPr>
              <a:t>We need HIVST to increase </a:t>
            </a:r>
            <a:r>
              <a:rPr lang="en-US" sz="1400" dirty="0" err="1">
                <a:solidFill>
                  <a:schemeClr val="bg1"/>
                </a:solidFill>
              </a:rPr>
              <a:t>PrEP</a:t>
            </a:r>
            <a:r>
              <a:rPr lang="en-US" sz="1400" dirty="0">
                <a:solidFill>
                  <a:schemeClr val="bg1"/>
                </a:solidFill>
              </a:rPr>
              <a:t> access and reach the 10 million users needed to achieve global prevention goals by 2025</a:t>
            </a:r>
          </a:p>
        </p:txBody>
      </p:sp>
      <p:pic>
        <p:nvPicPr>
          <p:cNvPr id="19" name="Picture 18" descr="A blue text on a white background&#10;&#10;Description automatically generated">
            <a:extLst>
              <a:ext uri="{FF2B5EF4-FFF2-40B4-BE49-F238E27FC236}">
                <a16:creationId xmlns:a16="http://schemas.microsoft.com/office/drawing/2014/main" id="{ECA7B9F7-F53B-2697-99FB-779C92E916D2}"/>
              </a:ext>
            </a:extLst>
          </p:cNvPr>
          <p:cNvPicPr>
            <a:picLocks noChangeAspect="1"/>
          </p:cNvPicPr>
          <p:nvPr/>
        </p:nvPicPr>
        <p:blipFill>
          <a:blip r:embed="rId5"/>
          <a:stretch>
            <a:fillRect/>
          </a:stretch>
        </p:blipFill>
        <p:spPr>
          <a:xfrm>
            <a:off x="10644349" y="6329706"/>
            <a:ext cx="1266825" cy="386912"/>
          </a:xfrm>
          <a:prstGeom prst="rect">
            <a:avLst/>
          </a:prstGeom>
        </p:spPr>
      </p:pic>
      <p:sp>
        <p:nvSpPr>
          <p:cNvPr id="3" name="TextBox 2">
            <a:extLst>
              <a:ext uri="{FF2B5EF4-FFF2-40B4-BE49-F238E27FC236}">
                <a16:creationId xmlns:a16="http://schemas.microsoft.com/office/drawing/2014/main" id="{7049AF02-C2FC-3A43-42A6-D428297F150A}"/>
              </a:ext>
            </a:extLst>
          </p:cNvPr>
          <p:cNvSpPr txBox="1"/>
          <p:nvPr/>
        </p:nvSpPr>
        <p:spPr>
          <a:xfrm>
            <a:off x="5535148" y="3571664"/>
            <a:ext cx="1121703" cy="369332"/>
          </a:xfrm>
          <a:prstGeom prst="rect">
            <a:avLst/>
          </a:prstGeom>
          <a:noFill/>
        </p:spPr>
        <p:txBody>
          <a:bodyPr wrap="square">
            <a:spAutoFit/>
          </a:bodyPr>
          <a:lstStyle/>
          <a:p>
            <a:pPr lvl="0"/>
            <a:r>
              <a:rPr lang="en-US" b="1" dirty="0">
                <a:solidFill>
                  <a:srgbClr val="FF0000"/>
                </a:solidFill>
              </a:rPr>
              <a:t>New</a:t>
            </a:r>
            <a:endParaRPr lang="en-US" dirty="0">
              <a:solidFill>
                <a:srgbClr val="FF0000"/>
              </a:solidFill>
            </a:endParaRPr>
          </a:p>
        </p:txBody>
      </p:sp>
    </p:spTree>
    <p:extLst>
      <p:ext uri="{BB962C8B-B14F-4D97-AF65-F5344CB8AC3E}">
        <p14:creationId xmlns:p14="http://schemas.microsoft.com/office/powerpoint/2010/main" val="1608367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7322041-AC38-5333-8916-7959FD3FFB12}"/>
              </a:ext>
            </a:extLst>
          </p:cNvPr>
          <p:cNvSpPr>
            <a:spLocks noGrp="1"/>
          </p:cNvSpPr>
          <p:nvPr>
            <p:ph type="sldNum" sz="quarter" idx="12"/>
          </p:nvPr>
        </p:nvSpPr>
        <p:spPr/>
        <p:txBody>
          <a:bodyPr/>
          <a:lstStyle/>
          <a:p>
            <a:fld id="{B252F8E9-5D5B-4F54-A461-5E2496A6CC00}" type="slidenum">
              <a:rPr lang="en-US" smtClean="0"/>
              <a:t>11</a:t>
            </a:fld>
            <a:endParaRPr lang="en-US"/>
          </a:p>
        </p:txBody>
      </p:sp>
      <p:sp>
        <p:nvSpPr>
          <p:cNvPr id="6" name="Title 8">
            <a:extLst>
              <a:ext uri="{FF2B5EF4-FFF2-40B4-BE49-F238E27FC236}">
                <a16:creationId xmlns:a16="http://schemas.microsoft.com/office/drawing/2014/main" id="{95868386-EB38-5D8B-8BD4-837F28A6EA51}"/>
              </a:ext>
            </a:extLst>
          </p:cNvPr>
          <p:cNvSpPr txBox="1">
            <a:spLocks noChangeArrowheads="1"/>
          </p:cNvSpPr>
          <p:nvPr/>
        </p:nvSpPr>
        <p:spPr>
          <a:xfrm>
            <a:off x="0" y="0"/>
            <a:ext cx="12192000" cy="1025358"/>
          </a:xfrm>
          <a:prstGeom prst="rect">
            <a:avLst/>
          </a:prstGeom>
          <a:solidFill>
            <a:schemeClr val="accent1"/>
          </a:solidFill>
        </p:spPr>
        <p:txBody>
          <a:bodyPr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Calibri" panose="020F0502020204030204" pitchFamily="34" charset="0"/>
                <a:cs typeface="Calibri" panose="020F0502020204030204" pitchFamily="34" charset="0"/>
              </a:rPr>
              <a:t>country uptake of the new recommendation on HIVST-supported </a:t>
            </a:r>
            <a:r>
              <a:rPr lang="en-US" sz="3600" b="1" dirty="0" err="1">
                <a:solidFill>
                  <a:schemeClr val="bg1"/>
                </a:solidFill>
                <a:latin typeface="Calibri" panose="020F0502020204030204" pitchFamily="34" charset="0"/>
                <a:cs typeface="Calibri" panose="020F0502020204030204" pitchFamily="34" charset="0"/>
              </a:rPr>
              <a:t>PrEP</a:t>
            </a:r>
            <a:endParaRPr lang="en-US" altLang="en-US" sz="3600" b="1" dirty="0">
              <a:solidFill>
                <a:schemeClr val="bg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59CD74A-13F8-521A-8784-E5656011BDFC}"/>
              </a:ext>
            </a:extLst>
          </p:cNvPr>
          <p:cNvSpPr txBox="1"/>
          <p:nvPr/>
        </p:nvSpPr>
        <p:spPr>
          <a:xfrm>
            <a:off x="2916585" y="1145298"/>
            <a:ext cx="11325016" cy="369332"/>
          </a:xfrm>
          <a:prstGeom prst="rect">
            <a:avLst/>
          </a:prstGeom>
          <a:noFill/>
        </p:spPr>
        <p:txBody>
          <a:bodyPr wrap="square">
            <a:spAutoFit/>
          </a:bodyPr>
          <a:lstStyle/>
          <a:p>
            <a:r>
              <a:rPr lang="en-US" sz="1800" dirty="0"/>
              <a:t>As of May 2024, WHO mapped and identified the following country reports (work ongoing). </a:t>
            </a:r>
          </a:p>
        </p:txBody>
      </p:sp>
      <p:pic>
        <p:nvPicPr>
          <p:cNvPr id="8" name="Picture 7">
            <a:extLst>
              <a:ext uri="{FF2B5EF4-FFF2-40B4-BE49-F238E27FC236}">
                <a16:creationId xmlns:a16="http://schemas.microsoft.com/office/drawing/2014/main" id="{407C773E-53A0-5243-4372-653EBBBA7B51}"/>
              </a:ext>
            </a:extLst>
          </p:cNvPr>
          <p:cNvPicPr>
            <a:picLocks noChangeAspect="1"/>
          </p:cNvPicPr>
          <p:nvPr/>
        </p:nvPicPr>
        <p:blipFill>
          <a:blip r:embed="rId2">
            <a:grayscl/>
          </a:blip>
          <a:stretch>
            <a:fillRect/>
          </a:stretch>
        </p:blipFill>
        <p:spPr>
          <a:xfrm>
            <a:off x="3921421" y="1743649"/>
            <a:ext cx="1650468" cy="1065731"/>
          </a:xfrm>
          <a:prstGeom prst="rect">
            <a:avLst/>
          </a:prstGeom>
        </p:spPr>
      </p:pic>
      <p:sp>
        <p:nvSpPr>
          <p:cNvPr id="9" name="TextBox 8">
            <a:extLst>
              <a:ext uri="{FF2B5EF4-FFF2-40B4-BE49-F238E27FC236}">
                <a16:creationId xmlns:a16="http://schemas.microsoft.com/office/drawing/2014/main" id="{95155E82-A10B-D81A-1219-C2DE2314C9BE}"/>
              </a:ext>
            </a:extLst>
          </p:cNvPr>
          <p:cNvSpPr txBox="1"/>
          <p:nvPr/>
        </p:nvSpPr>
        <p:spPr>
          <a:xfrm>
            <a:off x="3938583" y="2923962"/>
            <a:ext cx="1828800" cy="523220"/>
          </a:xfrm>
          <a:prstGeom prst="rect">
            <a:avLst/>
          </a:prstGeom>
          <a:noFill/>
        </p:spPr>
        <p:txBody>
          <a:bodyPr wrap="square">
            <a:spAutoFit/>
          </a:bodyPr>
          <a:lstStyle/>
          <a:p>
            <a:pPr algn="ctr"/>
            <a:r>
              <a:rPr lang="en-US" sz="1400" b="1" dirty="0"/>
              <a:t>HIVST for </a:t>
            </a:r>
          </a:p>
          <a:p>
            <a:pPr algn="ctr"/>
            <a:r>
              <a:rPr lang="en-US" sz="1400" b="1" dirty="0" err="1"/>
              <a:t>PrEP</a:t>
            </a:r>
            <a:r>
              <a:rPr lang="en-US" sz="1400" b="1" dirty="0"/>
              <a:t> demand creation</a:t>
            </a:r>
          </a:p>
        </p:txBody>
      </p:sp>
      <p:sp>
        <p:nvSpPr>
          <p:cNvPr id="10" name="TextBox 9">
            <a:extLst>
              <a:ext uri="{FF2B5EF4-FFF2-40B4-BE49-F238E27FC236}">
                <a16:creationId xmlns:a16="http://schemas.microsoft.com/office/drawing/2014/main" id="{C8DE29C0-B7B7-523D-A703-330DB253109D}"/>
              </a:ext>
            </a:extLst>
          </p:cNvPr>
          <p:cNvSpPr txBox="1"/>
          <p:nvPr/>
        </p:nvSpPr>
        <p:spPr>
          <a:xfrm>
            <a:off x="4327123" y="3375088"/>
            <a:ext cx="1335488" cy="1384995"/>
          </a:xfrm>
          <a:prstGeom prst="rect">
            <a:avLst/>
          </a:prstGeom>
          <a:noFill/>
        </p:spPr>
        <p:txBody>
          <a:bodyPr wrap="square">
            <a:spAutoFit/>
          </a:bodyPr>
          <a:lstStyle/>
          <a:p>
            <a:pPr algn="ctr"/>
            <a:r>
              <a:rPr lang="en-US" sz="1400" dirty="0"/>
              <a:t>Nepal, Zimbabwe, Kazakhstan, Ghana, South Africa, Eswatini &amp; Viet Nam</a:t>
            </a:r>
          </a:p>
        </p:txBody>
      </p:sp>
      <p:pic>
        <p:nvPicPr>
          <p:cNvPr id="11" name="Picture 10">
            <a:extLst>
              <a:ext uri="{FF2B5EF4-FFF2-40B4-BE49-F238E27FC236}">
                <a16:creationId xmlns:a16="http://schemas.microsoft.com/office/drawing/2014/main" id="{5ED1CF61-40FA-39EC-A045-45A72BD7DAD3}"/>
              </a:ext>
            </a:extLst>
          </p:cNvPr>
          <p:cNvPicPr>
            <a:picLocks noChangeAspect="1"/>
          </p:cNvPicPr>
          <p:nvPr/>
        </p:nvPicPr>
        <p:blipFill>
          <a:blip r:embed="rId3"/>
          <a:stretch>
            <a:fillRect/>
          </a:stretch>
        </p:blipFill>
        <p:spPr>
          <a:xfrm>
            <a:off x="5943600" y="1695854"/>
            <a:ext cx="1218278" cy="1218278"/>
          </a:xfrm>
          <a:prstGeom prst="rect">
            <a:avLst/>
          </a:prstGeom>
        </p:spPr>
      </p:pic>
      <p:sp>
        <p:nvSpPr>
          <p:cNvPr id="12" name="TextBox 11">
            <a:extLst>
              <a:ext uri="{FF2B5EF4-FFF2-40B4-BE49-F238E27FC236}">
                <a16:creationId xmlns:a16="http://schemas.microsoft.com/office/drawing/2014/main" id="{596B37CD-D022-7003-1127-834904866016}"/>
              </a:ext>
            </a:extLst>
          </p:cNvPr>
          <p:cNvSpPr txBox="1"/>
          <p:nvPr/>
        </p:nvSpPr>
        <p:spPr>
          <a:xfrm>
            <a:off x="5701026" y="3024335"/>
            <a:ext cx="1991805" cy="584775"/>
          </a:xfrm>
          <a:prstGeom prst="rect">
            <a:avLst/>
          </a:prstGeom>
          <a:noFill/>
        </p:spPr>
        <p:txBody>
          <a:bodyPr wrap="square">
            <a:spAutoFit/>
          </a:bodyPr>
          <a:lstStyle/>
          <a:p>
            <a:pPr algn="ctr"/>
            <a:r>
              <a:rPr lang="en-US" sz="1600" b="1" dirty="0"/>
              <a:t>HIVST for </a:t>
            </a:r>
          </a:p>
          <a:p>
            <a:pPr algn="ctr"/>
            <a:r>
              <a:rPr lang="en-US" sz="1600" b="1" dirty="0" err="1"/>
              <a:t>PrEP</a:t>
            </a:r>
            <a:r>
              <a:rPr lang="en-US" sz="1600" b="1" dirty="0"/>
              <a:t> initiation</a:t>
            </a:r>
          </a:p>
        </p:txBody>
      </p:sp>
      <p:sp>
        <p:nvSpPr>
          <p:cNvPr id="13" name="TextBox 12">
            <a:extLst>
              <a:ext uri="{FF2B5EF4-FFF2-40B4-BE49-F238E27FC236}">
                <a16:creationId xmlns:a16="http://schemas.microsoft.com/office/drawing/2014/main" id="{281FDF23-2B17-71CC-88FD-E1ED9A80A971}"/>
              </a:ext>
            </a:extLst>
          </p:cNvPr>
          <p:cNvSpPr txBox="1"/>
          <p:nvPr/>
        </p:nvSpPr>
        <p:spPr>
          <a:xfrm>
            <a:off x="5943600" y="3689149"/>
            <a:ext cx="1585316" cy="830997"/>
          </a:xfrm>
          <a:prstGeom prst="rect">
            <a:avLst/>
          </a:prstGeom>
          <a:noFill/>
        </p:spPr>
        <p:txBody>
          <a:bodyPr wrap="square">
            <a:spAutoFit/>
          </a:bodyPr>
          <a:lstStyle/>
          <a:p>
            <a:pPr algn="ctr"/>
            <a:r>
              <a:rPr lang="en-US" sz="1600" dirty="0"/>
              <a:t>Philippines, Eswatini </a:t>
            </a:r>
          </a:p>
          <a:p>
            <a:pPr algn="ctr"/>
            <a:r>
              <a:rPr lang="en-US" sz="1600" dirty="0"/>
              <a:t>&amp; Thailand</a:t>
            </a:r>
          </a:p>
        </p:txBody>
      </p:sp>
      <p:pic>
        <p:nvPicPr>
          <p:cNvPr id="14" name="Picture 13">
            <a:extLst>
              <a:ext uri="{FF2B5EF4-FFF2-40B4-BE49-F238E27FC236}">
                <a16:creationId xmlns:a16="http://schemas.microsoft.com/office/drawing/2014/main" id="{A7413EC9-3001-2BDE-8726-35540CDA6D18}"/>
              </a:ext>
            </a:extLst>
          </p:cNvPr>
          <p:cNvPicPr>
            <a:picLocks noChangeAspect="1"/>
          </p:cNvPicPr>
          <p:nvPr/>
        </p:nvPicPr>
        <p:blipFill>
          <a:blip r:embed="rId4"/>
          <a:stretch>
            <a:fillRect/>
          </a:stretch>
        </p:blipFill>
        <p:spPr>
          <a:xfrm>
            <a:off x="7975644" y="1648135"/>
            <a:ext cx="1426354" cy="1276350"/>
          </a:xfrm>
          <a:prstGeom prst="rect">
            <a:avLst/>
          </a:prstGeom>
          <a:solidFill>
            <a:srgbClr val="FFFFFF">
              <a:alpha val="50196"/>
            </a:srgbClr>
          </a:solidFill>
        </p:spPr>
      </p:pic>
      <p:sp>
        <p:nvSpPr>
          <p:cNvPr id="15" name="TextBox 14">
            <a:extLst>
              <a:ext uri="{FF2B5EF4-FFF2-40B4-BE49-F238E27FC236}">
                <a16:creationId xmlns:a16="http://schemas.microsoft.com/office/drawing/2014/main" id="{46C8EB71-339F-9F3D-9EF0-0A2723EC3800}"/>
              </a:ext>
            </a:extLst>
          </p:cNvPr>
          <p:cNvSpPr txBox="1"/>
          <p:nvPr/>
        </p:nvSpPr>
        <p:spPr>
          <a:xfrm>
            <a:off x="7769662" y="3034600"/>
            <a:ext cx="1618862" cy="584775"/>
          </a:xfrm>
          <a:prstGeom prst="rect">
            <a:avLst/>
          </a:prstGeom>
          <a:noFill/>
        </p:spPr>
        <p:txBody>
          <a:bodyPr wrap="square">
            <a:spAutoFit/>
          </a:bodyPr>
          <a:lstStyle/>
          <a:p>
            <a:pPr algn="ctr"/>
            <a:r>
              <a:rPr lang="en-US" sz="1600" b="1" dirty="0"/>
              <a:t>HIVST for </a:t>
            </a:r>
          </a:p>
          <a:p>
            <a:pPr algn="ctr"/>
            <a:r>
              <a:rPr lang="en-US" sz="1600" b="1" dirty="0" err="1"/>
              <a:t>PrEP</a:t>
            </a:r>
            <a:r>
              <a:rPr lang="en-US" sz="1600" b="1" dirty="0"/>
              <a:t> re-initiation</a:t>
            </a:r>
          </a:p>
        </p:txBody>
      </p:sp>
      <p:sp>
        <p:nvSpPr>
          <p:cNvPr id="16" name="TextBox 15">
            <a:extLst>
              <a:ext uri="{FF2B5EF4-FFF2-40B4-BE49-F238E27FC236}">
                <a16:creationId xmlns:a16="http://schemas.microsoft.com/office/drawing/2014/main" id="{A4B5A0A0-E33E-AFEC-D480-02757775E1EB}"/>
              </a:ext>
            </a:extLst>
          </p:cNvPr>
          <p:cNvSpPr txBox="1"/>
          <p:nvPr/>
        </p:nvSpPr>
        <p:spPr>
          <a:xfrm>
            <a:off x="8129459" y="3678692"/>
            <a:ext cx="1335488" cy="830997"/>
          </a:xfrm>
          <a:prstGeom prst="rect">
            <a:avLst/>
          </a:prstGeom>
          <a:noFill/>
        </p:spPr>
        <p:txBody>
          <a:bodyPr wrap="square">
            <a:spAutoFit/>
          </a:bodyPr>
          <a:lstStyle/>
          <a:p>
            <a:pPr algn="ctr"/>
            <a:r>
              <a:rPr lang="en-US" sz="1600" dirty="0"/>
              <a:t>Brazil, Thailand &amp; Eswatini</a:t>
            </a:r>
          </a:p>
        </p:txBody>
      </p:sp>
      <p:pic>
        <p:nvPicPr>
          <p:cNvPr id="17" name="Picture 16">
            <a:extLst>
              <a:ext uri="{FF2B5EF4-FFF2-40B4-BE49-F238E27FC236}">
                <a16:creationId xmlns:a16="http://schemas.microsoft.com/office/drawing/2014/main" id="{C09CFAFF-FAF8-5239-43E6-CA28D8E04524}"/>
              </a:ext>
            </a:extLst>
          </p:cNvPr>
          <p:cNvPicPr>
            <a:picLocks noChangeAspect="1"/>
          </p:cNvPicPr>
          <p:nvPr/>
        </p:nvPicPr>
        <p:blipFill>
          <a:blip r:embed="rId5"/>
          <a:stretch>
            <a:fillRect/>
          </a:stretch>
        </p:blipFill>
        <p:spPr>
          <a:xfrm>
            <a:off x="10415233" y="1514630"/>
            <a:ext cx="1399988" cy="1200329"/>
          </a:xfrm>
          <a:prstGeom prst="rect">
            <a:avLst/>
          </a:prstGeom>
        </p:spPr>
      </p:pic>
      <p:sp>
        <p:nvSpPr>
          <p:cNvPr id="18" name="TextBox 17">
            <a:extLst>
              <a:ext uri="{FF2B5EF4-FFF2-40B4-BE49-F238E27FC236}">
                <a16:creationId xmlns:a16="http://schemas.microsoft.com/office/drawing/2014/main" id="{AD2951BC-1D30-FCD0-81E7-EE7239EDD92A}"/>
              </a:ext>
            </a:extLst>
          </p:cNvPr>
          <p:cNvSpPr txBox="1"/>
          <p:nvPr/>
        </p:nvSpPr>
        <p:spPr>
          <a:xfrm>
            <a:off x="10048875" y="2923962"/>
            <a:ext cx="1924419" cy="584775"/>
          </a:xfrm>
          <a:prstGeom prst="rect">
            <a:avLst/>
          </a:prstGeom>
          <a:noFill/>
        </p:spPr>
        <p:txBody>
          <a:bodyPr wrap="square">
            <a:spAutoFit/>
          </a:bodyPr>
          <a:lstStyle/>
          <a:p>
            <a:pPr algn="ctr"/>
            <a:r>
              <a:rPr lang="en-US" sz="1600" b="1" dirty="0"/>
              <a:t>HIVST for </a:t>
            </a:r>
          </a:p>
          <a:p>
            <a:pPr algn="ctr"/>
            <a:r>
              <a:rPr lang="en-US" sz="1600" b="1" dirty="0" err="1"/>
              <a:t>PrEP</a:t>
            </a:r>
            <a:r>
              <a:rPr lang="en-US" sz="1600" b="1" dirty="0"/>
              <a:t> continuation</a:t>
            </a:r>
          </a:p>
        </p:txBody>
      </p:sp>
      <p:sp>
        <p:nvSpPr>
          <p:cNvPr id="19" name="TextBox 18">
            <a:extLst>
              <a:ext uri="{FF2B5EF4-FFF2-40B4-BE49-F238E27FC236}">
                <a16:creationId xmlns:a16="http://schemas.microsoft.com/office/drawing/2014/main" id="{D8BDB9EA-7F90-AEA5-BBE3-F9B019431364}"/>
              </a:ext>
            </a:extLst>
          </p:cNvPr>
          <p:cNvSpPr txBox="1"/>
          <p:nvPr/>
        </p:nvSpPr>
        <p:spPr>
          <a:xfrm>
            <a:off x="10267581" y="3641650"/>
            <a:ext cx="1924419" cy="1077218"/>
          </a:xfrm>
          <a:prstGeom prst="rect">
            <a:avLst/>
          </a:prstGeom>
          <a:noFill/>
        </p:spPr>
        <p:txBody>
          <a:bodyPr wrap="square">
            <a:spAutoFit/>
          </a:bodyPr>
          <a:lstStyle/>
          <a:p>
            <a:pPr algn="ctr"/>
            <a:r>
              <a:rPr lang="en-US" sz="1600" dirty="0"/>
              <a:t>Zambia, Spain, Mozambique, Kenya, South Africa, &amp; </a:t>
            </a:r>
          </a:p>
          <a:p>
            <a:pPr algn="ctr"/>
            <a:r>
              <a:rPr lang="en-US" sz="1600" dirty="0"/>
              <a:t>Viet Nam</a:t>
            </a:r>
          </a:p>
        </p:txBody>
      </p:sp>
      <p:pic>
        <p:nvPicPr>
          <p:cNvPr id="20" name="Picture 19">
            <a:extLst>
              <a:ext uri="{FF2B5EF4-FFF2-40B4-BE49-F238E27FC236}">
                <a16:creationId xmlns:a16="http://schemas.microsoft.com/office/drawing/2014/main" id="{D79E9216-0DB9-2378-8EA0-96CA8A173DA8}"/>
              </a:ext>
            </a:extLst>
          </p:cNvPr>
          <p:cNvPicPr>
            <a:picLocks noChangeAspect="1"/>
          </p:cNvPicPr>
          <p:nvPr/>
        </p:nvPicPr>
        <p:blipFill>
          <a:blip r:embed="rId6"/>
          <a:stretch>
            <a:fillRect/>
          </a:stretch>
        </p:blipFill>
        <p:spPr>
          <a:xfrm>
            <a:off x="10644349" y="6329706"/>
            <a:ext cx="1266825" cy="386912"/>
          </a:xfrm>
          <a:prstGeom prst="rect">
            <a:avLst/>
          </a:prstGeom>
        </p:spPr>
      </p:pic>
      <p:graphicFrame>
        <p:nvGraphicFramePr>
          <p:cNvPr id="21" name="Table 20">
            <a:extLst>
              <a:ext uri="{FF2B5EF4-FFF2-40B4-BE49-F238E27FC236}">
                <a16:creationId xmlns:a16="http://schemas.microsoft.com/office/drawing/2014/main" id="{006EBB19-D481-0FAE-30AF-3228974FF2C4}"/>
              </a:ext>
            </a:extLst>
          </p:cNvPr>
          <p:cNvGraphicFramePr>
            <a:graphicFrameLocks noGrp="1"/>
          </p:cNvGraphicFramePr>
          <p:nvPr>
            <p:extLst>
              <p:ext uri="{D42A27DB-BD31-4B8C-83A1-F6EECF244321}">
                <p14:modId xmlns:p14="http://schemas.microsoft.com/office/powerpoint/2010/main" val="3349215216"/>
              </p:ext>
            </p:extLst>
          </p:nvPr>
        </p:nvGraphicFramePr>
        <p:xfrm>
          <a:off x="82792" y="1483257"/>
          <a:ext cx="3883693" cy="4047099"/>
        </p:xfrm>
        <a:graphic>
          <a:graphicData uri="http://schemas.openxmlformats.org/drawingml/2006/table">
            <a:tbl>
              <a:tblPr>
                <a:tableStyleId>{69CF1AB2-1976-4502-BF36-3FF5EA218861}</a:tableStyleId>
              </a:tblPr>
              <a:tblGrid>
                <a:gridCol w="890692">
                  <a:extLst>
                    <a:ext uri="{9D8B030D-6E8A-4147-A177-3AD203B41FA5}">
                      <a16:colId xmlns:a16="http://schemas.microsoft.com/office/drawing/2014/main" val="1437963598"/>
                    </a:ext>
                  </a:extLst>
                </a:gridCol>
                <a:gridCol w="1752548">
                  <a:extLst>
                    <a:ext uri="{9D8B030D-6E8A-4147-A177-3AD203B41FA5}">
                      <a16:colId xmlns:a16="http://schemas.microsoft.com/office/drawing/2014/main" val="266704682"/>
                    </a:ext>
                  </a:extLst>
                </a:gridCol>
                <a:gridCol w="571500">
                  <a:extLst>
                    <a:ext uri="{9D8B030D-6E8A-4147-A177-3AD203B41FA5}">
                      <a16:colId xmlns:a16="http://schemas.microsoft.com/office/drawing/2014/main" val="1904002268"/>
                    </a:ext>
                  </a:extLst>
                </a:gridCol>
                <a:gridCol w="668953">
                  <a:extLst>
                    <a:ext uri="{9D8B030D-6E8A-4147-A177-3AD203B41FA5}">
                      <a16:colId xmlns:a16="http://schemas.microsoft.com/office/drawing/2014/main" val="1094044894"/>
                    </a:ext>
                  </a:extLst>
                </a:gridCol>
              </a:tblGrid>
              <a:tr h="360533">
                <a:tc>
                  <a:txBody>
                    <a:bodyPr/>
                    <a:lstStyle/>
                    <a:p>
                      <a:pPr algn="l" fontAlgn="ctr"/>
                      <a:r>
                        <a:rPr lang="en-US" sz="1200" u="none" strike="noStrike" dirty="0">
                          <a:solidFill>
                            <a:srgbClr val="00B050"/>
                          </a:solidFill>
                          <a:effectLst/>
                          <a:highlight>
                            <a:srgbClr val="FFFFFF"/>
                          </a:highlight>
                        </a:rPr>
                        <a:t>Product </a:t>
                      </a:r>
                    </a:p>
                    <a:p>
                      <a:pPr algn="l" fontAlgn="ctr"/>
                      <a:r>
                        <a:rPr lang="en-US" sz="1200" u="none" strike="noStrike" dirty="0">
                          <a:solidFill>
                            <a:srgbClr val="00B050"/>
                          </a:solidFill>
                          <a:effectLst/>
                          <a:highlight>
                            <a:srgbClr val="FFFFFF"/>
                          </a:highlight>
                        </a:rPr>
                        <a:t>name</a:t>
                      </a:r>
                      <a:endParaRPr lang="en-US" sz="1200" b="1" i="0" u="none" strike="noStrike" dirty="0">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solidFill>
                            <a:srgbClr val="00B050"/>
                          </a:solidFill>
                          <a:effectLst/>
                          <a:highlight>
                            <a:srgbClr val="FFFFFF"/>
                          </a:highlight>
                        </a:rPr>
                        <a:t>Manufacturer</a:t>
                      </a:r>
                      <a:endParaRPr lang="en-US" sz="1200" b="1" i="0" u="none" strike="noStrike" dirty="0">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solidFill>
                            <a:srgbClr val="00B050"/>
                          </a:solidFill>
                          <a:effectLst/>
                          <a:highlight>
                            <a:srgbClr val="FFFFFF"/>
                          </a:highlight>
                        </a:rPr>
                        <a:t>Sens (%)</a:t>
                      </a:r>
                      <a:endParaRPr lang="en-US" sz="1200" b="1" i="0" u="none" strike="noStrike" dirty="0">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solidFill>
                            <a:srgbClr val="00B050"/>
                          </a:solidFill>
                          <a:effectLst/>
                          <a:highlight>
                            <a:srgbClr val="FFFFFF"/>
                          </a:highlight>
                        </a:rPr>
                        <a:t>Spec (%)</a:t>
                      </a:r>
                      <a:endParaRPr lang="en-US" sz="1200" b="1" i="0" u="none" strike="noStrike" dirty="0">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4999476"/>
                  </a:ext>
                </a:extLst>
              </a:tr>
              <a:tr h="908951">
                <a:tc>
                  <a:txBody>
                    <a:bodyPr/>
                    <a:lstStyle/>
                    <a:p>
                      <a:pPr algn="l" fontAlgn="ctr"/>
                      <a:r>
                        <a:rPr lang="en-US" sz="1000" u="none" strike="noStrike">
                          <a:solidFill>
                            <a:srgbClr val="00B050"/>
                          </a:solidFill>
                          <a:effectLst/>
                          <a:highlight>
                            <a:srgbClr val="FFFFFF"/>
                          </a:highlight>
                        </a:rPr>
                        <a:t>CheckNOW HIV SELF TEST</a:t>
                      </a:r>
                      <a:endParaRPr lang="en-US" sz="1000" b="0" i="0" u="none" strike="noStrike">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solidFill>
                            <a:srgbClr val="00B050"/>
                          </a:solidFill>
                          <a:effectLst/>
                          <a:highlight>
                            <a:srgbClr val="FFFFFF"/>
                          </a:highlight>
                        </a:rPr>
                        <a:t>Abbott Rapid</a:t>
                      </a:r>
                      <a:br>
                        <a:rPr lang="en-US" sz="1000" u="none" strike="noStrike" dirty="0">
                          <a:solidFill>
                            <a:srgbClr val="00B050"/>
                          </a:solidFill>
                          <a:effectLst/>
                          <a:highlight>
                            <a:srgbClr val="FFFFFF"/>
                          </a:highlight>
                        </a:rPr>
                      </a:br>
                      <a:r>
                        <a:rPr lang="en-US" sz="1000" u="none" strike="noStrike" dirty="0">
                          <a:solidFill>
                            <a:srgbClr val="00B050"/>
                          </a:solidFill>
                          <a:effectLst/>
                          <a:highlight>
                            <a:srgbClr val="FFFFFF"/>
                          </a:highlight>
                        </a:rPr>
                        <a:t>Diagnostics Jena GmbH</a:t>
                      </a:r>
                    </a:p>
                    <a:p>
                      <a:pPr algn="l" fontAlgn="ctr"/>
                      <a:r>
                        <a:rPr lang="en-US" sz="1000" u="none" strike="noStrike" dirty="0">
                          <a:solidFill>
                            <a:srgbClr val="00B050"/>
                          </a:solidFill>
                          <a:effectLst/>
                          <a:highlight>
                            <a:srgbClr val="FFFFFF"/>
                          </a:highlight>
                        </a:rPr>
                        <a:t>former Alere Technologies GmbH</a:t>
                      </a:r>
                      <a:endParaRPr lang="en-US" sz="1000" b="0" i="0" u="none" strike="noStrike" dirty="0">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solidFill>
                            <a:srgbClr val="00B050"/>
                          </a:solidFill>
                          <a:effectLst/>
                          <a:highlight>
                            <a:srgbClr val="FFFFFF"/>
                          </a:highlight>
                        </a:rPr>
                        <a:t>99.5</a:t>
                      </a:r>
                      <a:endParaRPr lang="en-US" sz="1000" b="0" i="0" u="none" strike="noStrike" dirty="0">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solidFill>
                            <a:srgbClr val="00B050"/>
                          </a:solidFill>
                          <a:effectLst/>
                          <a:highlight>
                            <a:srgbClr val="FFFFFF"/>
                          </a:highlight>
                        </a:rPr>
                        <a:t>98.5</a:t>
                      </a:r>
                      <a:endParaRPr lang="en-US" sz="1000" b="0" i="0" u="none" strike="noStrike" dirty="0">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7088871"/>
                  </a:ext>
                </a:extLst>
              </a:tr>
              <a:tr h="330926">
                <a:tc>
                  <a:txBody>
                    <a:bodyPr/>
                    <a:lstStyle/>
                    <a:p>
                      <a:pPr algn="l" fontAlgn="ctr"/>
                      <a:r>
                        <a:rPr lang="en-US" sz="1000" u="none" strike="noStrike" dirty="0">
                          <a:solidFill>
                            <a:srgbClr val="00B050"/>
                          </a:solidFill>
                          <a:effectLst/>
                          <a:highlight>
                            <a:srgbClr val="FFFFFF"/>
                          </a:highlight>
                        </a:rPr>
                        <a:t>INSTI HIV Self Test</a:t>
                      </a:r>
                      <a:endParaRPr lang="en-US" sz="1000" b="0" i="0" u="none" strike="noStrike" dirty="0">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err="1">
                          <a:solidFill>
                            <a:srgbClr val="00B050"/>
                          </a:solidFill>
                          <a:effectLst/>
                          <a:highlight>
                            <a:srgbClr val="FFFFFF"/>
                          </a:highlight>
                        </a:rPr>
                        <a:t>bioLytical</a:t>
                      </a:r>
                      <a:r>
                        <a:rPr lang="en-US" sz="1000" u="none" strike="noStrike" dirty="0">
                          <a:solidFill>
                            <a:srgbClr val="00B050"/>
                          </a:solidFill>
                          <a:effectLst/>
                          <a:highlight>
                            <a:srgbClr val="FFFFFF"/>
                          </a:highlight>
                        </a:rPr>
                        <a:t> Laboratories</a:t>
                      </a:r>
                      <a:endParaRPr lang="en-US" sz="1000" b="0" i="0" u="none" strike="noStrike" dirty="0">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solidFill>
                            <a:srgbClr val="00B050"/>
                          </a:solidFill>
                          <a:effectLst/>
                          <a:highlight>
                            <a:srgbClr val="FFFFFF"/>
                          </a:highlight>
                        </a:rPr>
                        <a:t>100</a:t>
                      </a:r>
                      <a:endParaRPr lang="en-US" sz="1000" b="0" i="0" u="none" strike="noStrike">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solidFill>
                            <a:srgbClr val="00B050"/>
                          </a:solidFill>
                          <a:effectLst/>
                          <a:highlight>
                            <a:srgbClr val="FFFFFF"/>
                          </a:highlight>
                        </a:rPr>
                        <a:t>99.7</a:t>
                      </a:r>
                      <a:endParaRPr lang="en-US" sz="1000" b="0" i="0" u="none" strike="noStrike">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0835096"/>
                  </a:ext>
                </a:extLst>
              </a:tr>
              <a:tr h="1078034">
                <a:tc>
                  <a:txBody>
                    <a:bodyPr/>
                    <a:lstStyle/>
                    <a:p>
                      <a:pPr algn="l" fontAlgn="ctr"/>
                      <a:r>
                        <a:rPr lang="en-US" sz="1000" u="none" strike="noStrike">
                          <a:solidFill>
                            <a:srgbClr val="00B050"/>
                          </a:solidFill>
                          <a:effectLst/>
                          <a:highlight>
                            <a:srgbClr val="FFFFFF"/>
                          </a:highlight>
                        </a:rPr>
                        <a:t>Mylan HIV Self Test</a:t>
                      </a:r>
                      <a:endParaRPr lang="en-US" sz="1000" b="0" i="0" u="none" strike="noStrike">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err="1">
                          <a:solidFill>
                            <a:srgbClr val="00B050"/>
                          </a:solidFill>
                          <a:effectLst/>
                          <a:highlight>
                            <a:srgbClr val="FFFFFF"/>
                          </a:highlight>
                        </a:rPr>
                        <a:t>Atomo</a:t>
                      </a:r>
                      <a:r>
                        <a:rPr lang="en-US" sz="1000" u="none" strike="noStrike" dirty="0">
                          <a:solidFill>
                            <a:srgbClr val="00B050"/>
                          </a:solidFill>
                          <a:effectLst/>
                          <a:highlight>
                            <a:srgbClr val="FFFFFF"/>
                          </a:highlight>
                        </a:rPr>
                        <a:t> Diagnostics Ltd </a:t>
                      </a:r>
                      <a:endParaRPr lang="en-US" sz="1000" b="0" i="0" u="none" strike="noStrike" dirty="0">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solidFill>
                            <a:srgbClr val="00B050"/>
                          </a:solidFill>
                          <a:effectLst/>
                          <a:highlight>
                            <a:srgbClr val="FFFFFF"/>
                          </a:highlight>
                        </a:rPr>
                        <a:t>99.8</a:t>
                      </a:r>
                      <a:endParaRPr lang="en-US" sz="1000" b="0" i="0" u="none" strike="noStrike" dirty="0">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solidFill>
                            <a:srgbClr val="00B050"/>
                          </a:solidFill>
                          <a:effectLst/>
                          <a:highlight>
                            <a:srgbClr val="FFFFFF"/>
                          </a:highlight>
                        </a:rPr>
                        <a:t>99.8</a:t>
                      </a:r>
                      <a:endParaRPr lang="en-US" sz="1000" b="0" i="0" u="none" strike="noStrike" dirty="0">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0956089"/>
                  </a:ext>
                </a:extLst>
              </a:tr>
              <a:tr h="454476">
                <a:tc>
                  <a:txBody>
                    <a:bodyPr/>
                    <a:lstStyle/>
                    <a:p>
                      <a:pPr algn="l" fontAlgn="ctr"/>
                      <a:r>
                        <a:rPr lang="en-US" sz="1000" u="none" strike="noStrike">
                          <a:solidFill>
                            <a:srgbClr val="00B050"/>
                          </a:solidFill>
                          <a:effectLst/>
                          <a:highlight>
                            <a:srgbClr val="FFFFFF"/>
                          </a:highlight>
                        </a:rPr>
                        <a:t>OraQuick HIV Self-Test</a:t>
                      </a:r>
                      <a:endParaRPr lang="en-US" sz="1000" b="0" i="0" u="none" strike="noStrike">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solidFill>
                            <a:srgbClr val="00B050"/>
                          </a:solidFill>
                          <a:effectLst/>
                          <a:highlight>
                            <a:srgbClr val="FFFFFF"/>
                          </a:highlight>
                        </a:rPr>
                        <a:t>OraSure Technologies, Inc. </a:t>
                      </a:r>
                      <a:endParaRPr lang="en-US" sz="1000" b="0" i="0" u="none" strike="noStrike">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solidFill>
                            <a:srgbClr val="00B050"/>
                          </a:solidFill>
                          <a:effectLst/>
                          <a:highlight>
                            <a:srgbClr val="FFFFFF"/>
                          </a:highlight>
                        </a:rPr>
                        <a:t>99.1</a:t>
                      </a:r>
                      <a:endParaRPr lang="en-US" sz="1000" b="0" i="0" u="none" strike="noStrike">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solidFill>
                            <a:srgbClr val="00B050"/>
                          </a:solidFill>
                          <a:effectLst/>
                          <a:highlight>
                            <a:srgbClr val="FFFFFF"/>
                          </a:highlight>
                        </a:rPr>
                        <a:t>99.8</a:t>
                      </a:r>
                      <a:endParaRPr lang="en-US" sz="1000" b="0" i="0" u="none" strike="noStrike" dirty="0">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2535603"/>
                  </a:ext>
                </a:extLst>
              </a:tr>
              <a:tr h="454476">
                <a:tc>
                  <a:txBody>
                    <a:bodyPr/>
                    <a:lstStyle/>
                    <a:p>
                      <a:pPr algn="l" fontAlgn="ctr"/>
                      <a:r>
                        <a:rPr lang="en-US" sz="1000" u="none" strike="noStrike" dirty="0">
                          <a:solidFill>
                            <a:srgbClr val="00B050"/>
                          </a:solidFill>
                          <a:effectLst/>
                          <a:highlight>
                            <a:srgbClr val="FFFFFF"/>
                          </a:highlight>
                        </a:rPr>
                        <a:t>SURE CHECK HIV Self-Test</a:t>
                      </a:r>
                      <a:endParaRPr lang="en-US" sz="1000" b="0" i="0" u="none" strike="noStrike" dirty="0">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solidFill>
                            <a:srgbClr val="00B050"/>
                          </a:solidFill>
                          <a:effectLst/>
                          <a:highlight>
                            <a:srgbClr val="FFFFFF"/>
                          </a:highlight>
                        </a:rPr>
                        <a:t>Chembio Diagnostic Systems Inc.</a:t>
                      </a:r>
                      <a:endParaRPr lang="en-US" sz="1000" b="0" i="0" u="none" strike="noStrike">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solidFill>
                            <a:srgbClr val="00B050"/>
                          </a:solidFill>
                          <a:effectLst/>
                          <a:highlight>
                            <a:srgbClr val="FFFFFF"/>
                          </a:highlight>
                        </a:rPr>
                        <a:t>99.8</a:t>
                      </a:r>
                      <a:endParaRPr lang="en-US" sz="1000" b="0" i="0" u="none" strike="noStrike">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solidFill>
                            <a:srgbClr val="00B050"/>
                          </a:solidFill>
                          <a:effectLst/>
                          <a:highlight>
                            <a:srgbClr val="FFFFFF"/>
                          </a:highlight>
                        </a:rPr>
                        <a:t>99.9</a:t>
                      </a:r>
                      <a:endParaRPr lang="en-US" sz="1000" b="0" i="0" u="none" strike="noStrike" dirty="0">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3915787"/>
                  </a:ext>
                </a:extLst>
              </a:tr>
              <a:tr h="454476">
                <a:tc>
                  <a:txBody>
                    <a:bodyPr/>
                    <a:lstStyle/>
                    <a:p>
                      <a:pPr algn="l" fontAlgn="ctr"/>
                      <a:r>
                        <a:rPr lang="en-US" sz="1000" u="none" strike="noStrike">
                          <a:solidFill>
                            <a:srgbClr val="00B050"/>
                          </a:solidFill>
                          <a:effectLst/>
                          <a:highlight>
                            <a:srgbClr val="FFFFFF"/>
                          </a:highlight>
                        </a:rPr>
                        <a:t>Wondfo HIV Self-Test</a:t>
                      </a:r>
                      <a:endParaRPr lang="en-US" sz="1000" b="0" i="0" u="none" strike="noStrike">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000" u="none" strike="noStrike">
                          <a:solidFill>
                            <a:srgbClr val="00B050"/>
                          </a:solidFill>
                          <a:effectLst/>
                          <a:highlight>
                            <a:srgbClr val="FFFFFF"/>
                          </a:highlight>
                        </a:rPr>
                        <a:t>Guangzhou Wondfo Biotech Co., Ltd</a:t>
                      </a:r>
                      <a:endParaRPr lang="en-US" sz="1000" b="0" i="0" u="none" strike="noStrike">
                        <a:solidFill>
                          <a:srgbClr val="00B050"/>
                        </a:solidFill>
                        <a:effectLst/>
                        <a:highlight>
                          <a:srgbClr val="FFFFFF"/>
                        </a:highlight>
                        <a:latin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solidFill>
                            <a:srgbClr val="00B050"/>
                          </a:solidFill>
                          <a:effectLst/>
                          <a:highlight>
                            <a:srgbClr val="FFFFFF"/>
                          </a:highlight>
                        </a:rPr>
                        <a:t>100</a:t>
                      </a:r>
                      <a:endParaRPr lang="en-US" sz="1000" b="0" i="0" u="none" strike="noStrike">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solidFill>
                            <a:srgbClr val="00B050"/>
                          </a:solidFill>
                          <a:effectLst/>
                          <a:highlight>
                            <a:srgbClr val="FFFFFF"/>
                          </a:highlight>
                        </a:rPr>
                        <a:t>100</a:t>
                      </a:r>
                      <a:endParaRPr lang="en-US" sz="1000" b="0" i="0" u="none" strike="noStrike" dirty="0">
                        <a:solidFill>
                          <a:srgbClr val="00B050"/>
                        </a:solidFill>
                        <a:effectLst/>
                        <a:highlight>
                          <a:srgbClr val="FFFFFF"/>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2914907"/>
                  </a:ext>
                </a:extLst>
              </a:tr>
            </a:tbl>
          </a:graphicData>
        </a:graphic>
      </p:graphicFrame>
      <p:sp>
        <p:nvSpPr>
          <p:cNvPr id="22" name="ZoneTexte 12">
            <a:extLst>
              <a:ext uri="{FF2B5EF4-FFF2-40B4-BE49-F238E27FC236}">
                <a16:creationId xmlns:a16="http://schemas.microsoft.com/office/drawing/2014/main" id="{8B4C96F5-7D7C-9E2B-FA64-61FB7F3D2194}"/>
              </a:ext>
            </a:extLst>
          </p:cNvPr>
          <p:cNvSpPr txBox="1"/>
          <p:nvPr/>
        </p:nvSpPr>
        <p:spPr>
          <a:xfrm>
            <a:off x="125360" y="6424771"/>
            <a:ext cx="5873804"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500" b="1" dirty="0" err="1">
                <a:ea typeface="+mn-lt"/>
                <a:cs typeface="+mn-lt"/>
              </a:rPr>
              <a:t>Accuracy</a:t>
            </a:r>
            <a:r>
              <a:rPr lang="fr-FR" sz="1500" b="1" dirty="0">
                <a:ea typeface="+mn-lt"/>
                <a:cs typeface="+mn-lt"/>
              </a:rPr>
              <a:t>, </a:t>
            </a:r>
            <a:r>
              <a:rPr lang="fr-FR" sz="1500" b="1" dirty="0" err="1">
                <a:ea typeface="+mn-lt"/>
                <a:cs typeface="+mn-lt"/>
              </a:rPr>
              <a:t>sensitivity</a:t>
            </a:r>
            <a:r>
              <a:rPr lang="fr-FR" sz="1500" b="1" dirty="0">
                <a:ea typeface="+mn-lt"/>
                <a:cs typeface="+mn-lt"/>
              </a:rPr>
              <a:t> and </a:t>
            </a:r>
            <a:r>
              <a:rPr lang="fr-FR" sz="1500" b="1" dirty="0" err="1">
                <a:ea typeface="+mn-lt"/>
                <a:cs typeface="+mn-lt"/>
              </a:rPr>
              <a:t>specificity</a:t>
            </a:r>
            <a:r>
              <a:rPr lang="fr-FR" sz="1500" b="1" dirty="0">
                <a:ea typeface="+mn-lt"/>
                <a:cs typeface="+mn-lt"/>
              </a:rPr>
              <a:t> of self-tests</a:t>
            </a:r>
          </a:p>
        </p:txBody>
      </p:sp>
      <p:sp>
        <p:nvSpPr>
          <p:cNvPr id="2" name="TextBox 1">
            <a:extLst>
              <a:ext uri="{FF2B5EF4-FFF2-40B4-BE49-F238E27FC236}">
                <a16:creationId xmlns:a16="http://schemas.microsoft.com/office/drawing/2014/main" id="{6C1F6062-B662-DC18-2312-D4339A1F7CCE}"/>
              </a:ext>
            </a:extLst>
          </p:cNvPr>
          <p:cNvSpPr txBox="1"/>
          <p:nvPr/>
        </p:nvSpPr>
        <p:spPr>
          <a:xfrm rot="20702897">
            <a:off x="6102862" y="5566853"/>
            <a:ext cx="4212171" cy="338554"/>
          </a:xfrm>
          <a:prstGeom prst="rect">
            <a:avLst/>
          </a:prstGeom>
          <a:noFill/>
        </p:spPr>
        <p:txBody>
          <a:bodyPr wrap="square">
            <a:spAutoFit/>
          </a:bodyPr>
          <a:lstStyle/>
          <a:p>
            <a:pPr marL="0" indent="0" algn="ctr">
              <a:buNone/>
            </a:pPr>
            <a:r>
              <a:rPr lang="en" sz="1600" b="1" dirty="0">
                <a:solidFill>
                  <a:schemeClr val="accent1"/>
                </a:solidFill>
                <a:latin typeface="Calibri"/>
              </a:rPr>
              <a:t>New features and updates (released July 2024):</a:t>
            </a:r>
            <a:endParaRPr lang="en-US" sz="1600" b="1" dirty="0">
              <a:solidFill>
                <a:schemeClr val="accent1"/>
              </a:solidFill>
              <a:latin typeface="Calibri"/>
            </a:endParaRPr>
          </a:p>
        </p:txBody>
      </p:sp>
    </p:spTree>
    <p:extLst>
      <p:ext uri="{BB962C8B-B14F-4D97-AF65-F5344CB8AC3E}">
        <p14:creationId xmlns:p14="http://schemas.microsoft.com/office/powerpoint/2010/main" val="3311342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D21A4CE-EFFA-8E07-10B5-03B9AAB46298}"/>
              </a:ext>
            </a:extLst>
          </p:cNvPr>
          <p:cNvGraphicFramePr/>
          <p:nvPr>
            <p:extLst>
              <p:ext uri="{D42A27DB-BD31-4B8C-83A1-F6EECF244321}">
                <p14:modId xmlns:p14="http://schemas.microsoft.com/office/powerpoint/2010/main" val="3406683636"/>
              </p:ext>
            </p:extLst>
          </p:nvPr>
        </p:nvGraphicFramePr>
        <p:xfrm>
          <a:off x="370414" y="1553746"/>
          <a:ext cx="2936044" cy="2371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2714243-DB03-D343-744E-7D30EAC530BF}"/>
              </a:ext>
            </a:extLst>
          </p:cNvPr>
          <p:cNvSpPr txBox="1"/>
          <p:nvPr/>
        </p:nvSpPr>
        <p:spPr>
          <a:xfrm>
            <a:off x="26195" y="1105099"/>
            <a:ext cx="2936044" cy="369332"/>
          </a:xfrm>
          <a:prstGeom prst="rect">
            <a:avLst/>
          </a:prstGeom>
          <a:noFill/>
        </p:spPr>
        <p:txBody>
          <a:bodyPr wrap="square" rtlCol="0">
            <a:spAutoFit/>
          </a:bodyPr>
          <a:lstStyle/>
          <a:p>
            <a:r>
              <a:rPr lang="en" b="1" dirty="0">
                <a:solidFill>
                  <a:schemeClr val="accent5"/>
                </a:solidFill>
              </a:rPr>
              <a:t>New terminology proposed:</a:t>
            </a:r>
          </a:p>
        </p:txBody>
      </p:sp>
      <p:pic>
        <p:nvPicPr>
          <p:cNvPr id="5" name="Picture 19">
            <a:extLst>
              <a:ext uri="{FF2B5EF4-FFF2-40B4-BE49-F238E27FC236}">
                <a16:creationId xmlns:a16="http://schemas.microsoft.com/office/drawing/2014/main" id="{BD6493D6-738D-0C55-AC12-6923D3BC04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3600" y="5961829"/>
            <a:ext cx="2530365" cy="797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8">
            <a:extLst>
              <a:ext uri="{FF2B5EF4-FFF2-40B4-BE49-F238E27FC236}">
                <a16:creationId xmlns:a16="http://schemas.microsoft.com/office/drawing/2014/main" id="{0A51AE3D-2645-983D-56B2-7428A55ADEDE}"/>
              </a:ext>
            </a:extLst>
          </p:cNvPr>
          <p:cNvSpPr txBox="1">
            <a:spLocks noChangeArrowheads="1"/>
          </p:cNvSpPr>
          <p:nvPr/>
        </p:nvSpPr>
        <p:spPr>
          <a:xfrm>
            <a:off x="0" y="-49259"/>
            <a:ext cx="12192000" cy="1025358"/>
          </a:xfrm>
          <a:prstGeom prst="rect">
            <a:avLst/>
          </a:prstGeom>
          <a:solidFill>
            <a:schemeClr val="accent1"/>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 sz="3600" b="1" dirty="0">
                <a:solidFill>
                  <a:schemeClr val="bg1"/>
                </a:solidFill>
                <a:latin typeface="Calibri" panose="020F0502020204030204" pitchFamily="34" charset="0"/>
                <a:cs typeface="Calibri" panose="020F0502020204030204" pitchFamily="34" charset="0"/>
              </a:rPr>
              <a:t>What are network-based screening approaches?</a:t>
            </a:r>
            <a:endParaRPr lang="en-US" altLang="en-US" sz="3600" b="1" dirty="0">
              <a:solidFill>
                <a:schemeClr val="bg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550BC3C-C6E6-C9E4-2DE0-B9233487629B}"/>
              </a:ext>
            </a:extLst>
          </p:cNvPr>
          <p:cNvSpPr txBox="1"/>
          <p:nvPr/>
        </p:nvSpPr>
        <p:spPr>
          <a:xfrm>
            <a:off x="3424493" y="979071"/>
            <a:ext cx="8649472" cy="2308324"/>
          </a:xfrm>
          <a:prstGeom prst="rect">
            <a:avLst/>
          </a:prstGeom>
          <a:noFill/>
        </p:spPr>
        <p:txBody>
          <a:bodyPr wrap="square">
            <a:spAutoFit/>
          </a:bodyPr>
          <a:lstStyle/>
          <a:p>
            <a:pPr marL="0" indent="0">
              <a:buNone/>
            </a:pPr>
            <a:r>
              <a:rPr lang="en" sz="1800" b="1" dirty="0">
                <a:solidFill>
                  <a:schemeClr val="accent1">
                    <a:lumMod val="50000"/>
                  </a:schemeClr>
                </a:solidFill>
                <a:latin typeface="Calibri"/>
              </a:rPr>
              <a:t>Network-based approaches:</a:t>
            </a:r>
            <a:endParaRPr lang="en-US" sz="1800" b="1" dirty="0">
              <a:solidFill>
                <a:schemeClr val="accent1">
                  <a:lumMod val="50000"/>
                </a:schemeClr>
              </a:solidFill>
              <a:latin typeface="Calibri"/>
            </a:endParaRPr>
          </a:p>
          <a:p>
            <a:pPr marL="380365" indent="-380365">
              <a:lnSpc>
                <a:spcPct val="100000"/>
              </a:lnSpc>
            </a:pPr>
            <a:r>
              <a:rPr lang="en" sz="1800" b="1" dirty="0">
                <a:solidFill>
                  <a:srgbClr val="FF0000"/>
                </a:solidFill>
                <a:latin typeface="Calibri"/>
              </a:rPr>
              <a:t>Update</a:t>
            </a:r>
            <a:r>
              <a:rPr lang="en" sz="1800" dirty="0">
                <a:solidFill>
                  <a:schemeClr val="tx1"/>
                </a:solidFill>
                <a:latin typeface="Calibri"/>
              </a:rPr>
              <a:t>: </a:t>
            </a:r>
            <a:r>
              <a:rPr lang="en" sz="1800" b="1" dirty="0">
                <a:solidFill>
                  <a:schemeClr val="tx1"/>
                </a:solidFill>
                <a:latin typeface="Calibri"/>
              </a:rPr>
              <a:t>Network-based testing approaches </a:t>
            </a:r>
            <a:r>
              <a:rPr lang="en" sz="1800" dirty="0">
                <a:solidFill>
                  <a:schemeClr val="tx1"/>
                </a:solidFill>
                <a:latin typeface="Calibri"/>
              </a:rPr>
              <a:t>may be offered as complementary approaches to </a:t>
            </a:r>
            <a:r>
              <a:rPr lang="en" sz="1800" b="1" dirty="0">
                <a:solidFill>
                  <a:schemeClr val="tx1"/>
                </a:solidFill>
                <a:latin typeface="Calibri"/>
              </a:rPr>
              <a:t>HIV testing</a:t>
            </a:r>
            <a:r>
              <a:rPr lang="en" sz="1800" dirty="0">
                <a:solidFill>
                  <a:schemeClr val="tx1"/>
                </a:solidFill>
                <a:latin typeface="Calibri"/>
              </a:rPr>
              <a:t> </a:t>
            </a:r>
            <a:r>
              <a:rPr lang="en-US" sz="1800" dirty="0">
                <a:solidFill>
                  <a:schemeClr val="tx1"/>
                </a:solidFill>
                <a:latin typeface="Calibri"/>
              </a:rPr>
              <a:t>as </a:t>
            </a:r>
            <a:r>
              <a:rPr lang="en" sz="1800" b="1" dirty="0">
                <a:solidFill>
                  <a:schemeClr val="tx1"/>
                </a:solidFill>
                <a:latin typeface="Calibri"/>
              </a:rPr>
              <a:t>part of a comprehensive package of care and prevention.</a:t>
            </a:r>
            <a:endParaRPr lang="fr-FR" sz="1800" b="1" dirty="0">
              <a:solidFill>
                <a:schemeClr val="tx1"/>
              </a:solidFill>
              <a:latin typeface="Calibri"/>
            </a:endParaRPr>
          </a:p>
          <a:p>
            <a:pPr marL="380365" indent="-380365">
              <a:lnSpc>
                <a:spcPct val="100000"/>
              </a:lnSpc>
              <a:spcBef>
                <a:spcPts val="0"/>
              </a:spcBef>
            </a:pPr>
            <a:r>
              <a:rPr lang="en" b="1" dirty="0">
                <a:solidFill>
                  <a:srgbClr val="FF0000"/>
                </a:solidFill>
                <a:latin typeface="Calibri"/>
              </a:rPr>
              <a:t>       </a:t>
            </a:r>
            <a:r>
              <a:rPr lang="en" sz="1800" b="1" dirty="0">
                <a:solidFill>
                  <a:schemeClr val="tx1"/>
                </a:solidFill>
                <a:latin typeface="Calibri"/>
              </a:rPr>
              <a:t>Partner services for STIs should be offered to people with STIs </a:t>
            </a:r>
            <a:r>
              <a:rPr lang="en" sz="1800" dirty="0">
                <a:solidFill>
                  <a:schemeClr val="tx1"/>
                </a:solidFill>
                <a:latin typeface="Calibri"/>
              </a:rPr>
              <a:t>according to their needs and preferences and as part of a comprehensive package of voluntary </a:t>
            </a:r>
            <a:r>
              <a:rPr lang="en" sz="1800" b="1" dirty="0">
                <a:solidFill>
                  <a:schemeClr val="tx1"/>
                </a:solidFill>
                <a:latin typeface="Calibri"/>
              </a:rPr>
              <a:t>STI</a:t>
            </a:r>
            <a:r>
              <a:rPr lang="en-US" sz="1800" b="1" dirty="0">
                <a:solidFill>
                  <a:schemeClr val="tx1"/>
                </a:solidFill>
                <a:latin typeface="Calibri"/>
              </a:rPr>
              <a:t>s</a:t>
            </a:r>
            <a:r>
              <a:rPr lang="en" sz="1800" b="1" dirty="0">
                <a:solidFill>
                  <a:schemeClr val="tx1"/>
                </a:solidFill>
                <a:latin typeface="Calibri"/>
              </a:rPr>
              <a:t>.</a:t>
            </a:r>
          </a:p>
          <a:p>
            <a:pPr marL="380365" indent="-380365">
              <a:buFont typeface="Wingdings" pitchFamily="2" charset="2"/>
              <a:buChar char="ü"/>
            </a:pPr>
            <a:r>
              <a:rPr lang="en-US" sz="1800" dirty="0"/>
              <a:t>Provide options based on client needs (partner referral, provider-assisted, expedited partner therapy*)</a:t>
            </a:r>
          </a:p>
          <a:p>
            <a:pPr marL="380365" indent="-380365">
              <a:buFont typeface="Wingdings" pitchFamily="2" charset="2"/>
              <a:buChar char="ü"/>
            </a:pPr>
            <a:r>
              <a:rPr lang="en-US" sz="1800" b="0" dirty="0"/>
              <a:t>Services must always be </a:t>
            </a:r>
            <a:r>
              <a:rPr lang="en-US" sz="1800" dirty="0"/>
              <a:t>voluntary</a:t>
            </a:r>
            <a:endParaRPr lang="en-US" sz="500" dirty="0"/>
          </a:p>
        </p:txBody>
      </p:sp>
      <p:pic>
        <p:nvPicPr>
          <p:cNvPr id="11" name="Picture 10">
            <a:extLst>
              <a:ext uri="{FF2B5EF4-FFF2-40B4-BE49-F238E27FC236}">
                <a16:creationId xmlns:a16="http://schemas.microsoft.com/office/drawing/2014/main" id="{AD6ECE04-B7A6-5D8A-F260-6BB37DD155AF}"/>
              </a:ext>
            </a:extLst>
          </p:cNvPr>
          <p:cNvPicPr>
            <a:picLocks noChangeAspect="1"/>
          </p:cNvPicPr>
          <p:nvPr/>
        </p:nvPicPr>
        <p:blipFill>
          <a:blip r:embed="rId9"/>
          <a:stretch>
            <a:fillRect/>
          </a:stretch>
        </p:blipFill>
        <p:spPr>
          <a:xfrm>
            <a:off x="10228148" y="5814563"/>
            <a:ext cx="1680754" cy="920809"/>
          </a:xfrm>
          <a:prstGeom prst="rect">
            <a:avLst/>
          </a:prstGeom>
        </p:spPr>
      </p:pic>
      <p:sp>
        <p:nvSpPr>
          <p:cNvPr id="12" name="TextBox 11">
            <a:extLst>
              <a:ext uri="{FF2B5EF4-FFF2-40B4-BE49-F238E27FC236}">
                <a16:creationId xmlns:a16="http://schemas.microsoft.com/office/drawing/2014/main" id="{B5903460-D3AD-9FB2-B7ED-3F0C32DEB594}"/>
              </a:ext>
            </a:extLst>
          </p:cNvPr>
          <p:cNvSpPr txBox="1"/>
          <p:nvPr/>
        </p:nvSpPr>
        <p:spPr>
          <a:xfrm>
            <a:off x="257322" y="4118391"/>
            <a:ext cx="3314007" cy="2631490"/>
          </a:xfrm>
          <a:prstGeom prst="rect">
            <a:avLst/>
          </a:prstGeom>
          <a:solidFill>
            <a:schemeClr val="accent1"/>
          </a:solidFill>
        </p:spPr>
        <p:txBody>
          <a:bodyPr wrap="square">
            <a:spAutoFit/>
          </a:bodyPr>
          <a:lstStyle/>
          <a:p>
            <a:r>
              <a:rPr lang="en-US" sz="1500" b="1" dirty="0">
                <a:solidFill>
                  <a:schemeClr val="bg1"/>
                </a:solidFill>
              </a:rPr>
              <a:t>What are network-based testing services? </a:t>
            </a:r>
          </a:p>
          <a:p>
            <a:r>
              <a:rPr lang="en-US" sz="1500" dirty="0">
                <a:solidFill>
                  <a:schemeClr val="bg1"/>
                </a:solidFill>
              </a:rPr>
              <a:t>testing, as well as offering prevention and treatment, by supporting individuals to disclose to, refer for testing, and/or distribute self-tests to partners, families, and other members of their social networks. </a:t>
            </a:r>
          </a:p>
          <a:p>
            <a:endParaRPr lang="en-US" sz="1500" dirty="0">
              <a:solidFill>
                <a:schemeClr val="bg1"/>
              </a:solidFill>
            </a:endParaRPr>
          </a:p>
          <a:p>
            <a:r>
              <a:rPr lang="en-US" sz="1500" dirty="0">
                <a:solidFill>
                  <a:schemeClr val="bg1"/>
                </a:solidFill>
              </a:rPr>
              <a:t>Recommended across HIV, viral hepatitis, and STIs</a:t>
            </a:r>
          </a:p>
        </p:txBody>
      </p:sp>
      <p:sp>
        <p:nvSpPr>
          <p:cNvPr id="16" name="TextBox 15">
            <a:extLst>
              <a:ext uri="{FF2B5EF4-FFF2-40B4-BE49-F238E27FC236}">
                <a16:creationId xmlns:a16="http://schemas.microsoft.com/office/drawing/2014/main" id="{83DE1493-83A0-B0BB-2129-1C3452901A2B}"/>
              </a:ext>
            </a:extLst>
          </p:cNvPr>
          <p:cNvSpPr txBox="1"/>
          <p:nvPr/>
        </p:nvSpPr>
        <p:spPr>
          <a:xfrm>
            <a:off x="3880084" y="3215462"/>
            <a:ext cx="8193881" cy="1261884"/>
          </a:xfrm>
          <a:prstGeom prst="rect">
            <a:avLst/>
          </a:prstGeom>
          <a:noFill/>
        </p:spPr>
        <p:txBody>
          <a:bodyPr wrap="square">
            <a:spAutoFit/>
          </a:bodyPr>
          <a:lstStyle/>
          <a:p>
            <a:r>
              <a:rPr lang="en-US" b="1" dirty="0"/>
              <a:t>Social network testing now for all with risk </a:t>
            </a:r>
            <a:r>
              <a:rPr lang="en-US" dirty="0"/>
              <a:t>(not only key populations)</a:t>
            </a:r>
            <a:endParaRPr lang="en-US" dirty="0">
              <a:ea typeface="Verdana"/>
            </a:endParaRPr>
          </a:p>
          <a:p>
            <a:pPr marL="742950" lvl="1" indent="-285750">
              <a:buFont typeface="Arial" panose="020B0604020202020204" pitchFamily="34" charset="0"/>
              <a:buChar char="•"/>
            </a:pPr>
            <a:r>
              <a:rPr lang="en-US" sz="1600" b="0" dirty="0"/>
              <a:t>ST, community-led, multiple </a:t>
            </a:r>
            <a:r>
              <a:rPr lang="en-US" sz="1600" dirty="0"/>
              <a:t>rounds</a:t>
            </a:r>
          </a:p>
          <a:p>
            <a:pPr marL="742950" lvl="1" indent="-285750">
              <a:buFont typeface="Arial" panose="020B0604020202020204" pitchFamily="34" charset="0"/>
              <a:buChar char="•"/>
            </a:pPr>
            <a:r>
              <a:rPr lang="en-US" sz="1600" dirty="0"/>
              <a:t>Virtual</a:t>
            </a:r>
            <a:r>
              <a:rPr lang="en-US" sz="1600" b="0" dirty="0"/>
              <a:t> or in-person</a:t>
            </a:r>
            <a:endParaRPr lang="en-US" sz="1600" b="0" dirty="0">
              <a:ea typeface="Verdana"/>
            </a:endParaRPr>
          </a:p>
          <a:p>
            <a:pPr marL="742950" lvl="1" indent="-285750">
              <a:buFont typeface="Arial" panose="020B0604020202020204" pitchFamily="34" charset="0"/>
              <a:buChar char="•"/>
            </a:pPr>
            <a:r>
              <a:rPr lang="en-US" sz="1600" dirty="0"/>
              <a:t>No need</a:t>
            </a:r>
            <a:r>
              <a:rPr lang="en-US" sz="1600" b="0" dirty="0"/>
              <a:t> </a:t>
            </a:r>
            <a:r>
              <a:rPr lang="en-US" sz="1600" dirty="0"/>
              <a:t>for </a:t>
            </a:r>
            <a:r>
              <a:rPr lang="en-US" sz="1600" b="0" dirty="0"/>
              <a:t>incentives or in-depth training</a:t>
            </a:r>
            <a:endParaRPr lang="en-US" sz="1600" b="0" dirty="0">
              <a:ea typeface="Verdana"/>
            </a:endParaRPr>
          </a:p>
          <a:p>
            <a:pPr marL="457200" lvl="1" indent="0">
              <a:buNone/>
            </a:pPr>
            <a:endParaRPr lang="en-US" sz="500" b="0" dirty="0"/>
          </a:p>
          <a:p>
            <a:pPr indent="-285750">
              <a:buFont typeface="Arial" panose="020B0604020202020204" pitchFamily="34" charset="0"/>
              <a:buChar char="•"/>
            </a:pPr>
            <a:endParaRPr lang="en-US" sz="500" b="1" dirty="0"/>
          </a:p>
        </p:txBody>
      </p:sp>
      <p:sp>
        <p:nvSpPr>
          <p:cNvPr id="17" name="TextBox 16">
            <a:extLst>
              <a:ext uri="{FF2B5EF4-FFF2-40B4-BE49-F238E27FC236}">
                <a16:creationId xmlns:a16="http://schemas.microsoft.com/office/drawing/2014/main" id="{88CF23CA-3F99-BB9F-C31A-339A3C66481D}"/>
              </a:ext>
            </a:extLst>
          </p:cNvPr>
          <p:cNvSpPr txBox="1"/>
          <p:nvPr/>
        </p:nvSpPr>
        <p:spPr>
          <a:xfrm>
            <a:off x="4591333" y="4107696"/>
            <a:ext cx="7482632" cy="1831271"/>
          </a:xfrm>
          <a:prstGeom prst="rect">
            <a:avLst/>
          </a:prstGeom>
          <a:noFill/>
        </p:spPr>
        <p:txBody>
          <a:bodyPr wrap="square" lIns="91440" tIns="45720" rIns="91440" bIns="45720" anchor="t">
            <a:spAutoFit/>
          </a:bodyPr>
          <a:lstStyle/>
          <a:p>
            <a:pPr lvl="1" indent="-285750">
              <a:buFont typeface="Arial" panose="020B0604020202020204" pitchFamily="34" charset="0"/>
              <a:buChar char="•"/>
            </a:pPr>
            <a:endParaRPr lang="en-US" sz="500" dirty="0"/>
          </a:p>
          <a:p>
            <a:pPr marL="457200" lvl="1" indent="0">
              <a:buNone/>
            </a:pPr>
            <a:endParaRPr lang="en-US" sz="500" b="0" dirty="0"/>
          </a:p>
          <a:p>
            <a:pPr indent="-285750">
              <a:buFont typeface="Arial" panose="020B0604020202020204" pitchFamily="34" charset="0"/>
              <a:buChar char="•"/>
            </a:pPr>
            <a:endParaRPr lang="en-US" sz="500" b="1" dirty="0"/>
          </a:p>
          <a:p>
            <a:r>
              <a:rPr lang="en-US" b="1" dirty="0"/>
              <a:t>Prioritize and integrate services</a:t>
            </a:r>
            <a:endParaRPr lang="en-US" b="1" dirty="0">
              <a:ea typeface="Verdana"/>
            </a:endParaRPr>
          </a:p>
          <a:p>
            <a:pPr lvl="1" indent="-285750">
              <a:buFont typeface="Arial" panose="020B0604020202020204" pitchFamily="34" charset="0"/>
              <a:buChar char="•"/>
            </a:pPr>
            <a:r>
              <a:rPr lang="en-US" sz="1600" b="0" dirty="0"/>
              <a:t>Prioritize and integrate based on capacity and resources</a:t>
            </a:r>
          </a:p>
          <a:p>
            <a:pPr lvl="1" indent="-285750">
              <a:buFont typeface="Arial" panose="020B0604020202020204" pitchFamily="34" charset="0"/>
              <a:buChar char="•"/>
            </a:pPr>
            <a:r>
              <a:rPr lang="en-US" sz="1600" dirty="0">
                <a:ea typeface="Verdana"/>
              </a:rPr>
              <a:t>Support prevention – like </a:t>
            </a:r>
            <a:r>
              <a:rPr lang="en-US" sz="1600" dirty="0" err="1">
                <a:ea typeface="Verdana"/>
              </a:rPr>
              <a:t>PrEP</a:t>
            </a:r>
            <a:r>
              <a:rPr lang="en-US" sz="1600" dirty="0">
                <a:ea typeface="Verdana"/>
              </a:rPr>
              <a:t> for partners </a:t>
            </a:r>
            <a:endParaRPr lang="en-US" sz="1600" b="0" dirty="0">
              <a:ea typeface="Verdana"/>
            </a:endParaRPr>
          </a:p>
          <a:p>
            <a:pPr lvl="1" indent="-285750">
              <a:buFont typeface="Arial" panose="020B0604020202020204" pitchFamily="34" charset="0"/>
              <a:buChar char="•"/>
            </a:pPr>
            <a:r>
              <a:rPr lang="en-US" sz="1600" b="0" dirty="0"/>
              <a:t>Consider dual HIV/syphilis RDT/ST</a:t>
            </a:r>
            <a:r>
              <a:rPr lang="en-US" sz="1600" dirty="0"/>
              <a:t> </a:t>
            </a:r>
            <a:endParaRPr lang="en-US" sz="1600" dirty="0">
              <a:ea typeface="Verdana"/>
            </a:endParaRPr>
          </a:p>
          <a:p>
            <a:pPr lvl="1" indent="-285750">
              <a:buFont typeface="Arial" panose="020B0604020202020204" pitchFamily="34" charset="0"/>
              <a:buChar char="•"/>
            </a:pPr>
            <a:r>
              <a:rPr lang="en-US" sz="1600" dirty="0"/>
              <a:t>Strategic opportunities with ANC, male partners, KP</a:t>
            </a:r>
            <a:endParaRPr lang="en-US" sz="1600" dirty="0">
              <a:ea typeface="Verdana"/>
            </a:endParaRPr>
          </a:p>
          <a:p>
            <a:pPr lvl="1" indent="-285750">
              <a:buFont typeface="Arial" panose="020B0604020202020204" pitchFamily="34" charset="0"/>
              <a:buChar char="•"/>
            </a:pPr>
            <a:r>
              <a:rPr lang="en-US" sz="1600" dirty="0">
                <a:ea typeface="Verdana"/>
              </a:rPr>
              <a:t>HIV and HBV within family and household outreach</a:t>
            </a:r>
          </a:p>
        </p:txBody>
      </p:sp>
      <p:sp>
        <p:nvSpPr>
          <p:cNvPr id="18" name="TextBox 17">
            <a:extLst>
              <a:ext uri="{FF2B5EF4-FFF2-40B4-BE49-F238E27FC236}">
                <a16:creationId xmlns:a16="http://schemas.microsoft.com/office/drawing/2014/main" id="{704DBBF8-AC06-695C-F1F1-EF439F9A6FA6}"/>
              </a:ext>
            </a:extLst>
          </p:cNvPr>
          <p:cNvSpPr txBox="1"/>
          <p:nvPr/>
        </p:nvSpPr>
        <p:spPr>
          <a:xfrm>
            <a:off x="6599876" y="6452127"/>
            <a:ext cx="3142826" cy="261610"/>
          </a:xfrm>
          <a:prstGeom prst="rect">
            <a:avLst/>
          </a:prstGeom>
          <a:noFill/>
        </p:spPr>
        <p:txBody>
          <a:bodyPr wrap="square">
            <a:spAutoFit/>
          </a:bodyPr>
          <a:lstStyle/>
          <a:p>
            <a:r>
              <a:rPr lang="en-US" sz="1100" i="1" dirty="0"/>
              <a:t>*EPT is only an option for curable STIs</a:t>
            </a:r>
          </a:p>
        </p:txBody>
      </p:sp>
      <p:pic>
        <p:nvPicPr>
          <p:cNvPr id="19" name="Picture 18">
            <a:extLst>
              <a:ext uri="{FF2B5EF4-FFF2-40B4-BE49-F238E27FC236}">
                <a16:creationId xmlns:a16="http://schemas.microsoft.com/office/drawing/2014/main" id="{4DD22C7E-A92E-0757-A8A9-AC5EB6721416}"/>
              </a:ext>
            </a:extLst>
          </p:cNvPr>
          <p:cNvPicPr>
            <a:picLocks noChangeAspect="1"/>
          </p:cNvPicPr>
          <p:nvPr/>
        </p:nvPicPr>
        <p:blipFill rotWithShape="1">
          <a:blip r:embed="rId10">
            <a:duotone>
              <a:schemeClr val="accent5">
                <a:shade val="45000"/>
                <a:satMod val="135000"/>
              </a:schemeClr>
              <a:prstClr val="white"/>
            </a:duotone>
          </a:blip>
          <a:srcRect t="12331" b="24812"/>
          <a:stretch/>
        </p:blipFill>
        <p:spPr>
          <a:xfrm>
            <a:off x="10371839" y="4188789"/>
            <a:ext cx="1393371" cy="683150"/>
          </a:xfrm>
          <a:prstGeom prst="rect">
            <a:avLst/>
          </a:prstGeom>
        </p:spPr>
      </p:pic>
    </p:spTree>
    <p:extLst>
      <p:ext uri="{BB962C8B-B14F-4D97-AF65-F5344CB8AC3E}">
        <p14:creationId xmlns:p14="http://schemas.microsoft.com/office/powerpoint/2010/main" val="3543120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AA5FA3-AA5A-4967-AAE3-4D91B8918861}"/>
              </a:ext>
            </a:extLst>
          </p:cNvPr>
          <p:cNvPicPr>
            <a:picLocks noChangeAspect="1"/>
          </p:cNvPicPr>
          <p:nvPr/>
        </p:nvPicPr>
        <p:blipFill>
          <a:blip r:embed="rId3"/>
          <a:stretch>
            <a:fillRect/>
          </a:stretch>
        </p:blipFill>
        <p:spPr>
          <a:xfrm>
            <a:off x="10508018" y="1952865"/>
            <a:ext cx="1040756" cy="1472768"/>
          </a:xfrm>
          <a:prstGeom prst="rect">
            <a:avLst/>
          </a:prstGeom>
        </p:spPr>
        <p:style>
          <a:lnRef idx="2">
            <a:schemeClr val="dk1"/>
          </a:lnRef>
          <a:fillRef idx="1">
            <a:schemeClr val="lt1"/>
          </a:fillRef>
          <a:effectRef idx="0">
            <a:schemeClr val="dk1"/>
          </a:effectRef>
          <a:fontRef idx="minor">
            <a:schemeClr val="dk1"/>
          </a:fontRef>
        </p:style>
      </p:pic>
      <p:graphicFrame>
        <p:nvGraphicFramePr>
          <p:cNvPr id="18" name="Content Placeholder 2">
            <a:extLst>
              <a:ext uri="{FF2B5EF4-FFF2-40B4-BE49-F238E27FC236}">
                <a16:creationId xmlns:a16="http://schemas.microsoft.com/office/drawing/2014/main" id="{FE6AC6F9-D4E9-E8EE-1A4F-EA97C9E30826}"/>
              </a:ext>
            </a:extLst>
          </p:cNvPr>
          <p:cNvGraphicFramePr>
            <a:graphicFrameLocks noGrp="1"/>
          </p:cNvGraphicFramePr>
          <p:nvPr>
            <p:ph sz="half" idx="1"/>
            <p:extLst>
              <p:ext uri="{D42A27DB-BD31-4B8C-83A1-F6EECF244321}">
                <p14:modId xmlns:p14="http://schemas.microsoft.com/office/powerpoint/2010/main" val="1626640079"/>
              </p:ext>
            </p:extLst>
          </p:nvPr>
        </p:nvGraphicFramePr>
        <p:xfrm>
          <a:off x="40181" y="1084389"/>
          <a:ext cx="7467365" cy="47528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ontent Placeholder 6">
            <a:extLst>
              <a:ext uri="{FF2B5EF4-FFF2-40B4-BE49-F238E27FC236}">
                <a16:creationId xmlns:a16="http://schemas.microsoft.com/office/drawing/2014/main" id="{40492C0F-4811-FD80-913B-994F27625392}"/>
              </a:ext>
            </a:extLst>
          </p:cNvPr>
          <p:cNvSpPr>
            <a:spLocks noGrp="1"/>
          </p:cNvSpPr>
          <p:nvPr>
            <p:ph sz="half" idx="2"/>
          </p:nvPr>
        </p:nvSpPr>
        <p:spPr>
          <a:xfrm>
            <a:off x="2538410" y="5965320"/>
            <a:ext cx="5269159" cy="875040"/>
          </a:xfrm>
        </p:spPr>
        <p:txBody>
          <a:bodyPr>
            <a:normAutofit/>
          </a:bodyPr>
          <a:lstStyle/>
          <a:p>
            <a:pPr marL="0" indent="0">
              <a:buNone/>
            </a:pPr>
            <a:r>
              <a:rPr lang="en" sz="1600" b="1" dirty="0">
                <a:latin typeface="Calibri"/>
                <a:ea typeface="Calibri"/>
                <a:cs typeface="Calibri"/>
              </a:rPr>
              <a:t>No recent infection tests are currently being carried out by PQ-WHO and </a:t>
            </a:r>
            <a:r>
              <a:rPr lang="en" sz="1600" b="1" dirty="0">
                <a:highlight>
                  <a:srgbClr val="FFFF00"/>
                </a:highlight>
                <a:latin typeface="Calibri"/>
                <a:ea typeface="Calibri"/>
                <a:cs typeface="Calibri"/>
              </a:rPr>
              <a:t>no pathway </a:t>
            </a:r>
            <a:r>
              <a:rPr lang="en" sz="1600" b="1" dirty="0">
                <a:latin typeface="Calibri"/>
                <a:ea typeface="Calibri"/>
                <a:cs typeface="Calibri"/>
              </a:rPr>
              <a:t>for recent infection testing to be PQ-WHO</a:t>
            </a:r>
            <a:endParaRPr lang="en-US" sz="1600" dirty="0">
              <a:latin typeface="Calibri"/>
              <a:ea typeface="Calibri"/>
              <a:cs typeface="Calibri"/>
            </a:endParaRPr>
          </a:p>
        </p:txBody>
      </p:sp>
      <p:sp>
        <p:nvSpPr>
          <p:cNvPr id="13" name="Text Placeholder 12">
            <a:extLst>
              <a:ext uri="{FF2B5EF4-FFF2-40B4-BE49-F238E27FC236}">
                <a16:creationId xmlns:a16="http://schemas.microsoft.com/office/drawing/2014/main" id="{BA9B628B-E758-4E73-C804-274DD51D7B26}"/>
              </a:ext>
            </a:extLst>
          </p:cNvPr>
          <p:cNvSpPr>
            <a:spLocks noGrp="1"/>
          </p:cNvSpPr>
          <p:nvPr>
            <p:ph type="body" idx="14"/>
          </p:nvPr>
        </p:nvSpPr>
        <p:spPr>
          <a:xfrm>
            <a:off x="7704451" y="929976"/>
            <a:ext cx="4649816" cy="770746"/>
          </a:xfrm>
        </p:spPr>
        <p:txBody>
          <a:bodyPr>
            <a:noAutofit/>
          </a:bodyPr>
          <a:lstStyle/>
          <a:p>
            <a:r>
              <a:rPr lang="en" sz="2200" u="sng" dirty="0">
                <a:solidFill>
                  <a:schemeClr val="tx1"/>
                </a:solidFill>
                <a:latin typeface="Calibri" panose="020F0502020204030204" pitchFamily="34" charset="0"/>
                <a:cs typeface="Calibri" panose="020F0502020204030204" pitchFamily="34" charset="0"/>
              </a:rPr>
              <a:t>No </a:t>
            </a:r>
            <a:r>
              <a:rPr lang="en" sz="2000" u="sng" dirty="0">
                <a:solidFill>
                  <a:schemeClr val="tx1"/>
                </a:solidFill>
                <a:latin typeface="Calibri" panose="020F0502020204030204" pitchFamily="34" charset="0"/>
                <a:cs typeface="Calibri" panose="020F0502020204030204" pitchFamily="34" charset="0"/>
              </a:rPr>
              <a:t>benefit </a:t>
            </a:r>
            <a:r>
              <a:rPr lang="en" sz="2000" dirty="0">
                <a:solidFill>
                  <a:schemeClr val="tx1"/>
                </a:solidFill>
                <a:latin typeface="Calibri" panose="020F0502020204030204" pitchFamily="34" charset="0"/>
                <a:cs typeface="Calibri" panose="020F0502020204030204" pitchFamily="34" charset="0"/>
              </a:rPr>
              <a:t>to using tests for recent infection </a:t>
            </a:r>
            <a:r>
              <a:rPr lang="en" sz="2000" u="sng" dirty="0">
                <a:solidFill>
                  <a:schemeClr val="tx1"/>
                </a:solidFill>
                <a:latin typeface="Calibri" panose="020F0502020204030204" pitchFamily="34" charset="0"/>
                <a:cs typeface="Calibri" panose="020F0502020204030204" pitchFamily="34" charset="0"/>
              </a:rPr>
              <a:t>in routine HIV testing services</a:t>
            </a:r>
            <a:r>
              <a:rPr lang="en" sz="2000" dirty="0">
                <a:solidFill>
                  <a:schemeClr val="tx1"/>
                </a:solidFill>
                <a:latin typeface="Calibri" panose="020F0502020204030204" pitchFamily="34" charset="0"/>
                <a:cs typeface="Calibri" panose="020F0502020204030204" pitchFamily="34" charset="0"/>
              </a:rPr>
              <a:t>, </a:t>
            </a:r>
            <a:endParaRPr lang="en-US" sz="1600" dirty="0">
              <a:solidFill>
                <a:schemeClr val="tx1"/>
              </a:solidFill>
              <a:highlight>
                <a:srgbClr val="FFFF00"/>
              </a:highligh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79056E1-3C3B-B67D-64BF-983685917EBE}"/>
              </a:ext>
            </a:extLst>
          </p:cNvPr>
          <p:cNvSpPr txBox="1"/>
          <p:nvPr/>
        </p:nvSpPr>
        <p:spPr>
          <a:xfrm>
            <a:off x="7626089" y="3677777"/>
            <a:ext cx="4462656" cy="2178866"/>
          </a:xfrm>
          <a:prstGeom prst="rect">
            <a:avLst/>
          </a:prstGeom>
          <a:solidFill>
            <a:srgbClr val="92D050"/>
          </a:solidFill>
        </p:spPr>
        <p:txBody>
          <a:bodyPr wrap="square" lIns="91440" tIns="45720" rIns="91440" bIns="45720" anchor="t">
            <a:spAutoFit/>
          </a:bodyPr>
          <a:lstStyle/>
          <a:p>
            <a:pPr marL="0" marR="0">
              <a:lnSpc>
                <a:spcPct val="107000"/>
              </a:lnSpc>
              <a:spcBef>
                <a:spcPts val="0"/>
              </a:spcBef>
              <a:spcAft>
                <a:spcPts val="800"/>
              </a:spcAft>
            </a:pPr>
            <a:r>
              <a:rPr lang="en" sz="1400" b="1" dirty="0">
                <a:effectLst/>
                <a:latin typeface="Calibri" panose="020F0502020204030204" pitchFamily="34" charset="0"/>
                <a:ea typeface="Calibri" panose="020F0502020204030204" pitchFamily="34" charset="0"/>
                <a:cs typeface="Times New Roman" panose="02020603050405020304" pitchFamily="18" charset="0"/>
              </a:rPr>
              <a:t>Remarks</a:t>
            </a:r>
          </a:p>
          <a:p>
            <a:pPr marL="285750" marR="0" indent="-285750">
              <a:lnSpc>
                <a:spcPct val="107000"/>
              </a:lnSpc>
              <a:spcBef>
                <a:spcPts val="0"/>
              </a:spcBef>
              <a:spcAft>
                <a:spcPts val="800"/>
              </a:spcAft>
              <a:buFont typeface="Arial" panose="020B0604020202020204" pitchFamily="34" charset="0"/>
              <a:buChar char="•"/>
            </a:pPr>
            <a:r>
              <a:rPr lang="en" sz="1400" dirty="0">
                <a:effectLst/>
                <a:latin typeface="Calibri"/>
                <a:ea typeface="Calibri"/>
                <a:cs typeface="Times New Roman"/>
              </a:rPr>
              <a:t>This recommendation calls for excluding tests for recent infection from </a:t>
            </a:r>
            <a:r>
              <a:rPr lang="en" sz="1400" dirty="0">
                <a:latin typeface="Calibri"/>
                <a:ea typeface="Calibri"/>
                <a:cs typeface="Times New Roman"/>
              </a:rPr>
              <a:t>HIV testing services</a:t>
            </a:r>
            <a:r>
              <a:rPr lang="en" sz="1400" dirty="0">
                <a:effectLst/>
                <a:latin typeface="Calibri"/>
                <a:ea typeface="Calibri"/>
                <a:cs typeface="Times New Roman"/>
              </a:rPr>
              <a:t>. </a:t>
            </a:r>
          </a:p>
          <a:p>
            <a:pPr marL="285750" marR="0" indent="-285750">
              <a:lnSpc>
                <a:spcPct val="107000"/>
              </a:lnSpc>
              <a:spcBef>
                <a:spcPts val="0"/>
              </a:spcBef>
              <a:spcAft>
                <a:spcPts val="800"/>
              </a:spcAft>
              <a:buFont typeface="Arial" panose="020B0604020202020204" pitchFamily="34" charset="0"/>
              <a:buChar char="•"/>
            </a:pPr>
            <a:r>
              <a:rPr lang="en" sz="1400" dirty="0">
                <a:effectLst/>
                <a:latin typeface="Calibri"/>
                <a:ea typeface="Calibri"/>
                <a:cs typeface="Times New Roman"/>
              </a:rPr>
              <a:t>Tests for recent infection can, however, be used </a:t>
            </a:r>
            <a:r>
              <a:rPr lang="en" sz="1400" dirty="0">
                <a:latin typeface="Calibri"/>
                <a:ea typeface="Calibri"/>
                <a:cs typeface="Times New Roman"/>
              </a:rPr>
              <a:t>as part of </a:t>
            </a:r>
            <a:r>
              <a:rPr lang="en" sz="1400" dirty="0">
                <a:effectLst/>
                <a:latin typeface="Calibri"/>
                <a:ea typeface="Calibri"/>
                <a:cs typeface="Times New Roman"/>
              </a:rPr>
              <a:t>the</a:t>
            </a:r>
            <a:r>
              <a:rPr lang="en" sz="1400" dirty="0">
                <a:latin typeface="Calibri"/>
                <a:ea typeface="Calibri"/>
                <a:cs typeface="Times New Roman"/>
              </a:rPr>
              <a:t> </a:t>
            </a:r>
            <a:r>
              <a:rPr lang="en" sz="1400" dirty="0">
                <a:effectLst/>
                <a:latin typeface="Calibri"/>
                <a:ea typeface="Calibri"/>
                <a:cs typeface="Times New Roman"/>
              </a:rPr>
              <a:t>HIV surveillance. </a:t>
            </a:r>
          </a:p>
          <a:p>
            <a:pPr marL="285750" marR="0" indent="-285750">
              <a:lnSpc>
                <a:spcPct val="107000"/>
              </a:lnSpc>
              <a:spcBef>
                <a:spcPts val="0"/>
              </a:spcBef>
              <a:spcAft>
                <a:spcPts val="800"/>
              </a:spcAft>
              <a:buFont typeface="Arial" panose="020B0604020202020204" pitchFamily="34" charset="0"/>
              <a:buChar char="•"/>
            </a:pPr>
            <a:r>
              <a:rPr lang="en" sz="1400" dirty="0">
                <a:effectLst/>
                <a:latin typeface="Calibri"/>
                <a:ea typeface="Calibri"/>
                <a:cs typeface="Times New Roman"/>
              </a:rPr>
              <a:t>WHO has published guidance on this in Using recency assays for HIV surveillance: 2022 technical guidance. </a:t>
            </a:r>
            <a:r>
              <a:rPr lang="en" sz="1050" dirty="0">
                <a:effectLst/>
                <a:latin typeface="Calibri"/>
                <a:ea typeface="Calibri"/>
                <a:cs typeface="Times New Roman"/>
              </a:rPr>
              <a:t>( </a:t>
            </a:r>
            <a:r>
              <a:rPr lang="en" sz="1050" dirty="0">
                <a:effectLst/>
                <a:latin typeface="Calibri"/>
                <a:ea typeface="Calibri"/>
                <a:cs typeface="Times New Roman"/>
                <a:hlinkClick r:id="rId9">
                  <a:extLst>
                    <a:ext uri="{A12FA001-AC4F-418D-AE19-62706E023703}">
                      <ahyp:hlinkClr xmlns:ahyp="http://schemas.microsoft.com/office/drawing/2018/hyperlinkcolor" val="tx"/>
                    </a:ext>
                  </a:extLst>
                </a:hlinkClick>
              </a:rPr>
              <a:t>https://apps.who.int/iris/rest/bitstreams/1486096/retrieve</a:t>
            </a:r>
            <a:endParaRPr lang="en-US" sz="1050" dirty="0">
              <a:latin typeface="Calibri"/>
              <a:ea typeface="Calibri"/>
              <a:cs typeface="Times New Roman"/>
              <a:hlinkClick r:id="rId9">
                <a:extLst>
                  <a:ext uri="{A12FA001-AC4F-418D-AE19-62706E023703}">
                    <ahyp:hlinkClr xmlns:ahyp="http://schemas.microsoft.com/office/drawing/2018/hyperlinkcolor" val="tx"/>
                  </a:ext>
                </a:extLst>
              </a:hlinkClick>
            </a:endParaRPr>
          </a:p>
        </p:txBody>
      </p:sp>
      <p:sp>
        <p:nvSpPr>
          <p:cNvPr id="10" name="Title 8">
            <a:extLst>
              <a:ext uri="{FF2B5EF4-FFF2-40B4-BE49-F238E27FC236}">
                <a16:creationId xmlns:a16="http://schemas.microsoft.com/office/drawing/2014/main" id="{231B7B27-279E-3AEF-1FC9-552969CD4C00}"/>
              </a:ext>
            </a:extLst>
          </p:cNvPr>
          <p:cNvSpPr txBox="1">
            <a:spLocks noChangeArrowheads="1"/>
          </p:cNvSpPr>
          <p:nvPr/>
        </p:nvSpPr>
        <p:spPr>
          <a:xfrm>
            <a:off x="0" y="-69092"/>
            <a:ext cx="12192000" cy="1025358"/>
          </a:xfrm>
          <a:prstGeom prst="rect">
            <a:avLst/>
          </a:prstGeom>
          <a:solidFill>
            <a:schemeClr val="accent1"/>
          </a:solidFill>
        </p:spPr>
        <p:txBody>
          <a:bodyPr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 sz="3600" b="1" dirty="0">
                <a:solidFill>
                  <a:schemeClr val="bg1"/>
                </a:solidFill>
                <a:latin typeface="Calibri" panose="020F0502020204030204" pitchFamily="34" charset="0"/>
                <a:cs typeface="Calibri" panose="020F0502020204030204" pitchFamily="34" charset="0"/>
              </a:rPr>
              <a:t>WHO </a:t>
            </a:r>
            <a:r>
              <a:rPr lang="en" sz="3600" b="1" u="sng" dirty="0">
                <a:solidFill>
                  <a:schemeClr val="bg1"/>
                </a:solidFill>
                <a:latin typeface="Calibri" panose="020F0502020204030204" pitchFamily="34" charset="0"/>
                <a:cs typeface="Calibri" panose="020F0502020204030204" pitchFamily="34" charset="0"/>
              </a:rPr>
              <a:t>does not recommend </a:t>
            </a:r>
            <a:r>
              <a:rPr lang="en" sz="3600" b="1" dirty="0">
                <a:solidFill>
                  <a:schemeClr val="bg1"/>
                </a:solidFill>
                <a:latin typeface="Calibri" panose="020F0502020204030204" pitchFamily="34" charset="0"/>
                <a:cs typeface="Calibri" panose="020F0502020204030204" pitchFamily="34" charset="0"/>
              </a:rPr>
              <a:t>the use of tests for recent infection in HTS</a:t>
            </a:r>
            <a:endParaRPr lang="en-US" altLang="en-US" sz="3600" b="1" dirty="0">
              <a:solidFill>
                <a:schemeClr val="bg1"/>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DA5085A-48ED-172C-D199-14ECC9E7CDE9}"/>
              </a:ext>
            </a:extLst>
          </p:cNvPr>
          <p:cNvSpPr txBox="1"/>
          <p:nvPr/>
        </p:nvSpPr>
        <p:spPr>
          <a:xfrm>
            <a:off x="8629758" y="5928024"/>
            <a:ext cx="2778339" cy="369332"/>
          </a:xfrm>
          <a:prstGeom prst="rect">
            <a:avLst/>
          </a:prstGeom>
          <a:noFill/>
        </p:spPr>
        <p:txBody>
          <a:bodyPr wrap="square">
            <a:spAutoFit/>
          </a:bodyPr>
          <a:lstStyle/>
          <a:p>
            <a:r>
              <a:rPr lang="en-US" dirty="0">
                <a:highlight>
                  <a:srgbClr val="FFFF00"/>
                </a:highlight>
              </a:rPr>
              <a:t>R</a:t>
            </a:r>
            <a:r>
              <a:rPr lang="en-US" sz="1800" dirty="0">
                <a:solidFill>
                  <a:schemeClr val="tx1"/>
                </a:solidFill>
                <a:highlight>
                  <a:srgbClr val="FFFF00"/>
                </a:highlight>
              </a:rPr>
              <a:t>ecency for surveillance </a:t>
            </a:r>
            <a:endParaRPr lang="en-US" dirty="0"/>
          </a:p>
        </p:txBody>
      </p:sp>
    </p:spTree>
    <p:extLst>
      <p:ext uri="{BB962C8B-B14F-4D97-AF65-F5344CB8AC3E}">
        <p14:creationId xmlns:p14="http://schemas.microsoft.com/office/powerpoint/2010/main" val="896159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7">
            <a:extLst>
              <a:ext uri="{FF2B5EF4-FFF2-40B4-BE49-F238E27FC236}">
                <a16:creationId xmlns:a16="http://schemas.microsoft.com/office/drawing/2014/main" id="{583061CE-E1EA-2293-4141-6B5DAB74372B}"/>
              </a:ext>
            </a:extLst>
          </p:cNvPr>
          <p:cNvGraphicFramePr>
            <a:graphicFrameLocks noGrp="1"/>
          </p:cNvGraphicFramePr>
          <p:nvPr>
            <p:ph idx="1"/>
            <p:extLst>
              <p:ext uri="{D42A27DB-BD31-4B8C-83A1-F6EECF244321}">
                <p14:modId xmlns:p14="http://schemas.microsoft.com/office/powerpoint/2010/main" val="2655047249"/>
              </p:ext>
            </p:extLst>
          </p:nvPr>
        </p:nvGraphicFramePr>
        <p:xfrm>
          <a:off x="3028949" y="-3"/>
          <a:ext cx="9113702" cy="70580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descr="A close-up of hands in gloves&#10;&#10;Description automatically generated">
            <a:extLst>
              <a:ext uri="{FF2B5EF4-FFF2-40B4-BE49-F238E27FC236}">
                <a16:creationId xmlns:a16="http://schemas.microsoft.com/office/drawing/2014/main" id="{D69049B9-9D8A-484E-AA43-5BF46272168B}"/>
              </a:ext>
            </a:extLst>
          </p:cNvPr>
          <p:cNvPicPr>
            <a:picLocks noChangeAspect="1"/>
          </p:cNvPicPr>
          <p:nvPr/>
        </p:nvPicPr>
        <p:blipFill rotWithShape="1">
          <a:blip r:embed="rId7"/>
          <a:srcRect r="1102"/>
          <a:stretch/>
        </p:blipFill>
        <p:spPr>
          <a:xfrm>
            <a:off x="265142" y="1211438"/>
            <a:ext cx="2636142" cy="3711951"/>
          </a:xfrm>
          <a:prstGeom prst="rect">
            <a:avLst/>
          </a:prstGeom>
        </p:spPr>
      </p:pic>
      <p:sp>
        <p:nvSpPr>
          <p:cNvPr id="14" name="TextBox 13">
            <a:extLst>
              <a:ext uri="{FF2B5EF4-FFF2-40B4-BE49-F238E27FC236}">
                <a16:creationId xmlns:a16="http://schemas.microsoft.com/office/drawing/2014/main" id="{A4CBA4C5-B627-4C97-A3AD-4A609D2BE7B9}"/>
              </a:ext>
            </a:extLst>
          </p:cNvPr>
          <p:cNvSpPr txBox="1"/>
          <p:nvPr/>
        </p:nvSpPr>
        <p:spPr>
          <a:xfrm>
            <a:off x="49349" y="6538912"/>
            <a:ext cx="7589920" cy="261610"/>
          </a:xfrm>
          <a:prstGeom prst="rect">
            <a:avLst/>
          </a:prstGeom>
          <a:noFill/>
        </p:spPr>
        <p:txBody>
          <a:bodyPr wrap="square">
            <a:spAutoFit/>
          </a:bodyPr>
          <a:lstStyle/>
          <a:p>
            <a:r>
              <a:rPr lang="fr-CH" sz="1100" i="1">
                <a:solidFill>
                  <a:schemeClr val="tx1"/>
                </a:solidFill>
                <a:latin typeface="Arial" panose="020B0604020202020204" pitchFamily="34" charset="0"/>
                <a:cs typeface="Arial" panose="020B0604020202020204" pitchFamily="34" charset="0"/>
              </a:rPr>
              <a:t>Source: Wagner 2023; </a:t>
            </a:r>
            <a:r>
              <a:rPr lang="fr-CH" sz="1100" i="1" err="1">
                <a:solidFill>
                  <a:schemeClr val="tx1"/>
                </a:solidFill>
                <a:latin typeface="Arial" panose="020B0604020202020204" pitchFamily="34" charset="0"/>
                <a:cs typeface="Arial" panose="020B0604020202020204" pitchFamily="34" charset="0"/>
              </a:rPr>
              <a:t>Derksen</a:t>
            </a:r>
            <a:r>
              <a:rPr lang="fr-CH" sz="1100" i="1">
                <a:solidFill>
                  <a:schemeClr val="tx1"/>
                </a:solidFill>
                <a:latin typeface="Arial" panose="020B0604020202020204" pitchFamily="34" charset="0"/>
                <a:cs typeface="Arial" panose="020B0604020202020204" pitchFamily="34" charset="0"/>
              </a:rPr>
              <a:t> 2015; Kennedy 2017; WHO 2019</a:t>
            </a:r>
            <a:endParaRPr lang="en-GB" sz="1100" i="1"/>
          </a:p>
        </p:txBody>
      </p:sp>
      <p:sp>
        <p:nvSpPr>
          <p:cNvPr id="15" name="TextBox 14">
            <a:extLst>
              <a:ext uri="{FF2B5EF4-FFF2-40B4-BE49-F238E27FC236}">
                <a16:creationId xmlns:a16="http://schemas.microsoft.com/office/drawing/2014/main" id="{570C92A9-34B3-4E63-8081-DD3F689C197A}"/>
              </a:ext>
            </a:extLst>
          </p:cNvPr>
          <p:cNvSpPr txBox="1"/>
          <p:nvPr/>
        </p:nvSpPr>
        <p:spPr>
          <a:xfrm>
            <a:off x="0" y="-2"/>
            <a:ext cx="12192000" cy="1015663"/>
          </a:xfrm>
          <a:prstGeom prst="rect">
            <a:avLst/>
          </a:prstGeom>
          <a:solidFill>
            <a:schemeClr val="accent1"/>
          </a:solidFill>
        </p:spPr>
        <p:txBody>
          <a:bodyPr wrap="square" lIns="91440" tIns="45720" rIns="91440" bIns="45720" anchor="t">
            <a:spAutoFit/>
          </a:bodyPr>
          <a:lstStyle/>
          <a:p>
            <a:pPr algn="ctr"/>
            <a:r>
              <a:rPr lang="en-GB" sz="3600" b="1" dirty="0">
                <a:solidFill>
                  <a:srgbClr val="F6F6F6"/>
                </a:solidFill>
                <a:cs typeface="Arial"/>
              </a:rPr>
              <a:t>Why lay provider testing and rapid testing in POCT?</a:t>
            </a:r>
            <a:endParaRPr lang="en-GB" sz="3600" dirty="0">
              <a:solidFill>
                <a:srgbClr val="F6F6F6"/>
              </a:solidFill>
              <a:ea typeface="+mn-lt"/>
              <a:cs typeface="+mn-lt"/>
            </a:endParaRPr>
          </a:p>
          <a:p>
            <a:pPr algn="ctr"/>
            <a:endParaRPr lang="en-GB" sz="2400" b="1" dirty="0">
              <a:solidFill>
                <a:schemeClr val="bg1"/>
              </a:solidFill>
              <a:latin typeface="Arial"/>
              <a:cs typeface="Arial"/>
            </a:endParaRPr>
          </a:p>
        </p:txBody>
      </p:sp>
      <p:pic>
        <p:nvPicPr>
          <p:cNvPr id="10" name="Picture 9" descr="A close-up of a document&#10;&#10;Description automatically generated">
            <a:extLst>
              <a:ext uri="{FF2B5EF4-FFF2-40B4-BE49-F238E27FC236}">
                <a16:creationId xmlns:a16="http://schemas.microsoft.com/office/drawing/2014/main" id="{49213C9A-8D54-4F37-8203-562F48CD2BD3}"/>
              </a:ext>
            </a:extLst>
          </p:cNvPr>
          <p:cNvPicPr>
            <a:picLocks noChangeAspect="1"/>
          </p:cNvPicPr>
          <p:nvPr/>
        </p:nvPicPr>
        <p:blipFill>
          <a:blip r:embed="rId8"/>
          <a:stretch>
            <a:fillRect/>
          </a:stretch>
        </p:blipFill>
        <p:spPr>
          <a:xfrm>
            <a:off x="683409" y="2631184"/>
            <a:ext cx="2410295" cy="3306430"/>
          </a:xfrm>
          <a:prstGeom prst="rect">
            <a:avLst/>
          </a:prstGeom>
        </p:spPr>
      </p:pic>
      <p:sp>
        <p:nvSpPr>
          <p:cNvPr id="6" name="Slide Number Placeholder 5">
            <a:extLst>
              <a:ext uri="{FF2B5EF4-FFF2-40B4-BE49-F238E27FC236}">
                <a16:creationId xmlns:a16="http://schemas.microsoft.com/office/drawing/2014/main" id="{8B135BF0-487D-D004-05E4-2EAEAB449637}"/>
              </a:ext>
            </a:extLst>
          </p:cNvPr>
          <p:cNvSpPr>
            <a:spLocks noGrp="1"/>
          </p:cNvSpPr>
          <p:nvPr>
            <p:ph type="sldNum" sz="quarter" idx="12"/>
          </p:nvPr>
        </p:nvSpPr>
        <p:spPr/>
        <p:txBody>
          <a:bodyPr/>
          <a:lstStyle/>
          <a:p>
            <a:fld id="{B252F8E9-5D5B-4F54-A461-5E2496A6CC00}" type="slidenum">
              <a:rPr lang="en-US" smtClean="0"/>
              <a:t>14</a:t>
            </a:fld>
            <a:endParaRPr lang="en-US"/>
          </a:p>
        </p:txBody>
      </p:sp>
      <p:pic>
        <p:nvPicPr>
          <p:cNvPr id="7" name="Picture 6" descr="A logo of the united nations organization&#10;&#10;Description automatically generated">
            <a:extLst>
              <a:ext uri="{FF2B5EF4-FFF2-40B4-BE49-F238E27FC236}">
                <a16:creationId xmlns:a16="http://schemas.microsoft.com/office/drawing/2014/main" id="{F6BB3FE3-62B9-9E48-0CAF-7C9C29338F81}"/>
              </a:ext>
            </a:extLst>
          </p:cNvPr>
          <p:cNvPicPr>
            <a:picLocks noChangeAspect="1"/>
          </p:cNvPicPr>
          <p:nvPr/>
        </p:nvPicPr>
        <p:blipFill>
          <a:blip r:embed="rId9"/>
          <a:stretch>
            <a:fillRect/>
          </a:stretch>
        </p:blipFill>
        <p:spPr>
          <a:xfrm>
            <a:off x="10365440" y="382045"/>
            <a:ext cx="1826560" cy="633616"/>
          </a:xfrm>
          <a:prstGeom prst="rect">
            <a:avLst/>
          </a:prstGeom>
        </p:spPr>
      </p:pic>
    </p:spTree>
    <p:extLst>
      <p:ext uri="{BB962C8B-B14F-4D97-AF65-F5344CB8AC3E}">
        <p14:creationId xmlns:p14="http://schemas.microsoft.com/office/powerpoint/2010/main" val="1728527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C5FE1B-B25D-8B6F-22B3-68FDC6C54AED}"/>
              </a:ext>
            </a:extLst>
          </p:cNvPr>
          <p:cNvSpPr>
            <a:spLocks noGrp="1"/>
          </p:cNvSpPr>
          <p:nvPr>
            <p:ph idx="1"/>
          </p:nvPr>
        </p:nvSpPr>
        <p:spPr>
          <a:xfrm>
            <a:off x="217996" y="1169348"/>
            <a:ext cx="11821603" cy="5176007"/>
          </a:xfrm>
        </p:spPr>
        <p:txBody>
          <a:bodyPr vert="horz" lIns="91440" tIns="45720" rIns="91440" bIns="45720" rtlCol="0" anchor="t">
            <a:normAutofit lnSpcReduction="10000"/>
          </a:bodyPr>
          <a:lstStyle/>
          <a:p>
            <a:r>
              <a:rPr lang="en-US" sz="2200" dirty="0"/>
              <a:t>Questions on potential use cases for NAT in HIV testing algorithms but some cautions (</a:t>
            </a:r>
            <a:r>
              <a:rPr lang="en-US" sz="2200" b="1" dirty="0"/>
              <a:t>WHO is looking for the program using NAT data</a:t>
            </a:r>
            <a:r>
              <a:rPr lang="en-US" sz="2200" dirty="0"/>
              <a:t>):</a:t>
            </a:r>
          </a:p>
          <a:p>
            <a:pPr lvl="1"/>
            <a:r>
              <a:rPr lang="en-US" sz="2200" b="1" dirty="0"/>
              <a:t>NAT tests should claim “aid to diagnosis” as part of their IFU so they can</a:t>
            </a:r>
            <a:r>
              <a:rPr lang="en-US" sz="2200" dirty="0"/>
              <a:t> potentially be used in testing algorithms. If not: “off-label use”. Quantitative tests(VL) are designed and regulated for monitoring not aid in diagnosis</a:t>
            </a:r>
          </a:p>
          <a:p>
            <a:pPr lvl="1"/>
            <a:r>
              <a:rPr lang="en-US" sz="2200" b="1" dirty="0"/>
              <a:t>An undetectable NAT does not mean HIV neg</a:t>
            </a:r>
            <a:r>
              <a:rPr lang="en-US" sz="2200" dirty="0"/>
              <a:t>: people on </a:t>
            </a:r>
            <a:r>
              <a:rPr lang="en-US" sz="2200" b="1" dirty="0"/>
              <a:t>ART and </a:t>
            </a:r>
            <a:r>
              <a:rPr lang="en-US" sz="2200" b="1" dirty="0" err="1"/>
              <a:t>PrEP</a:t>
            </a:r>
            <a:r>
              <a:rPr lang="en-US" sz="2200" b="1" dirty="0"/>
              <a:t> </a:t>
            </a:r>
            <a:r>
              <a:rPr lang="en-US" sz="2200" dirty="0"/>
              <a:t>might have an undetectable NAT test (in some settings, 30-50% % of people attending testing sites already know their status and are on ART-next slide)</a:t>
            </a:r>
          </a:p>
          <a:p>
            <a:pPr marL="914400" lvl="1" indent="-457200">
              <a:buFont typeface="+mj-lt"/>
              <a:buAutoNum type="arabicPeriod"/>
            </a:pPr>
            <a:r>
              <a:rPr lang="en-US" sz="2200" b="1" u="sng" dirty="0"/>
              <a:t>NAT to confirm HIV status (after 2 reactive serology tests)</a:t>
            </a:r>
            <a:r>
              <a:rPr lang="en-US" sz="2200" dirty="0"/>
              <a:t>:</a:t>
            </a:r>
          </a:p>
          <a:p>
            <a:pPr lvl="2"/>
            <a:r>
              <a:rPr lang="en-US" sz="2200" dirty="0"/>
              <a:t>NAT reactive = confirmed HIV infection</a:t>
            </a:r>
          </a:p>
          <a:p>
            <a:pPr lvl="2"/>
            <a:r>
              <a:rPr lang="en-US" sz="2200" dirty="0"/>
              <a:t>There is a high probability that a third serology test would reactive as well (less costly and reduce TAT compared to NAT)</a:t>
            </a:r>
          </a:p>
          <a:p>
            <a:pPr marL="914400" lvl="1" indent="-457200">
              <a:buFont typeface="+mj-lt"/>
              <a:buAutoNum type="arabicPeriod"/>
            </a:pPr>
            <a:r>
              <a:rPr lang="en-US" sz="2200" b="1" u="sng" dirty="0"/>
              <a:t>NAT to resolve inconclusive status (discordant A1, A2 or A3 results)</a:t>
            </a:r>
            <a:r>
              <a:rPr lang="en-US" sz="2200" dirty="0"/>
              <a:t>:</a:t>
            </a:r>
          </a:p>
          <a:p>
            <a:pPr lvl="2"/>
            <a:r>
              <a:rPr lang="en-US" sz="2200" dirty="0"/>
              <a:t>NAT reactive = confirmed HIV infection</a:t>
            </a:r>
          </a:p>
          <a:p>
            <a:pPr lvl="2"/>
            <a:r>
              <a:rPr lang="en-US" sz="2200" dirty="0"/>
              <a:t>Undetectable NAT does not mean HIV neg. so the final result would still be inconclusive and need additional testing after 2 weeks (same outcome as serology)</a:t>
            </a:r>
          </a:p>
          <a:p>
            <a:pPr lvl="2"/>
            <a:endParaRPr lang="en-US" dirty="0"/>
          </a:p>
          <a:p>
            <a:pPr lvl="2"/>
            <a:endParaRPr lang="en-US" dirty="0"/>
          </a:p>
          <a:p>
            <a:pPr lvl="2"/>
            <a:endParaRPr lang="en-US" dirty="0"/>
          </a:p>
          <a:p>
            <a:pPr marL="0" indent="0">
              <a:buNone/>
            </a:pPr>
            <a:endParaRPr lang="en-US" dirty="0"/>
          </a:p>
        </p:txBody>
      </p:sp>
      <p:sp>
        <p:nvSpPr>
          <p:cNvPr id="7" name="Slide Number Placeholder 6">
            <a:extLst>
              <a:ext uri="{FF2B5EF4-FFF2-40B4-BE49-F238E27FC236}">
                <a16:creationId xmlns:a16="http://schemas.microsoft.com/office/drawing/2014/main" id="{85C9D123-F731-8E9F-1DFC-61EC1C7F6D7F}"/>
              </a:ext>
            </a:extLst>
          </p:cNvPr>
          <p:cNvSpPr>
            <a:spLocks noGrp="1"/>
          </p:cNvSpPr>
          <p:nvPr>
            <p:ph type="sldNum" sz="quarter" idx="12"/>
          </p:nvPr>
        </p:nvSpPr>
        <p:spPr/>
        <p:txBody>
          <a:bodyPr/>
          <a:lstStyle/>
          <a:p>
            <a:fld id="{B252F8E9-5D5B-4F54-A461-5E2496A6CC00}" type="slidenum">
              <a:rPr lang="en-US" smtClean="0"/>
              <a:t>15</a:t>
            </a:fld>
            <a:endParaRPr lang="en-US"/>
          </a:p>
        </p:txBody>
      </p:sp>
      <p:sp>
        <p:nvSpPr>
          <p:cNvPr id="10" name="Picture Placeholder 8">
            <a:extLst>
              <a:ext uri="{FF2B5EF4-FFF2-40B4-BE49-F238E27FC236}">
                <a16:creationId xmlns:a16="http://schemas.microsoft.com/office/drawing/2014/main" id="{AA1481C0-B399-CD36-0F4E-DA40D46DA913}"/>
              </a:ext>
            </a:extLst>
          </p:cNvPr>
          <p:cNvSpPr txBox="1">
            <a:spLocks/>
          </p:cNvSpPr>
          <p:nvPr/>
        </p:nvSpPr>
        <p:spPr bwMode="gray">
          <a:xfrm>
            <a:off x="10259736" y="369114"/>
            <a:ext cx="1932264" cy="598561"/>
          </a:xfrm>
          <a:prstGeom prst="rect">
            <a:avLst/>
          </a:prstGeom>
          <a:blipFill dpi="0" rotWithShape="1">
            <a:blip r:embed="rId2"/>
            <a:srcRect/>
            <a:stretch>
              <a:fillRect/>
            </a:stretch>
          </a:blipFill>
        </p:spPr>
        <p:txBody>
          <a:bodyPr/>
          <a:lstStyle>
            <a:lvl1pPr marL="0" indent="0" algn="ctr" defTabSz="914400" rtl="0" eaLnBrk="1" latinLnBrk="0" hangingPunct="1">
              <a:lnSpc>
                <a:spcPct val="110000"/>
              </a:lnSpc>
              <a:spcBef>
                <a:spcPts val="1000"/>
              </a:spcBef>
              <a:spcAft>
                <a:spcPts val="600"/>
              </a:spcAft>
              <a:buClr>
                <a:schemeClr val="tx1"/>
              </a:buClr>
              <a:buSzPct val="80000"/>
              <a:buFontTx/>
              <a:buNone/>
              <a:defRPr sz="100" b="0" kern="1200">
                <a:solidFill>
                  <a:schemeClr val="bg1"/>
                </a:solidFill>
                <a:latin typeface="+mn-lt"/>
                <a:ea typeface="+mn-ea"/>
                <a:cs typeface="Times New Roman" panose="02020603050405020304" pitchFamily="18" charset="0"/>
              </a:defRPr>
            </a:lvl1pPr>
            <a:lvl2pPr marL="360363" indent="-179388" algn="l" defTabSz="914400" rtl="0" eaLnBrk="1" latinLnBrk="0" hangingPunct="1">
              <a:lnSpc>
                <a:spcPct val="110000"/>
              </a:lnSpc>
              <a:spcBef>
                <a:spcPts val="500"/>
              </a:spcBef>
              <a:spcAft>
                <a:spcPts val="600"/>
              </a:spcAft>
              <a:buClr>
                <a:schemeClr val="bg1"/>
              </a:buClr>
              <a:buSzPct val="100000"/>
              <a:buFont typeface="Calibri" panose="020F0502020204030204" pitchFamily="34" charset="0"/>
              <a:buChar char="•"/>
              <a:defRPr sz="1600" kern="1200">
                <a:solidFill>
                  <a:schemeClr val="bg2"/>
                </a:solidFill>
                <a:latin typeface="+mn-lt"/>
                <a:ea typeface="+mn-ea"/>
                <a:cs typeface="+mn-cs"/>
              </a:defRPr>
            </a:lvl2pPr>
            <a:lvl3pPr marL="720725" indent="-179388" algn="l" defTabSz="914400" rtl="0" eaLnBrk="1" latinLnBrk="0" hangingPunct="1">
              <a:lnSpc>
                <a:spcPct val="110000"/>
              </a:lnSpc>
              <a:spcBef>
                <a:spcPts val="500"/>
              </a:spcBef>
              <a:spcAft>
                <a:spcPts val="600"/>
              </a:spcAft>
              <a:buClr>
                <a:schemeClr val="bg2"/>
              </a:buClr>
              <a:buSzPct val="100000"/>
              <a:buFont typeface="Calibri" panose="020F0502020204030204" pitchFamily="34" charset="0"/>
              <a:buChar char="•"/>
              <a:defRPr sz="1600" kern="1200">
                <a:solidFill>
                  <a:schemeClr val="bg2"/>
                </a:solidFill>
                <a:latin typeface="+mn-lt"/>
                <a:ea typeface="+mn-ea"/>
                <a:cs typeface="+mn-cs"/>
              </a:defRPr>
            </a:lvl3pPr>
            <a:lvl4pPr marL="1074738" indent="-180975" algn="l" defTabSz="914400" rtl="0" eaLnBrk="1" latinLnBrk="0" hangingPunct="1">
              <a:lnSpc>
                <a:spcPct val="110000"/>
              </a:lnSpc>
              <a:spcBef>
                <a:spcPts val="500"/>
              </a:spcBef>
              <a:spcAft>
                <a:spcPts val="600"/>
              </a:spcAft>
              <a:buClr>
                <a:schemeClr val="bg2"/>
              </a:buClr>
              <a:buSzPct val="100000"/>
              <a:buFont typeface="Calibri" panose="020F0502020204030204" pitchFamily="34" charset="0"/>
              <a:buChar char="•"/>
              <a:tabLst>
                <a:tab pos="1074738" algn="l"/>
              </a:tabLst>
              <a:defRPr sz="1400" kern="1200">
                <a:solidFill>
                  <a:schemeClr val="bg2"/>
                </a:solidFill>
                <a:latin typeface="+mn-lt"/>
                <a:ea typeface="+mn-ea"/>
                <a:cs typeface="+mn-cs"/>
              </a:defRPr>
            </a:lvl4pPr>
            <a:lvl5pPr marL="358775" indent="-358775" algn="l" defTabSz="914400" rtl="0" eaLnBrk="1" latinLnBrk="0" hangingPunct="1">
              <a:lnSpc>
                <a:spcPct val="110000"/>
              </a:lnSpc>
              <a:spcBef>
                <a:spcPts val="500"/>
              </a:spcBef>
              <a:spcAft>
                <a:spcPts val="600"/>
              </a:spcAft>
              <a:buClr>
                <a:schemeClr val="bg2"/>
              </a:buClr>
              <a:buSzPct val="100000"/>
              <a:buFont typeface="+mj-lt"/>
              <a:buAutoNum type="arabicParen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black"/>
              </a:buClr>
            </a:pPr>
            <a:r>
              <a:rPr lang="en-GB">
                <a:solidFill>
                  <a:prstClr val="white"/>
                </a:solidFill>
              </a:rPr>
              <a:t>.</a:t>
            </a:r>
          </a:p>
        </p:txBody>
      </p:sp>
      <p:sp>
        <p:nvSpPr>
          <p:cNvPr id="2" name="Title 8">
            <a:extLst>
              <a:ext uri="{FF2B5EF4-FFF2-40B4-BE49-F238E27FC236}">
                <a16:creationId xmlns:a16="http://schemas.microsoft.com/office/drawing/2014/main" id="{9B4AB917-1A4C-2697-EBBC-E07A8793ABFC}"/>
              </a:ext>
            </a:extLst>
          </p:cNvPr>
          <p:cNvSpPr txBox="1">
            <a:spLocks noChangeArrowheads="1"/>
          </p:cNvSpPr>
          <p:nvPr/>
        </p:nvSpPr>
        <p:spPr>
          <a:xfrm>
            <a:off x="0" y="0"/>
            <a:ext cx="12192000" cy="1025358"/>
          </a:xfrm>
          <a:prstGeom prst="rect">
            <a:avLst/>
          </a:prstGeom>
          <a:solidFill>
            <a:schemeClr val="accent1"/>
          </a:solidFill>
        </p:spPr>
        <p:txBody>
          <a:bodyPr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US" sz="2800" dirty="0">
              <a:solidFill>
                <a:schemeClr val="bg1"/>
              </a:solidFill>
              <a:cs typeface="Calibri" panose="020F0502020204030204" pitchFamily="34" charset="0"/>
            </a:endParaRPr>
          </a:p>
          <a:p>
            <a:pPr algn="ctr"/>
            <a:r>
              <a:rPr lang="en-US" sz="3600" b="1" dirty="0">
                <a:solidFill>
                  <a:schemeClr val="bg1"/>
                </a:solidFill>
                <a:latin typeface="Calibri" panose="020F0502020204030204" pitchFamily="34" charset="0"/>
                <a:cs typeface="Calibri" panose="020F0502020204030204" pitchFamily="34" charset="0"/>
              </a:rPr>
              <a:t>NAT and HIV infection confirmation </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for adults and children &gt;18 months (1/2)</a:t>
            </a:r>
          </a:p>
          <a:p>
            <a:pPr algn="ctr">
              <a:defRPr/>
            </a:pPr>
            <a:endParaRPr lang="en-ES" sz="3600" b="1" i="0" u="none" strike="noStrike" kern="1200" cap="none" spc="0" normalizeH="0" baseline="0" noProof="0">
              <a:ln>
                <a:noFill/>
              </a:ln>
              <a:solidFill>
                <a:schemeClr val="bg1"/>
              </a:solidFill>
              <a:effectLst/>
              <a:uLnTx/>
              <a:uFillTx/>
              <a:latin typeface="Calibri" panose="020F0502020204030204"/>
              <a:cs typeface="Calibri"/>
            </a:endParaRPr>
          </a:p>
        </p:txBody>
      </p:sp>
    </p:spTree>
    <p:extLst>
      <p:ext uri="{BB962C8B-B14F-4D97-AF65-F5344CB8AC3E}">
        <p14:creationId xmlns:p14="http://schemas.microsoft.com/office/powerpoint/2010/main" val="3838506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A63D03-35A0-5928-D5F2-A80CCB4CD54E}"/>
              </a:ext>
            </a:extLst>
          </p:cNvPr>
          <p:cNvSpPr>
            <a:spLocks noGrp="1"/>
          </p:cNvSpPr>
          <p:nvPr>
            <p:ph idx="1"/>
          </p:nvPr>
        </p:nvSpPr>
        <p:spPr>
          <a:xfrm>
            <a:off x="127946" y="1343818"/>
            <a:ext cx="10515600" cy="4351338"/>
          </a:xfrm>
        </p:spPr>
        <p:txBody>
          <a:bodyPr/>
          <a:lstStyle/>
          <a:p>
            <a:pPr marL="0" indent="0">
              <a:buNone/>
            </a:pPr>
            <a:r>
              <a:rPr lang="en-US" dirty="0"/>
              <a:t>3. NAT to find acute infection:</a:t>
            </a:r>
          </a:p>
          <a:p>
            <a:endParaRPr lang="en-US" dirty="0"/>
          </a:p>
        </p:txBody>
      </p:sp>
      <p:sp>
        <p:nvSpPr>
          <p:cNvPr id="9" name="TextBox 8">
            <a:extLst>
              <a:ext uri="{FF2B5EF4-FFF2-40B4-BE49-F238E27FC236}">
                <a16:creationId xmlns:a16="http://schemas.microsoft.com/office/drawing/2014/main" id="{A2557715-8FFE-93ED-327C-83B20D5EC228}"/>
              </a:ext>
            </a:extLst>
          </p:cNvPr>
          <p:cNvSpPr txBox="1"/>
          <p:nvPr/>
        </p:nvSpPr>
        <p:spPr>
          <a:xfrm>
            <a:off x="58708" y="1807187"/>
            <a:ext cx="3343742" cy="338554"/>
          </a:xfrm>
          <a:prstGeom prst="rect">
            <a:avLst/>
          </a:prstGeom>
          <a:noFill/>
        </p:spPr>
        <p:txBody>
          <a:bodyPr wrap="square" rtlCol="0">
            <a:spAutoFit/>
          </a:bodyPr>
          <a:lstStyle/>
          <a:p>
            <a:r>
              <a:rPr lang="en-US" sz="1600" dirty="0"/>
              <a:t>Latin America:</a:t>
            </a:r>
          </a:p>
        </p:txBody>
      </p:sp>
      <p:sp>
        <p:nvSpPr>
          <p:cNvPr id="10" name="TextBox 9">
            <a:extLst>
              <a:ext uri="{FF2B5EF4-FFF2-40B4-BE49-F238E27FC236}">
                <a16:creationId xmlns:a16="http://schemas.microsoft.com/office/drawing/2014/main" id="{DADBF4C3-0F43-776E-0ACA-722A2E67E5CA}"/>
              </a:ext>
            </a:extLst>
          </p:cNvPr>
          <p:cNvSpPr txBox="1"/>
          <p:nvPr/>
        </p:nvSpPr>
        <p:spPr>
          <a:xfrm>
            <a:off x="68784" y="4028781"/>
            <a:ext cx="4129091" cy="338554"/>
          </a:xfrm>
          <a:prstGeom prst="rect">
            <a:avLst/>
          </a:prstGeom>
          <a:noFill/>
        </p:spPr>
        <p:txBody>
          <a:bodyPr wrap="square" rtlCol="0">
            <a:spAutoFit/>
          </a:bodyPr>
          <a:lstStyle/>
          <a:p>
            <a:r>
              <a:rPr lang="en-US" sz="1600" dirty="0" err="1"/>
              <a:t>Caribean</a:t>
            </a:r>
            <a:r>
              <a:rPr lang="en-US" sz="1600" dirty="0"/>
              <a:t>:</a:t>
            </a:r>
          </a:p>
        </p:txBody>
      </p:sp>
      <p:pic>
        <p:nvPicPr>
          <p:cNvPr id="11" name="Image 12">
            <a:extLst>
              <a:ext uri="{FF2B5EF4-FFF2-40B4-BE49-F238E27FC236}">
                <a16:creationId xmlns:a16="http://schemas.microsoft.com/office/drawing/2014/main" id="{3F2C209B-6050-0D63-3EE2-3614A9EA116B}"/>
              </a:ext>
            </a:extLst>
          </p:cNvPr>
          <p:cNvPicPr>
            <a:picLocks noChangeAspect="1"/>
          </p:cNvPicPr>
          <p:nvPr/>
        </p:nvPicPr>
        <p:blipFill>
          <a:blip r:embed="rId3"/>
          <a:stretch>
            <a:fillRect/>
          </a:stretch>
        </p:blipFill>
        <p:spPr>
          <a:xfrm>
            <a:off x="5384800" y="1343818"/>
            <a:ext cx="4375028" cy="3200286"/>
          </a:xfrm>
          <a:prstGeom prst="rect">
            <a:avLst/>
          </a:prstGeom>
        </p:spPr>
      </p:pic>
      <p:sp>
        <p:nvSpPr>
          <p:cNvPr id="12" name="TextBox 11">
            <a:extLst>
              <a:ext uri="{FF2B5EF4-FFF2-40B4-BE49-F238E27FC236}">
                <a16:creationId xmlns:a16="http://schemas.microsoft.com/office/drawing/2014/main" id="{4F729DFC-38A1-B9F8-6176-FA9C25DCCA63}"/>
              </a:ext>
            </a:extLst>
          </p:cNvPr>
          <p:cNvSpPr txBox="1"/>
          <p:nvPr/>
        </p:nvSpPr>
        <p:spPr>
          <a:xfrm>
            <a:off x="3643705" y="4739651"/>
            <a:ext cx="8193886" cy="1631216"/>
          </a:xfrm>
          <a:prstGeom prst="rect">
            <a:avLst/>
          </a:prstGeom>
          <a:noFill/>
        </p:spPr>
        <p:txBody>
          <a:bodyPr wrap="square" rtlCol="0">
            <a:spAutoFit/>
          </a:bodyPr>
          <a:lstStyle/>
          <a:p>
            <a:r>
              <a:rPr lang="en-US" sz="2000" b="1" dirty="0"/>
              <a:t>Added value of NAT (</a:t>
            </a:r>
            <a:r>
              <a:rPr lang="en-US" sz="2000" b="1" u="sng" dirty="0"/>
              <a:t>but also 4</a:t>
            </a:r>
            <a:r>
              <a:rPr lang="en-US" sz="2000" b="1" u="sng" baseline="30000" dirty="0"/>
              <a:t>th</a:t>
            </a:r>
            <a:r>
              <a:rPr lang="en-US" sz="2000" b="1" u="sng" dirty="0"/>
              <a:t> gen Ab/Ag</a:t>
            </a:r>
            <a:r>
              <a:rPr lang="en-US" sz="2000" b="1" dirty="0"/>
              <a:t>) depends on the proportion of clients attending testing sites before 3</a:t>
            </a:r>
            <a:r>
              <a:rPr lang="en-US" sz="2000" b="1" baseline="30000" dirty="0"/>
              <a:t>rd</a:t>
            </a:r>
            <a:r>
              <a:rPr lang="en-US" sz="2000" b="1" dirty="0"/>
              <a:t> generation tests become reactive: context-dependent </a:t>
            </a:r>
          </a:p>
          <a:p>
            <a:r>
              <a:rPr lang="en-US" sz="2000" b="1" i="1" dirty="0"/>
              <a:t>To balance with the need to increase access to testing to close the gap in 1</a:t>
            </a:r>
            <a:r>
              <a:rPr lang="en-US" sz="2000" b="1" i="1" baseline="30000" dirty="0"/>
              <a:t>st</a:t>
            </a:r>
            <a:r>
              <a:rPr lang="en-US" sz="2000" b="1" i="1" dirty="0"/>
              <a:t> 95</a:t>
            </a:r>
          </a:p>
        </p:txBody>
      </p:sp>
      <p:sp>
        <p:nvSpPr>
          <p:cNvPr id="13" name="Right Brace 12">
            <a:extLst>
              <a:ext uri="{FF2B5EF4-FFF2-40B4-BE49-F238E27FC236}">
                <a16:creationId xmlns:a16="http://schemas.microsoft.com/office/drawing/2014/main" id="{EEBFC1BE-B821-F443-E63B-A239AA3F16B6}"/>
              </a:ext>
            </a:extLst>
          </p:cNvPr>
          <p:cNvSpPr/>
          <p:nvPr/>
        </p:nvSpPr>
        <p:spPr>
          <a:xfrm>
            <a:off x="3339544" y="2502303"/>
            <a:ext cx="45719" cy="33855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0EC2FBE8-F309-25B8-C8DC-73AE164BED4B}"/>
              </a:ext>
            </a:extLst>
          </p:cNvPr>
          <p:cNvSpPr txBox="1"/>
          <p:nvPr/>
        </p:nvSpPr>
        <p:spPr>
          <a:xfrm>
            <a:off x="3391711" y="2533350"/>
            <a:ext cx="2158688" cy="276999"/>
          </a:xfrm>
          <a:prstGeom prst="rect">
            <a:avLst/>
          </a:prstGeom>
          <a:noFill/>
        </p:spPr>
        <p:txBody>
          <a:bodyPr wrap="square" rtlCol="0">
            <a:spAutoFit/>
          </a:bodyPr>
          <a:lstStyle/>
          <a:p>
            <a:r>
              <a:rPr lang="en-US" sz="1200" dirty="0"/>
              <a:t>PLHIV infected &gt;6 months</a:t>
            </a:r>
          </a:p>
        </p:txBody>
      </p:sp>
      <p:sp>
        <p:nvSpPr>
          <p:cNvPr id="16" name="Right Brace 15">
            <a:extLst>
              <a:ext uri="{FF2B5EF4-FFF2-40B4-BE49-F238E27FC236}">
                <a16:creationId xmlns:a16="http://schemas.microsoft.com/office/drawing/2014/main" id="{367E082A-FF82-3E06-1B43-934CF1252BE2}"/>
              </a:ext>
            </a:extLst>
          </p:cNvPr>
          <p:cNvSpPr/>
          <p:nvPr/>
        </p:nvSpPr>
        <p:spPr>
          <a:xfrm>
            <a:off x="3443033" y="4760001"/>
            <a:ext cx="82021" cy="33855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8115C5B3-1711-3E30-EF3A-A0B743546703}"/>
              </a:ext>
            </a:extLst>
          </p:cNvPr>
          <p:cNvSpPr txBox="1"/>
          <p:nvPr/>
        </p:nvSpPr>
        <p:spPr>
          <a:xfrm>
            <a:off x="9549305" y="1670613"/>
            <a:ext cx="2514749" cy="3139321"/>
          </a:xfrm>
          <a:prstGeom prst="rect">
            <a:avLst/>
          </a:prstGeom>
          <a:noFill/>
        </p:spPr>
        <p:txBody>
          <a:bodyPr wrap="square" rtlCol="0">
            <a:spAutoFit/>
          </a:bodyPr>
          <a:lstStyle/>
          <a:p>
            <a:pPr marL="285750" indent="-285750">
              <a:buFontTx/>
              <a:buChar char="-"/>
            </a:pPr>
            <a:r>
              <a:rPr lang="en-US" dirty="0"/>
              <a:t>3</a:t>
            </a:r>
            <a:r>
              <a:rPr lang="en-US" baseline="30000" dirty="0"/>
              <a:t>rd</a:t>
            </a:r>
            <a:r>
              <a:rPr lang="en-US" dirty="0"/>
              <a:t> generation </a:t>
            </a:r>
            <a:r>
              <a:rPr lang="en-US" b="1" dirty="0"/>
              <a:t>Ab tests </a:t>
            </a:r>
            <a:r>
              <a:rPr lang="en-US" dirty="0"/>
              <a:t>(</a:t>
            </a:r>
            <a:r>
              <a:rPr lang="en-US" u="sng" dirty="0"/>
              <a:t>IA and RDTs</a:t>
            </a:r>
            <a:r>
              <a:rPr lang="en-US" dirty="0"/>
              <a:t>) detect from </a:t>
            </a:r>
            <a:r>
              <a:rPr lang="en-US" b="1" dirty="0"/>
              <a:t>21 days</a:t>
            </a:r>
          </a:p>
          <a:p>
            <a:pPr marL="285750" indent="-285750">
              <a:buFontTx/>
              <a:buChar char="-"/>
            </a:pPr>
            <a:r>
              <a:rPr lang="en-US" dirty="0"/>
              <a:t>4</a:t>
            </a:r>
            <a:r>
              <a:rPr lang="en-US" baseline="30000" dirty="0"/>
              <a:t>th</a:t>
            </a:r>
            <a:r>
              <a:rPr lang="en-US" dirty="0"/>
              <a:t> generation </a:t>
            </a:r>
            <a:r>
              <a:rPr lang="en-US" b="1" dirty="0"/>
              <a:t>Ab/Ag </a:t>
            </a:r>
            <a:r>
              <a:rPr lang="en-US" dirty="0"/>
              <a:t>tests (</a:t>
            </a:r>
            <a:r>
              <a:rPr lang="en-US" u="sng" dirty="0"/>
              <a:t>IA and RDTs</a:t>
            </a:r>
            <a:r>
              <a:rPr lang="en-US" dirty="0"/>
              <a:t>) detect from </a:t>
            </a:r>
            <a:r>
              <a:rPr lang="en-US" b="1" dirty="0"/>
              <a:t>14 days</a:t>
            </a:r>
          </a:p>
          <a:p>
            <a:pPr marL="285750" indent="-285750">
              <a:buFontTx/>
              <a:buChar char="-"/>
            </a:pPr>
            <a:r>
              <a:rPr lang="en-US" b="1" dirty="0"/>
              <a:t>NAT</a:t>
            </a:r>
            <a:r>
              <a:rPr lang="en-US" dirty="0"/>
              <a:t> detect from </a:t>
            </a:r>
            <a:r>
              <a:rPr lang="en-US" b="1" dirty="0"/>
              <a:t>10 days </a:t>
            </a:r>
            <a:r>
              <a:rPr lang="en-US" dirty="0"/>
              <a:t>(4 days before 4</a:t>
            </a:r>
            <a:r>
              <a:rPr lang="en-US" baseline="30000" dirty="0"/>
              <a:t>th</a:t>
            </a:r>
            <a:r>
              <a:rPr lang="en-US" dirty="0"/>
              <a:t> gen and 10 days before 3</a:t>
            </a:r>
            <a:r>
              <a:rPr lang="en-US" baseline="30000" dirty="0"/>
              <a:t>rd</a:t>
            </a:r>
            <a:r>
              <a:rPr lang="en-US" dirty="0"/>
              <a:t> gen</a:t>
            </a:r>
          </a:p>
          <a:p>
            <a:endParaRPr lang="en-US" dirty="0"/>
          </a:p>
        </p:txBody>
      </p:sp>
      <p:sp>
        <p:nvSpPr>
          <p:cNvPr id="5" name="TextBox 4">
            <a:extLst>
              <a:ext uri="{FF2B5EF4-FFF2-40B4-BE49-F238E27FC236}">
                <a16:creationId xmlns:a16="http://schemas.microsoft.com/office/drawing/2014/main" id="{BAE4D614-8539-ED69-62D6-B034A0E226F7}"/>
              </a:ext>
            </a:extLst>
          </p:cNvPr>
          <p:cNvSpPr txBox="1"/>
          <p:nvPr/>
        </p:nvSpPr>
        <p:spPr>
          <a:xfrm>
            <a:off x="3900912" y="6319572"/>
            <a:ext cx="8074240" cy="461665"/>
          </a:xfrm>
          <a:prstGeom prst="rect">
            <a:avLst/>
          </a:prstGeom>
          <a:noFill/>
        </p:spPr>
        <p:txBody>
          <a:bodyPr wrap="square">
            <a:spAutoFit/>
          </a:bodyPr>
          <a:lstStyle/>
          <a:p>
            <a:r>
              <a:rPr lang="en-US" sz="1200" u="sng" dirty="0">
                <a:hlinkClick r:id="rId4">
                  <a:extLst>
                    <a:ext uri="{A12FA001-AC4F-418D-AE19-62706E023703}">
                      <ahyp:hlinkClr xmlns:ahyp="http://schemas.microsoft.com/office/drawing/2018/hyperlinkcolor" val="tx"/>
                    </a:ext>
                  </a:extLst>
                </a:hlinkClick>
              </a:rPr>
              <a:t>Increase in False-Positive Fourth-Generation Human Immunodeficiency Virus Tests in Patients With Coronavirus Disease 2019 | Clinical Infectious Diseases | Oxford Academic (oup.com)</a:t>
            </a:r>
            <a:endParaRPr lang="en-US" sz="1200" u="sng" dirty="0"/>
          </a:p>
        </p:txBody>
      </p:sp>
      <p:sp>
        <p:nvSpPr>
          <p:cNvPr id="4" name="TextBox 3">
            <a:extLst>
              <a:ext uri="{FF2B5EF4-FFF2-40B4-BE49-F238E27FC236}">
                <a16:creationId xmlns:a16="http://schemas.microsoft.com/office/drawing/2014/main" id="{4B875F08-21E9-6AC7-D806-C80D48AC4036}"/>
              </a:ext>
            </a:extLst>
          </p:cNvPr>
          <p:cNvSpPr txBox="1"/>
          <p:nvPr/>
        </p:nvSpPr>
        <p:spPr>
          <a:xfrm>
            <a:off x="5607877" y="4486082"/>
            <a:ext cx="3682986" cy="261610"/>
          </a:xfrm>
          <a:prstGeom prst="rect">
            <a:avLst/>
          </a:prstGeom>
          <a:noFill/>
        </p:spPr>
        <p:txBody>
          <a:bodyPr wrap="square" rtlCol="0">
            <a:spAutoFit/>
          </a:bodyPr>
          <a:lstStyle/>
          <a:p>
            <a:r>
              <a:rPr lang="en-US" sz="1100" dirty="0"/>
              <a:t>Rosenberg and all, 2015</a:t>
            </a:r>
          </a:p>
        </p:txBody>
      </p:sp>
      <p:sp>
        <p:nvSpPr>
          <p:cNvPr id="20" name="Slide Number Placeholder 19">
            <a:extLst>
              <a:ext uri="{FF2B5EF4-FFF2-40B4-BE49-F238E27FC236}">
                <a16:creationId xmlns:a16="http://schemas.microsoft.com/office/drawing/2014/main" id="{7E067364-2E67-BAAD-B3F5-282EF013BF75}"/>
              </a:ext>
            </a:extLst>
          </p:cNvPr>
          <p:cNvSpPr>
            <a:spLocks noGrp="1"/>
          </p:cNvSpPr>
          <p:nvPr>
            <p:ph type="sldNum" sz="quarter" idx="12"/>
          </p:nvPr>
        </p:nvSpPr>
        <p:spPr>
          <a:xfrm>
            <a:off x="9271946" y="6490370"/>
            <a:ext cx="2743200" cy="365125"/>
          </a:xfrm>
        </p:spPr>
        <p:txBody>
          <a:bodyPr/>
          <a:lstStyle/>
          <a:p>
            <a:fld id="{B252F8E9-5D5B-4F54-A461-5E2496A6CC00}" type="slidenum">
              <a:rPr lang="en-US" smtClean="0"/>
              <a:t>16</a:t>
            </a:fld>
            <a:endParaRPr lang="en-US" dirty="0"/>
          </a:p>
        </p:txBody>
      </p:sp>
      <p:sp>
        <p:nvSpPr>
          <p:cNvPr id="21" name="Picture Placeholder 8">
            <a:extLst>
              <a:ext uri="{FF2B5EF4-FFF2-40B4-BE49-F238E27FC236}">
                <a16:creationId xmlns:a16="http://schemas.microsoft.com/office/drawing/2014/main" id="{5B53B661-BBBA-5A58-EEB0-AE5F371B4030}"/>
              </a:ext>
            </a:extLst>
          </p:cNvPr>
          <p:cNvSpPr txBox="1">
            <a:spLocks/>
          </p:cNvSpPr>
          <p:nvPr/>
        </p:nvSpPr>
        <p:spPr bwMode="gray">
          <a:xfrm>
            <a:off x="10379978" y="590092"/>
            <a:ext cx="1812022" cy="604009"/>
          </a:xfrm>
          <a:prstGeom prst="rect">
            <a:avLst/>
          </a:prstGeom>
          <a:blipFill dpi="0" rotWithShape="1">
            <a:blip r:embed="rId5"/>
            <a:srcRect/>
            <a:stretch>
              <a:fillRect/>
            </a:stretch>
          </a:blipFill>
        </p:spPr>
        <p:txBody>
          <a:bodyPr/>
          <a:lstStyle>
            <a:lvl1pPr marL="0" indent="0" algn="ctr" defTabSz="914400" rtl="0" eaLnBrk="1" latinLnBrk="0" hangingPunct="1">
              <a:lnSpc>
                <a:spcPct val="110000"/>
              </a:lnSpc>
              <a:spcBef>
                <a:spcPts val="1000"/>
              </a:spcBef>
              <a:spcAft>
                <a:spcPts val="600"/>
              </a:spcAft>
              <a:buClr>
                <a:schemeClr val="tx1"/>
              </a:buClr>
              <a:buSzPct val="80000"/>
              <a:buFontTx/>
              <a:buNone/>
              <a:defRPr sz="100" b="0" kern="1200">
                <a:solidFill>
                  <a:schemeClr val="bg1"/>
                </a:solidFill>
                <a:latin typeface="+mn-lt"/>
                <a:ea typeface="+mn-ea"/>
                <a:cs typeface="Times New Roman" panose="02020603050405020304" pitchFamily="18" charset="0"/>
              </a:defRPr>
            </a:lvl1pPr>
            <a:lvl2pPr marL="360363" indent="-179388" algn="l" defTabSz="914400" rtl="0" eaLnBrk="1" latinLnBrk="0" hangingPunct="1">
              <a:lnSpc>
                <a:spcPct val="110000"/>
              </a:lnSpc>
              <a:spcBef>
                <a:spcPts val="500"/>
              </a:spcBef>
              <a:spcAft>
                <a:spcPts val="600"/>
              </a:spcAft>
              <a:buClr>
                <a:schemeClr val="bg1"/>
              </a:buClr>
              <a:buSzPct val="100000"/>
              <a:buFont typeface="Calibri" panose="020F0502020204030204" pitchFamily="34" charset="0"/>
              <a:buChar char="•"/>
              <a:defRPr sz="1600" kern="1200">
                <a:solidFill>
                  <a:schemeClr val="bg2"/>
                </a:solidFill>
                <a:latin typeface="+mn-lt"/>
                <a:ea typeface="+mn-ea"/>
                <a:cs typeface="+mn-cs"/>
              </a:defRPr>
            </a:lvl2pPr>
            <a:lvl3pPr marL="720725" indent="-179388" algn="l" defTabSz="914400" rtl="0" eaLnBrk="1" latinLnBrk="0" hangingPunct="1">
              <a:lnSpc>
                <a:spcPct val="110000"/>
              </a:lnSpc>
              <a:spcBef>
                <a:spcPts val="500"/>
              </a:spcBef>
              <a:spcAft>
                <a:spcPts val="600"/>
              </a:spcAft>
              <a:buClr>
                <a:schemeClr val="bg2"/>
              </a:buClr>
              <a:buSzPct val="100000"/>
              <a:buFont typeface="Calibri" panose="020F0502020204030204" pitchFamily="34" charset="0"/>
              <a:buChar char="•"/>
              <a:defRPr sz="1600" kern="1200">
                <a:solidFill>
                  <a:schemeClr val="bg2"/>
                </a:solidFill>
                <a:latin typeface="+mn-lt"/>
                <a:ea typeface="+mn-ea"/>
                <a:cs typeface="+mn-cs"/>
              </a:defRPr>
            </a:lvl3pPr>
            <a:lvl4pPr marL="1074738" indent="-180975" algn="l" defTabSz="914400" rtl="0" eaLnBrk="1" latinLnBrk="0" hangingPunct="1">
              <a:lnSpc>
                <a:spcPct val="110000"/>
              </a:lnSpc>
              <a:spcBef>
                <a:spcPts val="500"/>
              </a:spcBef>
              <a:spcAft>
                <a:spcPts val="600"/>
              </a:spcAft>
              <a:buClr>
                <a:schemeClr val="bg2"/>
              </a:buClr>
              <a:buSzPct val="100000"/>
              <a:buFont typeface="Calibri" panose="020F0502020204030204" pitchFamily="34" charset="0"/>
              <a:buChar char="•"/>
              <a:tabLst>
                <a:tab pos="1074738" algn="l"/>
              </a:tabLst>
              <a:defRPr sz="1400" kern="1200">
                <a:solidFill>
                  <a:schemeClr val="bg2"/>
                </a:solidFill>
                <a:latin typeface="+mn-lt"/>
                <a:ea typeface="+mn-ea"/>
                <a:cs typeface="+mn-cs"/>
              </a:defRPr>
            </a:lvl4pPr>
            <a:lvl5pPr marL="358775" indent="-358775" algn="l" defTabSz="914400" rtl="0" eaLnBrk="1" latinLnBrk="0" hangingPunct="1">
              <a:lnSpc>
                <a:spcPct val="110000"/>
              </a:lnSpc>
              <a:spcBef>
                <a:spcPts val="500"/>
              </a:spcBef>
              <a:spcAft>
                <a:spcPts val="600"/>
              </a:spcAft>
              <a:buClr>
                <a:schemeClr val="bg2"/>
              </a:buClr>
              <a:buSzPct val="100000"/>
              <a:buFont typeface="+mj-lt"/>
              <a:buAutoNum type="arabicParen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black"/>
              </a:buClr>
            </a:pPr>
            <a:r>
              <a:rPr lang="en-GB">
                <a:solidFill>
                  <a:prstClr val="white"/>
                </a:solidFill>
              </a:rPr>
              <a:t>.</a:t>
            </a:r>
          </a:p>
        </p:txBody>
      </p:sp>
      <p:pic>
        <p:nvPicPr>
          <p:cNvPr id="18" name="Picture 7" descr="A screenshot of a graph&#10;&#10;Description automatically generated">
            <a:extLst>
              <a:ext uri="{FF2B5EF4-FFF2-40B4-BE49-F238E27FC236}">
                <a16:creationId xmlns:a16="http://schemas.microsoft.com/office/drawing/2014/main" id="{2F1467BD-4A07-6CB4-E853-5DB340007B10}"/>
              </a:ext>
            </a:extLst>
          </p:cNvPr>
          <p:cNvPicPr>
            <a:picLocks noChangeAspect="1"/>
          </p:cNvPicPr>
          <p:nvPr/>
        </p:nvPicPr>
        <p:blipFill rotWithShape="1">
          <a:blip r:embed="rId6">
            <a:extLst>
              <a:ext uri="{28A0092B-C50C-407E-A947-70E740481C1C}">
                <a14:useLocalDpi xmlns:a14="http://schemas.microsoft.com/office/drawing/2010/main" val="0"/>
              </a:ext>
            </a:extLst>
          </a:blip>
          <a:srcRect b="51083"/>
          <a:stretch/>
        </p:blipFill>
        <p:spPr>
          <a:xfrm>
            <a:off x="128846" y="2163996"/>
            <a:ext cx="3203466" cy="1954852"/>
          </a:xfrm>
          <a:prstGeom prst="rect">
            <a:avLst/>
          </a:prstGeom>
        </p:spPr>
      </p:pic>
      <p:pic>
        <p:nvPicPr>
          <p:cNvPr id="19" name="Picture 7" descr="A screenshot of a graph&#10;&#10;Description automatically generated">
            <a:extLst>
              <a:ext uri="{FF2B5EF4-FFF2-40B4-BE49-F238E27FC236}">
                <a16:creationId xmlns:a16="http://schemas.microsoft.com/office/drawing/2014/main" id="{5A665285-5C6C-C901-1A5F-67CF537FADDD}"/>
              </a:ext>
            </a:extLst>
          </p:cNvPr>
          <p:cNvPicPr>
            <a:picLocks noChangeAspect="1"/>
          </p:cNvPicPr>
          <p:nvPr/>
        </p:nvPicPr>
        <p:blipFill rotWithShape="1">
          <a:blip r:embed="rId6">
            <a:extLst>
              <a:ext uri="{28A0092B-C50C-407E-A947-70E740481C1C}">
                <a14:useLocalDpi xmlns:a14="http://schemas.microsoft.com/office/drawing/2010/main" val="0"/>
              </a:ext>
            </a:extLst>
          </a:blip>
          <a:srcRect b="51083"/>
          <a:stretch/>
        </p:blipFill>
        <p:spPr>
          <a:xfrm>
            <a:off x="-37600" y="4367335"/>
            <a:ext cx="3422863" cy="2196258"/>
          </a:xfrm>
          <a:prstGeom prst="rect">
            <a:avLst/>
          </a:prstGeom>
        </p:spPr>
      </p:pic>
      <p:sp>
        <p:nvSpPr>
          <p:cNvPr id="8" name="Title 8">
            <a:extLst>
              <a:ext uri="{FF2B5EF4-FFF2-40B4-BE49-F238E27FC236}">
                <a16:creationId xmlns:a16="http://schemas.microsoft.com/office/drawing/2014/main" id="{FBEAC507-3D7D-6EDC-AF2A-47150F2A063A}"/>
              </a:ext>
            </a:extLst>
          </p:cNvPr>
          <p:cNvSpPr txBox="1">
            <a:spLocks noChangeArrowheads="1"/>
          </p:cNvSpPr>
          <p:nvPr/>
        </p:nvSpPr>
        <p:spPr>
          <a:xfrm>
            <a:off x="0" y="0"/>
            <a:ext cx="12192000" cy="1025358"/>
          </a:xfrm>
          <a:prstGeom prst="rect">
            <a:avLst/>
          </a:prstGeom>
          <a:solidFill>
            <a:schemeClr val="accent1"/>
          </a:solidFill>
        </p:spPr>
        <p:txBody>
          <a:bodyPr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US" sz="2800" dirty="0">
              <a:solidFill>
                <a:schemeClr val="bg1"/>
              </a:solidFill>
              <a:cs typeface="Calibri" panose="020F0502020204030204" pitchFamily="34" charset="0"/>
            </a:endParaRPr>
          </a:p>
          <a:p>
            <a:pPr algn="ctr"/>
            <a:r>
              <a:rPr lang="en-US" sz="3600" b="1" dirty="0">
                <a:solidFill>
                  <a:schemeClr val="bg1"/>
                </a:solidFill>
                <a:latin typeface="Calibri" panose="020F0502020204030204" pitchFamily="34" charset="0"/>
                <a:cs typeface="Calibri" panose="020F0502020204030204" pitchFamily="34" charset="0"/>
              </a:rPr>
              <a:t>NAT and HIV infection confirmation </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for adults and children &gt;18 months (2/2)</a:t>
            </a:r>
          </a:p>
          <a:p>
            <a:pPr algn="ctr">
              <a:defRPr/>
            </a:pPr>
            <a:endParaRPr lang="en-ES" sz="3600" b="1" i="0" u="none" strike="noStrike" kern="1200" cap="none" spc="0" normalizeH="0" baseline="0" noProof="0">
              <a:ln>
                <a:noFill/>
              </a:ln>
              <a:solidFill>
                <a:schemeClr val="bg1"/>
              </a:solidFill>
              <a:effectLst/>
              <a:uLnTx/>
              <a:uFillTx/>
              <a:latin typeface="Calibri" panose="020F0502020204030204"/>
              <a:cs typeface="Calibri"/>
            </a:endParaRPr>
          </a:p>
        </p:txBody>
      </p:sp>
      <p:sp>
        <p:nvSpPr>
          <p:cNvPr id="22" name="Rectangle 21">
            <a:extLst>
              <a:ext uri="{FF2B5EF4-FFF2-40B4-BE49-F238E27FC236}">
                <a16:creationId xmlns:a16="http://schemas.microsoft.com/office/drawing/2014/main" id="{895F001F-0C0B-F4AA-D23B-CE371E99CAE0}"/>
              </a:ext>
            </a:extLst>
          </p:cNvPr>
          <p:cNvSpPr/>
          <p:nvPr/>
        </p:nvSpPr>
        <p:spPr>
          <a:xfrm>
            <a:off x="58438" y="6227219"/>
            <a:ext cx="3326826" cy="2631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15E5CAEE-7987-CA41-9366-3A8BD7F1B21C}"/>
              </a:ext>
            </a:extLst>
          </p:cNvPr>
          <p:cNvSpPr/>
          <p:nvPr/>
        </p:nvSpPr>
        <p:spPr>
          <a:xfrm>
            <a:off x="214120" y="3814498"/>
            <a:ext cx="3118192" cy="3043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74418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who logo">
            <a:extLst>
              <a:ext uri="{FF2B5EF4-FFF2-40B4-BE49-F238E27FC236}">
                <a16:creationId xmlns:a16="http://schemas.microsoft.com/office/drawing/2014/main" id="{2E13483D-FC96-EE48-8223-A9A292A3B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1250" y="6132917"/>
            <a:ext cx="2340750" cy="7250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535EC09-61C1-0C7E-14A3-5F7388767E0F}"/>
              </a:ext>
            </a:extLst>
          </p:cNvPr>
          <p:cNvSpPr txBox="1"/>
          <p:nvPr/>
        </p:nvSpPr>
        <p:spPr>
          <a:xfrm>
            <a:off x="107322" y="856787"/>
            <a:ext cx="11582400" cy="369332"/>
          </a:xfrm>
          <a:prstGeom prst="rect">
            <a:avLst/>
          </a:prstGeom>
          <a:noFill/>
        </p:spPr>
        <p:txBody>
          <a:bodyPr wrap="square">
            <a:spAutoFit/>
          </a:bodyPr>
          <a:lstStyle/>
          <a:p>
            <a:r>
              <a:rPr lang="en-GB" b="1" dirty="0"/>
              <a:t>1st </a:t>
            </a:r>
            <a:r>
              <a:rPr lang="en-GB" sz="1800" b="1" dirty="0">
                <a:latin typeface="+mn-lt"/>
              </a:rPr>
              <a:t>step: selecting quality-assured products:  </a:t>
            </a:r>
            <a:r>
              <a:rPr lang="en-GB" sz="1800" b="1" dirty="0" err="1">
                <a:latin typeface="+mn-lt"/>
              </a:rPr>
              <a:t>eg</a:t>
            </a:r>
            <a:r>
              <a:rPr lang="en-GB" sz="1800" b="1" dirty="0">
                <a:latin typeface="+mn-lt"/>
              </a:rPr>
              <a:t>: WHO Prequalified IVDs</a:t>
            </a:r>
            <a:endParaRPr lang="en-US" dirty="0"/>
          </a:p>
        </p:txBody>
      </p:sp>
      <p:sp>
        <p:nvSpPr>
          <p:cNvPr id="8" name="TextBox 7">
            <a:extLst>
              <a:ext uri="{FF2B5EF4-FFF2-40B4-BE49-F238E27FC236}">
                <a16:creationId xmlns:a16="http://schemas.microsoft.com/office/drawing/2014/main" id="{5E911FED-347A-6E21-348F-100CF7C91F44}"/>
              </a:ext>
            </a:extLst>
          </p:cNvPr>
          <p:cNvSpPr txBox="1"/>
          <p:nvPr/>
        </p:nvSpPr>
        <p:spPr>
          <a:xfrm>
            <a:off x="0" y="0"/>
            <a:ext cx="12192000" cy="646331"/>
          </a:xfrm>
          <a:prstGeom prst="rect">
            <a:avLst/>
          </a:prstGeom>
          <a:solidFill>
            <a:schemeClr val="accent1"/>
          </a:solidFill>
        </p:spPr>
        <p:txBody>
          <a:bodyPr wrap="square" lIns="91440" tIns="45720" rIns="91440" bIns="45720" anchor="t">
            <a:spAutoFit/>
          </a:bodyPr>
          <a:lstStyle/>
          <a:p>
            <a:pPr algn="ctr"/>
            <a:r>
              <a:rPr lang="fr-FR" sz="3600" b="1" dirty="0">
                <a:solidFill>
                  <a:schemeClr val="bg1"/>
                </a:solidFill>
                <a:cs typeface="Arial" panose="020B0604020202020204" pitchFamily="34" charset="0"/>
              </a:rPr>
              <a:t>Process to</a:t>
            </a:r>
            <a:r>
              <a:rPr lang="en-CA" sz="3600" b="1" dirty="0">
                <a:solidFill>
                  <a:schemeClr val="bg1"/>
                </a:solidFill>
                <a:cs typeface="Arial" panose="020B0604020202020204" pitchFamily="34" charset="0"/>
              </a:rPr>
              <a:t> </a:t>
            </a:r>
            <a:r>
              <a:rPr lang="fr-FR" sz="3600" b="1" dirty="0">
                <a:solidFill>
                  <a:schemeClr val="bg1"/>
                </a:solidFill>
                <a:cs typeface="Arial" panose="020B0604020202020204" pitchFamily="34" charset="0"/>
              </a:rPr>
              <a:t>update National HIV </a:t>
            </a:r>
            <a:r>
              <a:rPr lang="fr-FR" sz="3600" b="1" dirty="0" err="1">
                <a:solidFill>
                  <a:schemeClr val="bg1"/>
                </a:solidFill>
                <a:cs typeface="Arial" panose="020B0604020202020204" pitchFamily="34" charset="0"/>
              </a:rPr>
              <a:t>testing</a:t>
            </a:r>
            <a:r>
              <a:rPr lang="fr-FR" sz="3600" b="1" dirty="0">
                <a:solidFill>
                  <a:schemeClr val="bg1"/>
                </a:solidFill>
                <a:cs typeface="Arial" panose="020B0604020202020204" pitchFamily="34" charset="0"/>
              </a:rPr>
              <a:t> </a:t>
            </a:r>
            <a:r>
              <a:rPr lang="fr-FR" sz="3600" b="1" dirty="0" err="1">
                <a:solidFill>
                  <a:schemeClr val="bg1"/>
                </a:solidFill>
                <a:cs typeface="Arial" panose="020B0604020202020204" pitchFamily="34" charset="0"/>
              </a:rPr>
              <a:t>strategy</a:t>
            </a:r>
            <a:r>
              <a:rPr lang="fr-FR" sz="3600" b="1" dirty="0">
                <a:solidFill>
                  <a:schemeClr val="bg1"/>
                </a:solidFill>
                <a:cs typeface="Arial" panose="020B0604020202020204" pitchFamily="34" charset="0"/>
              </a:rPr>
              <a:t> and </a:t>
            </a:r>
            <a:r>
              <a:rPr lang="fr-FR" sz="3600" b="1" dirty="0" err="1">
                <a:solidFill>
                  <a:schemeClr val="bg1"/>
                </a:solidFill>
                <a:cs typeface="Arial" panose="020B0604020202020204" pitchFamily="34" charset="0"/>
              </a:rPr>
              <a:t>algorithms</a:t>
            </a:r>
            <a:endParaRPr lang="fr-FR" sz="3600" b="1" dirty="0">
              <a:solidFill>
                <a:schemeClr val="bg1"/>
              </a:solidFill>
              <a:cs typeface="Arial" panose="020B0604020202020204" pitchFamily="34" charset="0"/>
            </a:endParaRPr>
          </a:p>
        </p:txBody>
      </p:sp>
      <p:sp>
        <p:nvSpPr>
          <p:cNvPr id="10" name="TextBox 9">
            <a:extLst>
              <a:ext uri="{FF2B5EF4-FFF2-40B4-BE49-F238E27FC236}">
                <a16:creationId xmlns:a16="http://schemas.microsoft.com/office/drawing/2014/main" id="{A78B3DF9-ED0A-0382-532A-A8CAC0F2C25D}"/>
              </a:ext>
            </a:extLst>
          </p:cNvPr>
          <p:cNvSpPr txBox="1"/>
          <p:nvPr/>
        </p:nvSpPr>
        <p:spPr>
          <a:xfrm>
            <a:off x="237067" y="1569661"/>
            <a:ext cx="8039079" cy="1277273"/>
          </a:xfrm>
          <a:prstGeom prst="rect">
            <a:avLst/>
          </a:prstGeom>
          <a:noFill/>
        </p:spPr>
        <p:txBody>
          <a:bodyPr wrap="square">
            <a:spAutoFit/>
          </a:bodyPr>
          <a:lstStyle/>
          <a:p>
            <a:r>
              <a:rPr lang="en-US" sz="1800" dirty="0"/>
              <a:t>A comprehensive assessment of individual IVDs through a standardized procedure </a:t>
            </a:r>
          </a:p>
          <a:p>
            <a:pPr marL="640080" indent="-274320">
              <a:spcBef>
                <a:spcPts val="600"/>
              </a:spcBef>
              <a:buFont typeface="Arial" panose="020B0604020202020204" pitchFamily="34" charset="0"/>
              <a:buChar char="•"/>
            </a:pPr>
            <a:r>
              <a:rPr lang="en-US" sz="1800" dirty="0"/>
              <a:t>The aim is to determine </a:t>
            </a:r>
            <a:r>
              <a:rPr lang="en-US" sz="1800" b="1" dirty="0"/>
              <a:t>if the product meets WHO prequalification requirements </a:t>
            </a:r>
          </a:p>
          <a:p>
            <a:r>
              <a:rPr lang="en-US" sz="1800" dirty="0"/>
              <a:t>The full prequalification assessment process </a:t>
            </a:r>
            <a:r>
              <a:rPr lang="en-US" sz="1800" b="1" dirty="0"/>
              <a:t>includes </a:t>
            </a:r>
            <a:r>
              <a:rPr lang="en-US" sz="1800" b="1" u="sng" dirty="0"/>
              <a:t>three</a:t>
            </a:r>
            <a:r>
              <a:rPr lang="en-US" sz="1800" b="1" dirty="0"/>
              <a:t> components</a:t>
            </a:r>
            <a:r>
              <a:rPr lang="en-US" sz="1800" dirty="0"/>
              <a:t>: </a:t>
            </a:r>
          </a:p>
        </p:txBody>
      </p:sp>
      <p:grpSp>
        <p:nvGrpSpPr>
          <p:cNvPr id="14" name="Group 13">
            <a:extLst>
              <a:ext uri="{FF2B5EF4-FFF2-40B4-BE49-F238E27FC236}">
                <a16:creationId xmlns:a16="http://schemas.microsoft.com/office/drawing/2014/main" id="{FEE73574-C2AE-423F-E226-00FF1D8C913F}"/>
              </a:ext>
            </a:extLst>
          </p:cNvPr>
          <p:cNvGrpSpPr/>
          <p:nvPr/>
        </p:nvGrpSpPr>
        <p:grpSpPr>
          <a:xfrm>
            <a:off x="8580946" y="740922"/>
            <a:ext cx="3108776" cy="1459869"/>
            <a:chOff x="1752724" y="3680613"/>
            <a:chExt cx="5242604" cy="1204274"/>
          </a:xfrm>
        </p:grpSpPr>
        <p:sp>
          <p:nvSpPr>
            <p:cNvPr id="15" name="TextBox 14">
              <a:extLst>
                <a:ext uri="{FF2B5EF4-FFF2-40B4-BE49-F238E27FC236}">
                  <a16:creationId xmlns:a16="http://schemas.microsoft.com/office/drawing/2014/main" id="{573AAC4C-92CC-636B-7C4E-239D43CC10F6}"/>
                </a:ext>
              </a:extLst>
            </p:cNvPr>
            <p:cNvSpPr txBox="1"/>
            <p:nvPr/>
          </p:nvSpPr>
          <p:spPr>
            <a:xfrm>
              <a:off x="1752724" y="3680613"/>
              <a:ext cx="5242604" cy="308859"/>
            </a:xfrm>
            <a:prstGeom prst="rect">
              <a:avLst/>
            </a:prstGeom>
            <a:solidFill>
              <a:schemeClr val="accent2"/>
            </a:solidFill>
          </p:spPr>
          <p:txBody>
            <a:bodyPr wrap="square" rtlCol="0">
              <a:spAutoFit/>
            </a:bodyPr>
            <a:lstStyle/>
            <a:p>
              <a:pPr algn="ctr" defTabSz="457200"/>
              <a:r>
                <a:rPr lang="en-GB" dirty="0">
                  <a:solidFill>
                    <a:prstClr val="white"/>
                  </a:solidFill>
                </a:rPr>
                <a:t>Review of a product dossier </a:t>
              </a:r>
            </a:p>
          </p:txBody>
        </p:sp>
        <p:sp>
          <p:nvSpPr>
            <p:cNvPr id="16" name="TextBox 15">
              <a:extLst>
                <a:ext uri="{FF2B5EF4-FFF2-40B4-BE49-F238E27FC236}">
                  <a16:creationId xmlns:a16="http://schemas.microsoft.com/office/drawing/2014/main" id="{A9E07123-CF1A-F048-9355-017ABA8A63CC}"/>
                </a:ext>
              </a:extLst>
            </p:cNvPr>
            <p:cNvSpPr txBox="1"/>
            <p:nvPr/>
          </p:nvSpPr>
          <p:spPr>
            <a:xfrm>
              <a:off x="1752724" y="4128320"/>
              <a:ext cx="5242604" cy="308859"/>
            </a:xfrm>
            <a:prstGeom prst="rect">
              <a:avLst/>
            </a:prstGeom>
            <a:solidFill>
              <a:schemeClr val="accent3">
                <a:lumMod val="75000"/>
              </a:schemeClr>
            </a:solidFill>
          </p:spPr>
          <p:txBody>
            <a:bodyPr wrap="square" rtlCol="0">
              <a:spAutoFit/>
            </a:bodyPr>
            <a:lstStyle/>
            <a:p>
              <a:pPr algn="ctr" defTabSz="457200"/>
              <a:r>
                <a:rPr lang="en-GB" dirty="0">
                  <a:solidFill>
                    <a:prstClr val="white"/>
                  </a:solidFill>
                </a:rPr>
                <a:t>Performance evaluation </a:t>
              </a:r>
            </a:p>
          </p:txBody>
        </p:sp>
        <p:sp>
          <p:nvSpPr>
            <p:cNvPr id="17" name="TextBox 16">
              <a:extLst>
                <a:ext uri="{FF2B5EF4-FFF2-40B4-BE49-F238E27FC236}">
                  <a16:creationId xmlns:a16="http://schemas.microsoft.com/office/drawing/2014/main" id="{CF77BDAC-64EE-7C38-075A-6ECF03C1CDFB}"/>
                </a:ext>
              </a:extLst>
            </p:cNvPr>
            <p:cNvSpPr txBox="1"/>
            <p:nvPr/>
          </p:nvSpPr>
          <p:spPr>
            <a:xfrm>
              <a:off x="1752724" y="4550290"/>
              <a:ext cx="5242604" cy="334597"/>
            </a:xfrm>
            <a:prstGeom prst="rect">
              <a:avLst/>
            </a:prstGeom>
            <a:solidFill>
              <a:schemeClr val="accent5">
                <a:lumMod val="50000"/>
              </a:schemeClr>
            </a:solidFill>
          </p:spPr>
          <p:txBody>
            <a:bodyPr wrap="square" rtlCol="0">
              <a:spAutoFit/>
            </a:bodyPr>
            <a:lstStyle/>
            <a:p>
              <a:pPr algn="ctr" defTabSz="457200"/>
              <a:r>
                <a:rPr lang="en-GB" sz="2000" dirty="0">
                  <a:solidFill>
                    <a:prstClr val="white"/>
                  </a:solidFill>
                </a:rPr>
                <a:t>Manufacturing site inspection</a:t>
              </a:r>
            </a:p>
          </p:txBody>
        </p:sp>
      </p:grpSp>
      <p:sp>
        <p:nvSpPr>
          <p:cNvPr id="18" name="TextBox 6">
            <a:extLst>
              <a:ext uri="{FF2B5EF4-FFF2-40B4-BE49-F238E27FC236}">
                <a16:creationId xmlns:a16="http://schemas.microsoft.com/office/drawing/2014/main" id="{606B4E64-F51E-035A-6036-79C35318EB5B}"/>
              </a:ext>
            </a:extLst>
          </p:cNvPr>
          <p:cNvSpPr txBox="1"/>
          <p:nvPr/>
        </p:nvSpPr>
        <p:spPr>
          <a:xfrm>
            <a:off x="237067" y="6540443"/>
            <a:ext cx="11365329" cy="307777"/>
          </a:xfrm>
          <a:prstGeom prst="rect">
            <a:avLst/>
          </a:prstGeom>
          <a:noFill/>
        </p:spPr>
        <p:txBody>
          <a:bodyPr wrap="square">
            <a:spAutoFit/>
          </a:bodyPr>
          <a:lstStyle/>
          <a:p>
            <a:r>
              <a:rPr lang="en-GB" sz="1400" i="1" dirty="0">
                <a:latin typeface="Arial" panose="020B0604020202020204" pitchFamily="34" charset="0"/>
                <a:cs typeface="Arial" panose="020B0604020202020204" pitchFamily="34" charset="0"/>
              </a:rPr>
              <a:t>Source: </a:t>
            </a:r>
            <a:r>
              <a:rPr lang="en-GB" sz="1400" i="1" dirty="0">
                <a:latin typeface="Arial" panose="020B0604020202020204" pitchFamily="34" charset="0"/>
                <a:cs typeface="Arial" panose="020B0604020202020204" pitchFamily="34" charset="0"/>
                <a:hlinkClick r:id="rId4"/>
              </a:rPr>
              <a:t>https://extranet.who.int/pqweb/vitro-diagnostics/prequalification-reports/whopr?field_whopr_category_tid=58</a:t>
            </a:r>
            <a:r>
              <a:rPr lang="en-GB" sz="1400" i="1" dirty="0">
                <a:latin typeface="Arial" panose="020B0604020202020204" pitchFamily="34" charset="0"/>
                <a:cs typeface="Arial" panose="020B0604020202020204" pitchFamily="34" charset="0"/>
              </a:rPr>
              <a:t>  </a:t>
            </a:r>
          </a:p>
        </p:txBody>
      </p:sp>
      <p:sp>
        <p:nvSpPr>
          <p:cNvPr id="21" name="ZoneTexte 8">
            <a:extLst>
              <a:ext uri="{FF2B5EF4-FFF2-40B4-BE49-F238E27FC236}">
                <a16:creationId xmlns:a16="http://schemas.microsoft.com/office/drawing/2014/main" id="{668C926A-F85D-42A4-B3EF-C64954100A0C}"/>
              </a:ext>
            </a:extLst>
          </p:cNvPr>
          <p:cNvSpPr txBox="1"/>
          <p:nvPr/>
        </p:nvSpPr>
        <p:spPr>
          <a:xfrm>
            <a:off x="8826380" y="2321728"/>
            <a:ext cx="286334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cs typeface="Arial" panose="020B0604020202020204" pitchFamily="34" charset="0"/>
              </a:rPr>
              <a:t>WHO </a:t>
            </a:r>
            <a:r>
              <a:rPr kumimoji="0" lang="fr-FR" sz="1600" b="1" i="0" u="none" strike="noStrike" kern="1200" cap="none" spc="0" normalizeH="0" baseline="0" noProof="0" dirty="0" err="1">
                <a:ln>
                  <a:noFill/>
                </a:ln>
                <a:solidFill>
                  <a:prstClr val="black"/>
                </a:solidFill>
                <a:effectLst/>
                <a:uLnTx/>
                <a:uFillTx/>
                <a:cs typeface="Arial" panose="020B0604020202020204" pitchFamily="34" charset="0"/>
              </a:rPr>
              <a:t>recommends</a:t>
            </a:r>
            <a:r>
              <a:rPr kumimoji="0" lang="fr-FR" sz="1600" b="1" i="0" u="none" strike="noStrike" kern="1200" cap="none" spc="0" normalizeH="0" baseline="0" noProof="0" dirty="0">
                <a:ln>
                  <a:noFill/>
                </a:ln>
                <a:solidFill>
                  <a:prstClr val="black"/>
                </a:solidFill>
                <a:effectLst/>
                <a:uLnTx/>
                <a:uFillTx/>
                <a:cs typeface="Arial" panose="020B0604020202020204" pitchFamily="34" charset="0"/>
              </a:rPr>
              <a:t> to use of </a:t>
            </a:r>
            <a:r>
              <a:rPr kumimoji="0" lang="fr-FR" sz="1600" b="1" i="0" u="none" strike="noStrike" kern="1200" cap="none" spc="0" normalizeH="0" baseline="0" noProof="0" dirty="0" err="1">
                <a:ln>
                  <a:noFill/>
                </a:ln>
                <a:solidFill>
                  <a:prstClr val="black"/>
                </a:solidFill>
                <a:effectLst/>
                <a:uLnTx/>
                <a:uFillTx/>
                <a:cs typeface="Arial" panose="020B0604020202020204" pitchFamily="34" charset="0"/>
              </a:rPr>
              <a:t>only</a:t>
            </a:r>
            <a:r>
              <a:rPr kumimoji="0" lang="fr-FR" sz="1600" b="1" i="0" u="none" strike="noStrike" kern="1200" cap="none" spc="0" normalizeH="0" baseline="0" noProof="0" dirty="0">
                <a:ln>
                  <a:noFill/>
                </a:ln>
                <a:solidFill>
                  <a:prstClr val="black"/>
                </a:solidFill>
                <a:effectLst/>
                <a:uLnTx/>
                <a:uFillTx/>
                <a:cs typeface="Arial" panose="020B0604020202020204" pitchFamily="34" charset="0"/>
              </a:rPr>
              <a:t> </a:t>
            </a:r>
            <a:r>
              <a:rPr kumimoji="0" lang="en-ES" sz="1600" b="1" i="0" u="none" strike="noStrike" kern="1200" cap="none" spc="0" normalizeH="0" baseline="0" noProof="0">
                <a:ln>
                  <a:noFill/>
                </a:ln>
                <a:solidFill>
                  <a:prstClr val="black"/>
                </a:solidFill>
                <a:effectLst/>
                <a:uLnTx/>
                <a:uFillTx/>
                <a:cs typeface="Arial" panose="020B0604020202020204" pitchFamily="34" charset="0"/>
              </a:rPr>
              <a:t>quality-assured products</a:t>
            </a:r>
            <a:r>
              <a:rPr kumimoji="0" lang="fr-FR" sz="1600" b="1" i="0" u="none" strike="noStrike" kern="1200" cap="none" spc="0" normalizeH="0" baseline="0" noProof="0" dirty="0">
                <a:ln>
                  <a:noFill/>
                </a:ln>
                <a:solidFill>
                  <a:prstClr val="black"/>
                </a:solidFill>
                <a:effectLst/>
                <a:uLnTx/>
                <a:uFillTx/>
                <a:cs typeface="Arial" panose="020B0604020202020204" pitchFamily="34" charset="0"/>
              </a:rPr>
              <a:t>: </a:t>
            </a:r>
            <a:r>
              <a:rPr kumimoji="0" lang="en-ES" sz="1600" b="0" i="0" u="none" strike="noStrike" kern="1200" cap="none" spc="0" normalizeH="0" baseline="0" noProof="0">
                <a:ln>
                  <a:noFill/>
                </a:ln>
                <a:solidFill>
                  <a:prstClr val="black"/>
                </a:solidFill>
                <a:effectLst/>
                <a:uLnTx/>
                <a:uFillTx/>
                <a:cs typeface="Arial" panose="020B0604020202020204" pitchFamily="34" charset="0"/>
              </a:rPr>
              <a:t>HIV assays that have undergone stringent regulatory assessments</a:t>
            </a:r>
            <a:r>
              <a:rPr kumimoji="0" lang="fr-FR" sz="1600" b="0" i="0" u="none" strike="noStrike" kern="1200" cap="none" spc="0" normalizeH="0" baseline="0" noProof="0" dirty="0">
                <a:ln>
                  <a:noFill/>
                </a:ln>
                <a:solidFill>
                  <a:prstClr val="black"/>
                </a:solidFill>
                <a:effectLst/>
                <a:uLnTx/>
                <a:uFillTx/>
                <a:cs typeface="Arial" panose="020B0604020202020204" pitchFamily="34" charset="0"/>
              </a:rPr>
              <a:t> </a:t>
            </a:r>
            <a:r>
              <a:rPr kumimoji="0" lang="en-ES" sz="1600" b="0" i="0" u="none" strike="noStrike" kern="1200" cap="none" spc="0" normalizeH="0" baseline="0" noProof="0">
                <a:ln>
                  <a:noFill/>
                </a:ln>
                <a:solidFill>
                  <a:prstClr val="black"/>
                </a:solidFill>
                <a:effectLst/>
                <a:uLnTx/>
                <a:uFillTx/>
                <a:cs typeface="Arial" panose="020B0604020202020204" pitchFamily="34" charset="0"/>
              </a:rPr>
              <a:t>(product &amp; manufacturing)</a:t>
            </a:r>
          </a:p>
        </p:txBody>
      </p:sp>
      <p:graphicFrame>
        <p:nvGraphicFramePr>
          <p:cNvPr id="22" name="Table 5">
            <a:extLst>
              <a:ext uri="{FF2B5EF4-FFF2-40B4-BE49-F238E27FC236}">
                <a16:creationId xmlns:a16="http://schemas.microsoft.com/office/drawing/2014/main" id="{467048DE-58DB-0653-05B0-07544D6867F1}"/>
              </a:ext>
            </a:extLst>
          </p:cNvPr>
          <p:cNvGraphicFramePr>
            <a:graphicFrameLocks noGrp="1"/>
          </p:cNvGraphicFramePr>
          <p:nvPr>
            <p:extLst>
              <p:ext uri="{D42A27DB-BD31-4B8C-83A1-F6EECF244321}">
                <p14:modId xmlns:p14="http://schemas.microsoft.com/office/powerpoint/2010/main" val="372532089"/>
              </p:ext>
            </p:extLst>
          </p:nvPr>
        </p:nvGraphicFramePr>
        <p:xfrm>
          <a:off x="7405910" y="3666434"/>
          <a:ext cx="4424139" cy="1407160"/>
        </p:xfrm>
        <a:graphic>
          <a:graphicData uri="http://schemas.openxmlformats.org/drawingml/2006/table">
            <a:tbl>
              <a:tblPr firstRow="1" bandRow="1">
                <a:tableStyleId>{5940675A-B579-460E-94D1-54222C63F5DA}</a:tableStyleId>
              </a:tblPr>
              <a:tblGrid>
                <a:gridCol w="3193971">
                  <a:extLst>
                    <a:ext uri="{9D8B030D-6E8A-4147-A177-3AD203B41FA5}">
                      <a16:colId xmlns:a16="http://schemas.microsoft.com/office/drawing/2014/main" val="519630818"/>
                    </a:ext>
                  </a:extLst>
                </a:gridCol>
                <a:gridCol w="1230168">
                  <a:extLst>
                    <a:ext uri="{9D8B030D-6E8A-4147-A177-3AD203B41FA5}">
                      <a16:colId xmlns:a16="http://schemas.microsoft.com/office/drawing/2014/main" val="287945019"/>
                    </a:ext>
                  </a:extLst>
                </a:gridCol>
              </a:tblGrid>
              <a:tr h="370840">
                <a:tc gridSpan="2">
                  <a:txBody>
                    <a:bodyPr/>
                    <a:lstStyle/>
                    <a:p>
                      <a:pPr algn="ctr"/>
                      <a:r>
                        <a:rPr lang="en-ES" sz="1800" b="1">
                          <a:latin typeface="Arial" panose="020B0604020202020204" pitchFamily="34" charset="0"/>
                          <a:cs typeface="Arial" panose="020B0604020202020204" pitchFamily="34" charset="0"/>
                        </a:rPr>
                        <a:t>Performance characteristics</a:t>
                      </a:r>
                    </a:p>
                  </a:txBody>
                  <a:tcPr>
                    <a:solidFill>
                      <a:schemeClr val="accent5">
                        <a:lumMod val="20000"/>
                        <a:lumOff val="80000"/>
                      </a:schemeClr>
                    </a:solidFill>
                  </a:tcPr>
                </a:tc>
                <a:tc hMerge="1">
                  <a:txBody>
                    <a:bodyPr/>
                    <a:lstStyle/>
                    <a:p>
                      <a:endParaRPr lang="en-ES"/>
                    </a:p>
                  </a:txBody>
                  <a:tcPr/>
                </a:tc>
                <a:extLst>
                  <a:ext uri="{0D108BD9-81ED-4DB2-BD59-A6C34878D82A}">
                    <a16:rowId xmlns:a16="http://schemas.microsoft.com/office/drawing/2014/main" val="190342026"/>
                  </a:ext>
                </a:extLst>
              </a:tr>
              <a:tr h="370840">
                <a:tc>
                  <a:txBody>
                    <a:bodyPr/>
                    <a:lstStyle/>
                    <a:p>
                      <a:pPr algn="ctr"/>
                      <a:r>
                        <a:rPr lang="en-ES" sz="1400" b="1">
                          <a:solidFill>
                            <a:srgbClr val="0070C0"/>
                          </a:solidFill>
                          <a:latin typeface="Arial" panose="020B0604020202020204" pitchFamily="34" charset="0"/>
                          <a:cs typeface="Arial" panose="020B0604020202020204" pitchFamily="34" charset="0"/>
                        </a:rPr>
                        <a:t>Highest sensitivity </a:t>
                      </a:r>
                      <a:endParaRPr lang="fr-FR" sz="1400" b="1" dirty="0">
                        <a:solidFill>
                          <a:srgbClr val="0070C0"/>
                        </a:solidFill>
                        <a:latin typeface="Arial" panose="020B0604020202020204" pitchFamily="34" charset="0"/>
                        <a:cs typeface="Arial" panose="020B0604020202020204" pitchFamily="34" charset="0"/>
                      </a:endParaRPr>
                    </a:p>
                    <a:p>
                      <a:pPr algn="ctr"/>
                      <a:r>
                        <a:rPr lang="en-ES" sz="1400">
                          <a:latin typeface="Arial" panose="020B0604020202020204" pitchFamily="34" charset="0"/>
                          <a:cs typeface="Arial" panose="020B0604020202020204" pitchFamily="34" charset="0"/>
                        </a:rPr>
                        <a:t>(to rule in all positives [true + false])</a:t>
                      </a:r>
                    </a:p>
                  </a:txBody>
                  <a:tcP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ES" sz="1400" b="1" dirty="0">
                          <a:solidFill>
                            <a:srgbClr val="0070C0"/>
                          </a:solidFill>
                          <a:latin typeface="Arial" panose="020B0604020202020204" pitchFamily="34" charset="0"/>
                          <a:cs typeface="Arial" panose="020B0604020202020204" pitchFamily="34" charset="0"/>
                        </a:rPr>
                        <a:t>A1</a:t>
                      </a:r>
                    </a:p>
                  </a:txBody>
                  <a:tcPr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3163420"/>
                  </a:ext>
                </a:extLst>
              </a:tr>
              <a:tr h="370840">
                <a:tc>
                  <a:txBody>
                    <a:bodyPr/>
                    <a:lstStyle/>
                    <a:p>
                      <a:pPr algn="ctr"/>
                      <a:r>
                        <a:rPr lang="en-ES" sz="1400" b="1">
                          <a:solidFill>
                            <a:srgbClr val="FF0000"/>
                          </a:solidFill>
                          <a:latin typeface="Arial" panose="020B0604020202020204" pitchFamily="34" charset="0"/>
                          <a:cs typeface="Arial" panose="020B0604020202020204" pitchFamily="34" charset="0"/>
                        </a:rPr>
                        <a:t>Highest specificity</a:t>
                      </a:r>
                      <a:r>
                        <a:rPr lang="fr-FR" sz="1400" b="1" dirty="0">
                          <a:solidFill>
                            <a:srgbClr val="FF0000"/>
                          </a:solidFill>
                          <a:latin typeface="Arial" panose="020B0604020202020204" pitchFamily="34" charset="0"/>
                          <a:cs typeface="Arial" panose="020B0604020202020204" pitchFamily="34" charset="0"/>
                        </a:rPr>
                        <a:t> (&gt;A1)</a:t>
                      </a:r>
                      <a:endParaRPr lang="en-ES" sz="1400" b="1">
                        <a:solidFill>
                          <a:srgbClr val="FF0000"/>
                        </a:solidFill>
                        <a:latin typeface="Arial" panose="020B0604020202020204" pitchFamily="34" charset="0"/>
                        <a:cs typeface="Arial" panose="020B0604020202020204" pitchFamily="34" charset="0"/>
                      </a:endParaRPr>
                    </a:p>
                    <a:p>
                      <a:pPr algn="ctr"/>
                      <a:r>
                        <a:rPr lang="en-ES" sz="1400">
                          <a:latin typeface="Arial" panose="020B0604020202020204" pitchFamily="34" charset="0"/>
                          <a:cs typeface="Arial" panose="020B0604020202020204" pitchFamily="34" charset="0"/>
                        </a:rPr>
                        <a:t>(to rule out all false positives)</a:t>
                      </a: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ES" sz="1400" b="1" dirty="0">
                          <a:solidFill>
                            <a:srgbClr val="FF0000"/>
                          </a:solidFill>
                          <a:latin typeface="Arial" panose="020B0604020202020204" pitchFamily="34" charset="0"/>
                          <a:cs typeface="Arial" panose="020B0604020202020204" pitchFamily="34" charset="0"/>
                        </a:rPr>
                        <a:t>A2</a:t>
                      </a:r>
                      <a:r>
                        <a:rPr lang="en-ES" sz="1400" dirty="0">
                          <a:latin typeface="Arial" panose="020B0604020202020204" pitchFamily="34" charset="0"/>
                          <a:cs typeface="Arial" panose="020B0604020202020204" pitchFamily="34" charset="0"/>
                        </a:rPr>
                        <a:t> and </a:t>
                      </a:r>
                      <a:r>
                        <a:rPr lang="en-ES" sz="1400" b="1" dirty="0">
                          <a:solidFill>
                            <a:srgbClr val="FF0000"/>
                          </a:solidFill>
                          <a:latin typeface="Arial" panose="020B0604020202020204" pitchFamily="34" charset="0"/>
                          <a:cs typeface="Arial" panose="020B0604020202020204" pitchFamily="34" charset="0"/>
                        </a:rPr>
                        <a:t>A3</a:t>
                      </a: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22918842"/>
                  </a:ext>
                </a:extLst>
              </a:tr>
            </a:tbl>
          </a:graphicData>
        </a:graphic>
      </p:graphicFrame>
      <p:sp>
        <p:nvSpPr>
          <p:cNvPr id="23" name="Content Placeholder 1">
            <a:extLst>
              <a:ext uri="{FF2B5EF4-FFF2-40B4-BE49-F238E27FC236}">
                <a16:creationId xmlns:a16="http://schemas.microsoft.com/office/drawing/2014/main" id="{711D4E89-0F1F-A5DD-7704-A47AB8BC0ED0}"/>
              </a:ext>
            </a:extLst>
          </p:cNvPr>
          <p:cNvSpPr txBox="1">
            <a:spLocks/>
          </p:cNvSpPr>
          <p:nvPr/>
        </p:nvSpPr>
        <p:spPr bwMode="gray">
          <a:xfrm>
            <a:off x="59756" y="5043068"/>
            <a:ext cx="12132244" cy="1425969"/>
          </a:xfrm>
          <a:prstGeom prst="rect">
            <a:avLst/>
          </a:prstGeom>
          <a:solidFill>
            <a:schemeClr val="accent1">
              <a:lumMod val="20000"/>
              <a:lumOff val="80000"/>
            </a:schemeClr>
          </a:solidFill>
          <a:ln w="19050">
            <a:solidFill>
              <a:schemeClr val="accent1">
                <a:shade val="50000"/>
              </a:schemeClr>
            </a:solidFill>
            <a:prstDash val="sysDash"/>
          </a:ln>
        </p:spPr>
        <p:txBody>
          <a:bodyPr vert="horz" lIns="18000" tIns="0" rIns="18000" bIns="0" rtlCol="0">
            <a:no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60363" indent="-179388"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black"/>
              </a:buClr>
              <a:buSzPct val="80000"/>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prstClr val="black"/>
              </a:buClr>
              <a:buSzPct val="80000"/>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Correctness of the final HIV status is dependent on: </a:t>
            </a:r>
          </a:p>
          <a:p>
            <a:pPr marL="646113" marR="0" lvl="1" indent="-285750" algn="l" defTabSz="914400" rtl="0" eaLnBrk="1" fontAlgn="auto" latinLnBrk="0" hangingPunct="1">
              <a:lnSpc>
                <a:spcPct val="100000"/>
              </a:lnSpc>
              <a:spcBef>
                <a:spcPts val="500"/>
              </a:spcBef>
              <a:spcAft>
                <a:spcPts val="600"/>
              </a:spcAft>
              <a:buClr>
                <a:prstClr val="black"/>
              </a:buClr>
              <a:buSzPct val="100000"/>
              <a:buFont typeface="Wingdings" pitchFamily="2" charset="2"/>
              <a:buChar char="Ø"/>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Specificity of the individual products used (for A1, A2, A3), </a:t>
            </a:r>
            <a:r>
              <a:rPr kumimoji="0" lang="en-US" sz="14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a:t>
            </a:r>
          </a:p>
          <a:p>
            <a:pPr marL="646113" marR="0" lvl="1" indent="-285750" algn="l" defTabSz="914400" rtl="0" eaLnBrk="1" fontAlgn="auto" latinLnBrk="0" hangingPunct="1">
              <a:lnSpc>
                <a:spcPct val="100000"/>
              </a:lnSpc>
              <a:spcBef>
                <a:spcPts val="500"/>
              </a:spcBef>
              <a:spcAft>
                <a:spcPts val="600"/>
              </a:spcAft>
              <a:buClr>
                <a:prstClr val="black"/>
              </a:buClr>
              <a:buSzPct val="100000"/>
              <a:buFont typeface="Wingdings" pitchFamily="2" charset="2"/>
              <a:buChar char="Ø"/>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probability that any specimen that is falsely reactive on the first assay (A1) is not also falsely reactive on the second assay (A2) and third assay (A3) –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can vary by region/country</a:t>
            </a:r>
          </a:p>
        </p:txBody>
      </p:sp>
      <p:graphicFrame>
        <p:nvGraphicFramePr>
          <p:cNvPr id="25" name="TextBox 19">
            <a:extLst>
              <a:ext uri="{FF2B5EF4-FFF2-40B4-BE49-F238E27FC236}">
                <a16:creationId xmlns:a16="http://schemas.microsoft.com/office/drawing/2014/main" id="{C8CB6539-8254-7244-B03F-322953269323}"/>
              </a:ext>
            </a:extLst>
          </p:cNvPr>
          <p:cNvGraphicFramePr/>
          <p:nvPr>
            <p:extLst>
              <p:ext uri="{D42A27DB-BD31-4B8C-83A1-F6EECF244321}">
                <p14:modId xmlns:p14="http://schemas.microsoft.com/office/powerpoint/2010/main" val="578555067"/>
              </p:ext>
            </p:extLst>
          </p:nvPr>
        </p:nvGraphicFramePr>
        <p:xfrm>
          <a:off x="491068" y="2846934"/>
          <a:ext cx="6524095" cy="1983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71398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A62D59-A7C8-6F42-B06D-9F8DE657D57A}"/>
              </a:ext>
            </a:extLst>
          </p:cNvPr>
          <p:cNvSpPr/>
          <p:nvPr/>
        </p:nvSpPr>
        <p:spPr>
          <a:xfrm>
            <a:off x="0" y="715116"/>
            <a:ext cx="12132244" cy="2400617"/>
          </a:xfrm>
          <a:prstGeom prst="rect">
            <a:avLst/>
          </a:prstGeom>
          <a:solidFill>
            <a:schemeClr val="accent2">
              <a:lumMod val="20000"/>
              <a:lumOff val="80000"/>
            </a:schemeClr>
          </a:solidFill>
          <a:ln w="22225">
            <a:prstDash val="sys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800" b="0" i="0" u="none" strike="noStrike" kern="1200" cap="none" spc="0" normalizeH="0" baseline="0" noProof="0">
                <a:ln>
                  <a:noFill/>
                </a:ln>
                <a:solidFill>
                  <a:srgbClr val="002060"/>
                </a:solidFill>
                <a:effectLst/>
                <a:uLnTx/>
                <a:uFillTx/>
                <a:latin typeface="Arial"/>
                <a:cs typeface="Arial"/>
              </a:rPr>
              <a:t>It</a:t>
            </a:r>
            <a:r>
              <a:rPr kumimoji="0" lang="en-ES" sz="18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en-ES" sz="1800" b="0" i="0" u="none" strike="noStrike" kern="1200" cap="none" spc="0" normalizeH="0" baseline="0" noProof="0" dirty="0">
                <a:ln>
                  <a:noFill/>
                </a:ln>
                <a:solidFill>
                  <a:srgbClr val="002060"/>
                </a:solidFill>
                <a:effectLst/>
                <a:uLnTx/>
                <a:uFillTx/>
                <a:latin typeface="Arial"/>
                <a:cs typeface="Arial"/>
              </a:rPr>
              <a:t>is suggested to conduct a </a:t>
            </a:r>
            <a:r>
              <a:rPr kumimoji="0" lang="en-ES" sz="1800" b="1" i="0" u="none" strike="noStrike" kern="1200" cap="none" spc="0" normalizeH="0" baseline="0" noProof="0" dirty="0">
                <a:ln>
                  <a:noFill/>
                </a:ln>
                <a:solidFill>
                  <a:srgbClr val="002060"/>
                </a:solidFill>
                <a:effectLst/>
                <a:uLnTx/>
                <a:uFillTx/>
                <a:latin typeface="Arial"/>
                <a:cs typeface="Arial"/>
              </a:rPr>
              <a:t>verification study of the new testing </a:t>
            </a:r>
            <a:r>
              <a:rPr kumimoji="0" lang="en-ES" sz="1800" b="1" i="0" u="none" strike="noStrike" kern="1200" cap="none" spc="0" normalizeH="0" baseline="0" noProof="0">
                <a:ln>
                  <a:noFill/>
                </a:ln>
                <a:solidFill>
                  <a:srgbClr val="002060"/>
                </a:solidFill>
                <a:effectLst/>
                <a:uLnTx/>
                <a:uFillTx/>
                <a:latin typeface="Arial"/>
                <a:cs typeface="Arial"/>
              </a:rPr>
              <a:t>algorithms </a:t>
            </a:r>
            <a:r>
              <a:rPr kumimoji="0" lang="en-ES" sz="1800" b="0" i="0" u="none" strike="noStrike" kern="1200" cap="none" spc="0" normalizeH="0" baseline="0" noProof="0">
                <a:ln>
                  <a:noFill/>
                </a:ln>
                <a:solidFill>
                  <a:srgbClr val="002060"/>
                </a:solidFill>
                <a:effectLst/>
                <a:uLnTx/>
                <a:uFillTx/>
                <a:latin typeface="Arial"/>
                <a:cs typeface="Arial"/>
              </a:rPr>
              <a:t>to</a:t>
            </a:r>
            <a:r>
              <a:rPr kumimoji="0" lang="en-ES" sz="1800" b="0" i="0" u="none" strike="noStrike" kern="1200" cap="none" spc="0" normalizeH="0" baseline="0" noProof="0" dirty="0">
                <a:ln>
                  <a:noFill/>
                </a:ln>
                <a:solidFill>
                  <a:srgbClr val="002060"/>
                </a:solidFill>
                <a:effectLst/>
                <a:uLnTx/>
                <a:uFillTx/>
                <a:latin typeface="Arial"/>
                <a:cs typeface="Arial"/>
              </a:rPr>
              <a:t>:</a:t>
            </a:r>
            <a:endParaRPr lang="en-ES" sz="1800" b="0" i="0" u="none" strike="noStrike" kern="1200" cap="none" spc="0" normalizeH="0" baseline="0" noProof="0" dirty="0">
              <a:ln>
                <a:noFill/>
              </a:ln>
              <a:solidFill>
                <a:srgbClr val="002060"/>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ES" sz="1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ES" sz="1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Identify the </a:t>
            </a:r>
            <a:r>
              <a:rPr kumimoji="0" lang="en-ES" sz="1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combination of </a:t>
            </a:r>
            <a:r>
              <a:rPr kumimoji="0" lang="en-ES" sz="18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products that </a:t>
            </a:r>
            <a:r>
              <a:rPr kumimoji="0" lang="en-ES" sz="1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have minimum possible common cross-reactivity </a:t>
            </a:r>
            <a:r>
              <a:rPr kumimoji="0" lang="en-ES" sz="1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to reduce the risk of false HIV-positive diagnosis. (Note: </a:t>
            </a:r>
            <a:r>
              <a:rPr kumimoji="0" lang="en-ES" sz="1800" b="0"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Products from the same manufacturer should not be used as part of the testing algorithm to minimize common cross-reactivity</a:t>
            </a:r>
            <a:r>
              <a:rPr kumimoji="0" lang="en-ES" sz="1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endParaRPr kumimoji="0" lang="fr-FR" sz="1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457200" indent="-457200">
              <a:buFontTx/>
              <a:buAutoNum type="arabicPeriod"/>
              <a:defRPr/>
            </a:pPr>
            <a:r>
              <a:rPr kumimoji="0" lang="en-US" sz="1800" b="0" i="0" u="none" strike="noStrike" kern="1200" cap="none" spc="0" normalizeH="0" baseline="0" noProof="0" dirty="0">
                <a:ln>
                  <a:noFill/>
                </a:ln>
                <a:solidFill>
                  <a:srgbClr val="002060"/>
                </a:solidFill>
                <a:effectLst/>
                <a:uLnTx/>
                <a:uFillTx/>
                <a:latin typeface="Arial"/>
                <a:cs typeface="Arial"/>
              </a:rPr>
              <a:t>Identify </a:t>
            </a:r>
            <a:r>
              <a:rPr kumimoji="0" lang="en-US" sz="1800" b="1" i="0" u="none" strike="noStrike" kern="1200" cap="none" spc="0" normalizeH="0" baseline="0" noProof="0" dirty="0">
                <a:ln>
                  <a:noFill/>
                </a:ln>
                <a:solidFill>
                  <a:srgbClr val="002060"/>
                </a:solidFill>
                <a:effectLst/>
                <a:uLnTx/>
                <a:uFillTx/>
                <a:latin typeface="Arial"/>
                <a:cs typeface="Arial"/>
              </a:rPr>
              <a:t>flexible algorithms</a:t>
            </a:r>
            <a:r>
              <a:rPr kumimoji="0" lang="en-US" sz="1800" b="0" i="0" u="none" strike="noStrike" kern="1200" cap="none" spc="0" normalizeH="0" baseline="0" noProof="0" dirty="0">
                <a:ln>
                  <a:noFill/>
                </a:ln>
                <a:solidFill>
                  <a:srgbClr val="002060"/>
                </a:solidFill>
                <a:effectLst/>
                <a:uLnTx/>
                <a:uFillTx/>
                <a:latin typeface="Arial"/>
                <a:cs typeface="Arial"/>
              </a:rPr>
              <a:t>: replacement tests in case of a "problem" with one of the selected tests, e.g. stock out, lot recall, etc</a:t>
            </a:r>
            <a:r>
              <a:rPr lang="en-US" dirty="0">
                <a:solidFill>
                  <a:srgbClr val="002060"/>
                </a:solidFill>
                <a:latin typeface="Arial"/>
                <a:cs typeface="Arial"/>
              </a:rPr>
              <a:t>. One for A1 and one for A2/A3</a:t>
            </a:r>
            <a:endParaRPr kumimoji="0" lang="fr-FR" sz="1800" b="0" i="0" u="none" strike="noStrike" kern="1200" cap="none" spc="0" normalizeH="0" baseline="0" noProof="0" dirty="0">
              <a:ln>
                <a:noFill/>
              </a:ln>
              <a:solidFill>
                <a:srgbClr val="002060"/>
              </a:solidFill>
              <a:effectLst/>
              <a:uLnTx/>
              <a:uFillTx/>
              <a:latin typeface="Arial"/>
              <a:cs typeface="Arial"/>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ES" sz="1800"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Not intended to </a:t>
            </a:r>
            <a:r>
              <a:rPr kumimoji="0" lang="en-ES" sz="1800" b="1" i="0" u="sng"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reevaluate the sensitivity </a:t>
            </a:r>
            <a:r>
              <a:rPr kumimoji="0" lang="en-ES" sz="1800" b="1" i="0" u="sng"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and specificity of individual </a:t>
            </a:r>
            <a:r>
              <a:rPr kumimoji="0" lang="en-ES" sz="1800" b="1" i="0" u="sng"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products</a:t>
            </a:r>
            <a:r>
              <a:rPr kumimoji="0" lang="en-ES" sz="18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a:t>
            </a:r>
            <a:endParaRPr kumimoji="0" lang="en-US" sz="1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1" name="Slide Number Placeholder 10">
            <a:extLst>
              <a:ext uri="{FF2B5EF4-FFF2-40B4-BE49-F238E27FC236}">
                <a16:creationId xmlns:a16="http://schemas.microsoft.com/office/drawing/2014/main" id="{550A61E6-7363-2DF2-C75E-1DD01B89A9CE}"/>
              </a:ext>
            </a:extLst>
          </p:cNvPr>
          <p:cNvSpPr>
            <a:spLocks noGrp="1"/>
          </p:cNvSpPr>
          <p:nvPr>
            <p:ph type="sldNum" sz="quarter" idx="12"/>
          </p:nvPr>
        </p:nvSpPr>
        <p:spPr/>
        <p:txBody>
          <a:bodyPr/>
          <a:lstStyle/>
          <a:p>
            <a:fld id="{B252F8E9-5D5B-4F54-A461-5E2496A6CC00}" type="slidenum">
              <a:rPr lang="en-US" smtClean="0"/>
              <a:t>18</a:t>
            </a:fld>
            <a:endParaRPr lang="en-US"/>
          </a:p>
        </p:txBody>
      </p:sp>
      <p:sp>
        <p:nvSpPr>
          <p:cNvPr id="2" name="TextBox 1">
            <a:extLst>
              <a:ext uri="{FF2B5EF4-FFF2-40B4-BE49-F238E27FC236}">
                <a16:creationId xmlns:a16="http://schemas.microsoft.com/office/drawing/2014/main" id="{809931D1-C8A6-CB0B-71F9-353DB7C86102}"/>
              </a:ext>
            </a:extLst>
          </p:cNvPr>
          <p:cNvSpPr txBox="1"/>
          <p:nvPr/>
        </p:nvSpPr>
        <p:spPr>
          <a:xfrm>
            <a:off x="59756" y="-40300"/>
            <a:ext cx="12192000" cy="646331"/>
          </a:xfrm>
          <a:prstGeom prst="rect">
            <a:avLst/>
          </a:prstGeom>
          <a:solidFill>
            <a:schemeClr val="accent1"/>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36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Principles for the selection </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of HIV testing </a:t>
            </a:r>
            <a:r>
              <a:rPr kumimoji="0" lang="en-ES" sz="36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Algorithm</a:t>
            </a:r>
            <a:r>
              <a:rPr kumimoji="0" lang="en-CA"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s</a:t>
            </a:r>
            <a:endParaRPr kumimoji="0" lang="en-ES" sz="36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B2E265D0-ACC9-6EC8-4055-A7AF8A41C448}"/>
              </a:ext>
            </a:extLst>
          </p:cNvPr>
          <p:cNvGrpSpPr/>
          <p:nvPr/>
        </p:nvGrpSpPr>
        <p:grpSpPr>
          <a:xfrm>
            <a:off x="29878" y="3827529"/>
            <a:ext cx="12132244" cy="1291205"/>
            <a:chOff x="19615" y="3902993"/>
            <a:chExt cx="12200878" cy="926080"/>
          </a:xfrm>
        </p:grpSpPr>
        <p:pic>
          <p:nvPicPr>
            <p:cNvPr id="12" name="Image 9">
              <a:extLst>
                <a:ext uri="{FF2B5EF4-FFF2-40B4-BE49-F238E27FC236}">
                  <a16:creationId xmlns:a16="http://schemas.microsoft.com/office/drawing/2014/main" id="{825D39B4-AFDD-B889-163C-187F7CF8AB4C}"/>
                </a:ext>
              </a:extLst>
            </p:cNvPr>
            <p:cNvPicPr>
              <a:picLocks noChangeAspect="1"/>
            </p:cNvPicPr>
            <p:nvPr/>
          </p:nvPicPr>
          <p:blipFill>
            <a:blip r:embed="rId3"/>
            <a:stretch>
              <a:fillRect/>
            </a:stretch>
          </p:blipFill>
          <p:spPr>
            <a:xfrm>
              <a:off x="19615" y="3902993"/>
              <a:ext cx="12192000" cy="854597"/>
            </a:xfrm>
            <a:prstGeom prst="rect">
              <a:avLst/>
            </a:prstGeom>
          </p:spPr>
        </p:pic>
        <p:grpSp>
          <p:nvGrpSpPr>
            <p:cNvPr id="13" name="Group 12">
              <a:extLst>
                <a:ext uri="{FF2B5EF4-FFF2-40B4-BE49-F238E27FC236}">
                  <a16:creationId xmlns:a16="http://schemas.microsoft.com/office/drawing/2014/main" id="{710588F2-9AD8-B128-5F1F-B690AA534C26}"/>
                </a:ext>
              </a:extLst>
            </p:cNvPr>
            <p:cNvGrpSpPr/>
            <p:nvPr/>
          </p:nvGrpSpPr>
          <p:grpSpPr>
            <a:xfrm>
              <a:off x="3999096" y="4336198"/>
              <a:ext cx="8221397" cy="492875"/>
              <a:chOff x="3999096" y="4336198"/>
              <a:chExt cx="8221397" cy="492875"/>
            </a:xfrm>
          </p:grpSpPr>
          <p:sp>
            <p:nvSpPr>
              <p:cNvPr id="14" name="Ellipse 17">
                <a:extLst>
                  <a:ext uri="{FF2B5EF4-FFF2-40B4-BE49-F238E27FC236}">
                    <a16:creationId xmlns:a16="http://schemas.microsoft.com/office/drawing/2014/main" id="{6C60D909-D3F8-4D03-41A5-D4E9E115CB9F}"/>
                  </a:ext>
                </a:extLst>
              </p:cNvPr>
              <p:cNvSpPr/>
              <p:nvPr/>
            </p:nvSpPr>
            <p:spPr>
              <a:xfrm>
                <a:off x="11724628" y="4336198"/>
                <a:ext cx="495865" cy="4657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lipse 19">
                <a:extLst>
                  <a:ext uri="{FF2B5EF4-FFF2-40B4-BE49-F238E27FC236}">
                    <a16:creationId xmlns:a16="http://schemas.microsoft.com/office/drawing/2014/main" id="{15CADF61-3F8C-F2C9-D18A-EB78D98CFC0E}"/>
                  </a:ext>
                </a:extLst>
              </p:cNvPr>
              <p:cNvSpPr/>
              <p:nvPr/>
            </p:nvSpPr>
            <p:spPr>
              <a:xfrm>
                <a:off x="3999096" y="4459805"/>
                <a:ext cx="439095" cy="32442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lipse 20">
                <a:extLst>
                  <a:ext uri="{FF2B5EF4-FFF2-40B4-BE49-F238E27FC236}">
                    <a16:creationId xmlns:a16="http://schemas.microsoft.com/office/drawing/2014/main" id="{E22E82EB-8EC9-0564-DA06-8275DCC9DD7D}"/>
                  </a:ext>
                </a:extLst>
              </p:cNvPr>
              <p:cNvSpPr/>
              <p:nvPr/>
            </p:nvSpPr>
            <p:spPr>
              <a:xfrm>
                <a:off x="8853101" y="4370091"/>
                <a:ext cx="439095" cy="4589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8" name="TextBox 17">
            <a:extLst>
              <a:ext uri="{FF2B5EF4-FFF2-40B4-BE49-F238E27FC236}">
                <a16:creationId xmlns:a16="http://schemas.microsoft.com/office/drawing/2014/main" id="{6F031EAE-4928-D37F-A334-8A6A939EA9FA}"/>
              </a:ext>
            </a:extLst>
          </p:cNvPr>
          <p:cNvSpPr txBox="1"/>
          <p:nvPr/>
        </p:nvSpPr>
        <p:spPr>
          <a:xfrm>
            <a:off x="80340" y="3181627"/>
            <a:ext cx="1244399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70C0"/>
                </a:solidFill>
                <a:effectLst/>
                <a:uLnTx/>
                <a:uFillTx/>
                <a:latin typeface="Calibri" panose="020F0502020204030204"/>
                <a:ea typeface="+mn-ea"/>
                <a:cs typeface="+mn-cs"/>
              </a:rPr>
              <a:t>Product </a:t>
            </a:r>
            <a:r>
              <a:rPr kumimoji="0" lang="fr-FR" sz="1800" b="1" i="0" u="none" strike="noStrike" kern="1200" cap="none" spc="0" normalizeH="0" baseline="0" noProof="0" dirty="0" err="1">
                <a:ln>
                  <a:noFill/>
                </a:ln>
                <a:solidFill>
                  <a:srgbClr val="0070C0"/>
                </a:solidFill>
                <a:effectLst/>
                <a:uLnTx/>
                <a:uFillTx/>
                <a:latin typeface="Calibri" panose="020F0502020204030204"/>
                <a:ea typeface="+mn-ea"/>
                <a:cs typeface="+mn-cs"/>
              </a:rPr>
              <a:t>Pre-selection</a:t>
            </a:r>
            <a:r>
              <a:rPr kumimoji="0" lang="fr-FR"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srgbClr val="0070C0"/>
                </a:solidFill>
                <a:effectLst/>
                <a:uLnTx/>
                <a:uFillTx/>
                <a:latin typeface="Calibri" panose="020F0502020204030204"/>
                <a:ea typeface="+mn-ea"/>
                <a:cs typeface="+mn-cs"/>
              </a:rPr>
              <a:t>tool</a:t>
            </a:r>
            <a:r>
              <a:rPr kumimoji="0" lang="fr-FR" sz="1800" b="1" i="0" u="none" strike="noStrike" kern="1200" cap="none" spc="0" normalizeH="0" baseline="0" noProof="0" dirty="0">
                <a:ln>
                  <a:noFill/>
                </a:ln>
                <a:solidFill>
                  <a:srgbClr val="0070C0"/>
                </a:solidFill>
                <a:effectLst/>
                <a:uLnTx/>
                <a:uFillTx/>
                <a:latin typeface="Calibri" panose="020F0502020204030204"/>
                <a:ea typeface="+mn-ea"/>
                <a:cs typeface="+mn-cs"/>
              </a:rPr>
              <a:t> for: HIV standalone tests (</a:t>
            </a:r>
            <a:r>
              <a:rPr kumimoji="0" lang="fr-FR" sz="1800" b="1" i="0" u="none" strike="noStrike" kern="1200" cap="none" spc="0" normalizeH="0" baseline="0" noProof="0" dirty="0" err="1">
                <a:ln>
                  <a:noFill/>
                </a:ln>
                <a:solidFill>
                  <a:srgbClr val="0070C0"/>
                </a:solidFill>
                <a:effectLst/>
                <a:uLnTx/>
                <a:uFillTx/>
                <a:latin typeface="Calibri" panose="020F0502020204030204"/>
                <a:ea typeface="+mn-ea"/>
                <a:cs typeface="+mn-cs"/>
              </a:rPr>
              <a:t>RDTs</a:t>
            </a:r>
            <a:r>
              <a:rPr kumimoji="0" lang="fr-FR" sz="1800" b="1" i="0" u="none" strike="noStrike" kern="1200" cap="none" spc="0" normalizeH="0" baseline="0" noProof="0" dirty="0">
                <a:ln>
                  <a:noFill/>
                </a:ln>
                <a:solidFill>
                  <a:srgbClr val="0070C0"/>
                </a:solidFill>
                <a:effectLst/>
                <a:uLnTx/>
                <a:uFillTx/>
                <a:latin typeface="Calibri" panose="020F0502020204030204"/>
                <a:ea typeface="+mn-ea"/>
                <a:cs typeface="+mn-cs"/>
              </a:rPr>
              <a:t> and EIA) and HIV/syphilis dual </a:t>
            </a:r>
            <a:r>
              <a:rPr kumimoji="0" lang="fr-FR" sz="1800" b="1" i="0" u="none" strike="noStrike" kern="1200" cap="none" spc="0" normalizeH="0" baseline="0" noProof="0" dirty="0" err="1">
                <a:ln>
                  <a:noFill/>
                </a:ln>
                <a:solidFill>
                  <a:srgbClr val="0070C0"/>
                </a:solidFill>
                <a:effectLst/>
                <a:uLnTx/>
                <a:uFillTx/>
                <a:latin typeface="Calibri" panose="020F0502020204030204"/>
                <a:ea typeface="+mn-ea"/>
                <a:cs typeface="+mn-cs"/>
              </a:rPr>
              <a:t>RDTs</a:t>
            </a:r>
            <a:endParaRPr kumimoji="0" lang="fr-FR" sz="1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71428CA1-5330-98C4-D8C3-D3B148257E8D}"/>
              </a:ext>
            </a:extLst>
          </p:cNvPr>
          <p:cNvSpPr txBox="1"/>
          <p:nvPr/>
        </p:nvSpPr>
        <p:spPr>
          <a:xfrm>
            <a:off x="9614390" y="2469831"/>
            <a:ext cx="2637366" cy="1169551"/>
          </a:xfrm>
          <a:prstGeom prst="rect">
            <a:avLst/>
          </a:prstGeom>
          <a:noFill/>
        </p:spPr>
        <p:txBody>
          <a:bodyPr wrap="square">
            <a:spAutoFit/>
          </a:bodyPr>
          <a:lstStyle/>
          <a:p>
            <a:pPr algn="ctr" rtl="0"/>
            <a:r>
              <a:rPr lang="en-US" sz="1400" dirty="0">
                <a:solidFill>
                  <a:srgbClr val="C00000"/>
                </a:solidFill>
                <a:latin typeface="Arial" panose="020B0604020202020204" pitchFamily="34" charset="0"/>
                <a:cs typeface="Arial" panose="020B0604020202020204" pitchFamily="34" charset="0"/>
              </a:rPr>
              <a:t>Empower the National </a:t>
            </a:r>
            <a:r>
              <a:rPr lang="en-US" sz="1400" dirty="0" err="1">
                <a:solidFill>
                  <a:srgbClr val="C00000"/>
                </a:solidFill>
                <a:latin typeface="Arial" panose="020B0604020202020204" pitchFamily="34" charset="0"/>
                <a:cs typeface="Arial" panose="020B0604020202020204" pitchFamily="34" charset="0"/>
              </a:rPr>
              <a:t>Programme</a:t>
            </a:r>
            <a:r>
              <a:rPr lang="en-US" sz="1400" dirty="0">
                <a:solidFill>
                  <a:srgbClr val="C00000"/>
                </a:solidFill>
                <a:latin typeface="Arial" panose="020B0604020202020204" pitchFamily="34" charset="0"/>
                <a:cs typeface="Arial" panose="020B0604020202020204" pitchFamily="34" charset="0"/>
              </a:rPr>
              <a:t> to choose their products</a:t>
            </a:r>
          </a:p>
          <a:p>
            <a:pPr algn="ctr" rtl="0"/>
            <a:r>
              <a:rPr lang="en-US" sz="1400" dirty="0">
                <a:solidFill>
                  <a:srgbClr val="C00000"/>
                </a:solidFill>
                <a:latin typeface="Arial" panose="020B0604020202020204" pitchFamily="34" charset="0"/>
                <a:cs typeface="Arial" panose="020B0604020202020204" pitchFamily="34" charset="0"/>
              </a:rPr>
              <a:t>To be familiar with the products that their programs will use</a:t>
            </a:r>
          </a:p>
        </p:txBody>
      </p:sp>
      <p:sp>
        <p:nvSpPr>
          <p:cNvPr id="22" name="TextBox 21">
            <a:extLst>
              <a:ext uri="{FF2B5EF4-FFF2-40B4-BE49-F238E27FC236}">
                <a16:creationId xmlns:a16="http://schemas.microsoft.com/office/drawing/2014/main" id="{11AC7D0F-E1CD-0681-7335-C8354470385F}"/>
              </a:ext>
            </a:extLst>
          </p:cNvPr>
          <p:cNvSpPr txBox="1"/>
          <p:nvPr/>
        </p:nvSpPr>
        <p:spPr>
          <a:xfrm>
            <a:off x="0" y="5043757"/>
            <a:ext cx="12132243" cy="1754326"/>
          </a:xfrm>
          <a:prstGeom prst="rect">
            <a:avLst/>
          </a:prstGeom>
          <a:noFill/>
        </p:spPr>
        <p:txBody>
          <a:bodyPr wrap="square">
            <a:spAutoFit/>
          </a:bodyPr>
          <a:lstStyle/>
          <a:p>
            <a:pPr marL="742950" lvl="1" indent="-285750">
              <a:buFontTx/>
              <a:buChar char="-"/>
              <a:defRPr/>
            </a:pPr>
            <a:r>
              <a:rPr lang="fr-FR" sz="1200" b="1" dirty="0">
                <a:latin typeface="Calibri" panose="020F0502020204030204"/>
              </a:rPr>
              <a:t>P</a:t>
            </a:r>
            <a:r>
              <a:rPr kumimoji="0" lang="fr-FR" sz="1200" b="1" i="0" u="none" strike="noStrike" kern="1200" cap="none" spc="0" normalizeH="0" baseline="0" noProof="0" dirty="0" err="1">
                <a:ln>
                  <a:noFill/>
                </a:ln>
                <a:effectLst/>
                <a:uLnTx/>
                <a:uFillTx/>
                <a:latin typeface="Calibri" panose="020F0502020204030204"/>
                <a:ea typeface="+mn-ea"/>
                <a:cs typeface="+mn-cs"/>
              </a:rPr>
              <a:t>erformances</a:t>
            </a:r>
            <a:r>
              <a:rPr kumimoji="0" lang="fr-FR" sz="1200" b="1" i="0" u="none" strike="noStrike" kern="1200" cap="none" spc="0" normalizeH="0" baseline="0" noProof="0" dirty="0">
                <a:ln>
                  <a:noFill/>
                </a:ln>
                <a:effectLst/>
                <a:uLnTx/>
                <a:uFillTx/>
                <a:latin typeface="Calibri" panose="020F0502020204030204"/>
                <a:ea typeface="+mn-ea"/>
                <a:cs typeface="+mn-cs"/>
              </a:rPr>
              <a:t> </a:t>
            </a:r>
            <a:r>
              <a:rPr kumimoji="0" lang="fr-FR" sz="1200" b="1" i="0" u="none" strike="noStrike" kern="1200" cap="none" spc="0" normalizeH="0" baseline="0" noProof="0" dirty="0" err="1">
                <a:ln>
                  <a:noFill/>
                </a:ln>
                <a:effectLst/>
                <a:uLnTx/>
                <a:uFillTx/>
                <a:latin typeface="Calibri" panose="020F0502020204030204"/>
                <a:ea typeface="+mn-ea"/>
                <a:cs typeface="+mn-cs"/>
              </a:rPr>
              <a:t>characteristics</a:t>
            </a:r>
            <a:r>
              <a:rPr kumimoji="0" lang="fr-FR" sz="1200" b="1" i="0" u="none" strike="noStrike" kern="1200" cap="none" spc="0" normalizeH="0" baseline="0" noProof="0" dirty="0">
                <a:ln>
                  <a:noFill/>
                </a:ln>
                <a:effectLst/>
                <a:uLnTx/>
                <a:uFillTx/>
                <a:latin typeface="Calibri" panose="020F0502020204030204"/>
                <a:ea typeface="+mn-ea"/>
                <a:cs typeface="+mn-cs"/>
              </a:rPr>
              <a:t>: </a:t>
            </a:r>
            <a:r>
              <a:rPr kumimoji="0" lang="fr-FR" sz="1200" i="0" u="none" strike="noStrike" kern="1200" cap="none" spc="0" normalizeH="0" baseline="0" noProof="0" dirty="0" err="1">
                <a:ln>
                  <a:noFill/>
                </a:ln>
                <a:effectLst/>
                <a:uLnTx/>
                <a:uFillTx/>
                <a:latin typeface="Calibri" panose="020F0502020204030204"/>
                <a:ea typeface="+mn-ea"/>
                <a:cs typeface="+mn-cs"/>
              </a:rPr>
              <a:t>Sensitivity</a:t>
            </a:r>
            <a:r>
              <a:rPr kumimoji="0" lang="fr-FR" sz="1200" i="0" u="none" strike="noStrike" kern="1200" cap="none" spc="0" normalizeH="0" baseline="0" noProof="0" dirty="0">
                <a:ln>
                  <a:noFill/>
                </a:ln>
                <a:effectLst/>
                <a:uLnTx/>
                <a:uFillTx/>
                <a:latin typeface="Calibri" panose="020F0502020204030204"/>
                <a:ea typeface="+mn-ea"/>
                <a:cs typeface="+mn-cs"/>
              </a:rPr>
              <a:t>, </a:t>
            </a:r>
            <a:r>
              <a:rPr kumimoji="0" lang="fr-FR" sz="1200" i="0" u="none" strike="noStrike" kern="1200" cap="none" spc="0" normalizeH="0" baseline="0" noProof="0" dirty="0" err="1">
                <a:ln>
                  <a:noFill/>
                </a:ln>
                <a:effectLst/>
                <a:uLnTx/>
                <a:uFillTx/>
                <a:latin typeface="Calibri" panose="020F0502020204030204"/>
                <a:ea typeface="+mn-ea"/>
                <a:cs typeface="+mn-cs"/>
              </a:rPr>
              <a:t>specificity</a:t>
            </a:r>
            <a:r>
              <a:rPr kumimoji="0" lang="fr-FR" sz="1200" i="0" u="none" strike="noStrike" kern="1200" cap="none" spc="0" normalizeH="0" baseline="0" noProof="0" dirty="0">
                <a:ln>
                  <a:noFill/>
                </a:ln>
                <a:effectLst/>
                <a:uLnTx/>
                <a:uFillTx/>
                <a:latin typeface="Calibri" panose="020F0502020204030204"/>
                <a:ea typeface="+mn-ea"/>
                <a:cs typeface="+mn-cs"/>
              </a:rPr>
              <a:t>, </a:t>
            </a:r>
            <a:r>
              <a:rPr kumimoji="0" lang="fr-FR" sz="1200" i="0" u="none" strike="noStrike" kern="1200" cap="none" spc="0" normalizeH="0" baseline="0" noProof="0" dirty="0" err="1">
                <a:ln>
                  <a:noFill/>
                </a:ln>
                <a:effectLst/>
                <a:uLnTx/>
                <a:uFillTx/>
                <a:latin typeface="Calibri" panose="020F0502020204030204"/>
                <a:ea typeface="+mn-ea"/>
                <a:cs typeface="+mn-cs"/>
              </a:rPr>
              <a:t>subtype</a:t>
            </a:r>
            <a:r>
              <a:rPr kumimoji="0" lang="fr-FR" sz="1200" i="0" u="none" strike="noStrike" kern="1200" cap="none" spc="0" normalizeH="0" baseline="0" noProof="0" dirty="0">
                <a:ln>
                  <a:noFill/>
                </a:ln>
                <a:effectLst/>
                <a:uLnTx/>
                <a:uFillTx/>
                <a:latin typeface="Calibri" panose="020F0502020204030204"/>
                <a:ea typeface="+mn-ea"/>
                <a:cs typeface="+mn-cs"/>
              </a:rPr>
              <a:t> </a:t>
            </a:r>
            <a:r>
              <a:rPr kumimoji="0" lang="fr-FR" sz="1200" i="0" u="none" strike="noStrike" kern="1200" cap="none" spc="0" normalizeH="0" baseline="0" noProof="0" dirty="0" err="1">
                <a:ln>
                  <a:noFill/>
                </a:ln>
                <a:effectLst/>
                <a:uLnTx/>
                <a:uFillTx/>
                <a:latin typeface="Calibri" panose="020F0502020204030204"/>
                <a:ea typeface="+mn-ea"/>
                <a:cs typeface="+mn-cs"/>
              </a:rPr>
              <a:t>detection</a:t>
            </a:r>
            <a:r>
              <a:rPr kumimoji="0" lang="fr-FR" sz="1200" i="0" u="none" strike="noStrike" kern="1200" cap="none" spc="0" normalizeH="0" baseline="0" noProof="0" dirty="0">
                <a:ln>
                  <a:noFill/>
                </a:ln>
                <a:effectLst/>
                <a:uLnTx/>
                <a:uFillTx/>
                <a:latin typeface="Calibri" panose="020F0502020204030204"/>
                <a:ea typeface="+mn-ea"/>
                <a:cs typeface="+mn-cs"/>
              </a:rPr>
              <a:t>, </a:t>
            </a:r>
            <a:r>
              <a:rPr kumimoji="0" lang="fr-FR" sz="1200" i="0" u="none" strike="noStrike" kern="1200" cap="none" spc="0" normalizeH="0" baseline="0" noProof="0" dirty="0" err="1">
                <a:ln>
                  <a:noFill/>
                </a:ln>
                <a:effectLst/>
                <a:uLnTx/>
                <a:uFillTx/>
                <a:latin typeface="Calibri" panose="020F0502020204030204"/>
                <a:ea typeface="+mn-ea"/>
                <a:cs typeface="+mn-cs"/>
              </a:rPr>
              <a:t>invalid</a:t>
            </a:r>
            <a:r>
              <a:rPr kumimoji="0" lang="fr-FR" sz="1200" i="0" u="none" strike="noStrike" kern="1200" cap="none" spc="0" normalizeH="0" baseline="0" noProof="0" dirty="0">
                <a:ln>
                  <a:noFill/>
                </a:ln>
                <a:effectLst/>
                <a:uLnTx/>
                <a:uFillTx/>
                <a:latin typeface="Calibri" panose="020F0502020204030204"/>
                <a:ea typeface="+mn-ea"/>
                <a:cs typeface="+mn-cs"/>
              </a:rPr>
              <a:t> rate….</a:t>
            </a:r>
            <a:endParaRPr lang="fr-FR" sz="1200" b="1" dirty="0">
              <a:latin typeface="Calibri" panose="020F0502020204030204"/>
            </a:endParaRPr>
          </a:p>
          <a:p>
            <a:pPr marL="742950" lvl="1" indent="-285750">
              <a:buFontTx/>
              <a:buChar char="-"/>
              <a:defRPr/>
            </a:pPr>
            <a:r>
              <a:rPr lang="fr-FR" sz="1200" b="1" dirty="0">
                <a:latin typeface="Calibri" panose="020F0502020204030204"/>
              </a:rPr>
              <a:t>O</a:t>
            </a:r>
            <a:r>
              <a:rPr kumimoji="0" lang="fr-FR" sz="1200" b="1" i="0" u="none" strike="noStrike" kern="1200" cap="none" spc="0" normalizeH="0" baseline="0" noProof="0" dirty="0" err="1">
                <a:ln>
                  <a:noFill/>
                </a:ln>
                <a:effectLst/>
                <a:uLnTx/>
                <a:uFillTx/>
                <a:latin typeface="Calibri" panose="020F0502020204030204"/>
                <a:ea typeface="+mn-ea"/>
                <a:cs typeface="+mn-cs"/>
              </a:rPr>
              <a:t>perational</a:t>
            </a:r>
            <a:r>
              <a:rPr kumimoji="0" lang="fr-FR" sz="1200" b="1" i="0" u="none" strike="noStrike" kern="1200" cap="none" spc="0" normalizeH="0" baseline="0" noProof="0" dirty="0">
                <a:ln>
                  <a:noFill/>
                </a:ln>
                <a:effectLst/>
                <a:uLnTx/>
                <a:uFillTx/>
                <a:latin typeface="Calibri" panose="020F0502020204030204"/>
                <a:ea typeface="+mn-ea"/>
                <a:cs typeface="+mn-cs"/>
              </a:rPr>
              <a:t> </a:t>
            </a:r>
            <a:r>
              <a:rPr kumimoji="0" lang="fr-FR" sz="1200" b="1" i="0" u="none" strike="noStrike" kern="1200" cap="none" spc="0" normalizeH="0" baseline="0" noProof="0" dirty="0" err="1">
                <a:ln>
                  <a:noFill/>
                </a:ln>
                <a:effectLst/>
                <a:uLnTx/>
                <a:uFillTx/>
                <a:latin typeface="Calibri" panose="020F0502020204030204"/>
                <a:ea typeface="+mn-ea"/>
                <a:cs typeface="+mn-cs"/>
              </a:rPr>
              <a:t>criteria</a:t>
            </a:r>
            <a:r>
              <a:rPr lang="fr-FR" sz="1200" b="1" dirty="0">
                <a:latin typeface="Calibri" panose="020F0502020204030204"/>
              </a:rPr>
              <a:t>: </a:t>
            </a:r>
            <a:r>
              <a:rPr kumimoji="0" lang="fr-FR" sz="1200" b="0" i="0" u="none" strike="noStrike" kern="1200" cap="none" spc="0" normalizeH="0" baseline="0" noProof="0" dirty="0">
                <a:ln>
                  <a:noFill/>
                </a:ln>
                <a:effectLst/>
                <a:uLnTx/>
                <a:uFillTx/>
                <a:latin typeface="Calibri" panose="020F0502020204030204"/>
                <a:ea typeface="+mn-ea"/>
                <a:cs typeface="+mn-cs"/>
              </a:rPr>
              <a:t>shelf life, </a:t>
            </a:r>
            <a:r>
              <a:rPr kumimoji="0" lang="fr-FR" sz="1200" b="0" i="0" u="none" strike="noStrike" kern="1200" cap="none" spc="0" normalizeH="0" baseline="0" noProof="0" dirty="0" err="1">
                <a:ln>
                  <a:noFill/>
                </a:ln>
                <a:effectLst/>
                <a:uLnTx/>
                <a:uFillTx/>
                <a:latin typeface="Calibri" panose="020F0502020204030204"/>
                <a:ea typeface="+mn-ea"/>
                <a:cs typeface="+mn-cs"/>
              </a:rPr>
              <a:t>storage</a:t>
            </a:r>
            <a:r>
              <a:rPr kumimoji="0" lang="fr-FR" sz="1200" b="0" i="0" u="none" strike="noStrike" kern="1200" cap="none" spc="0" normalizeH="0" baseline="0" noProof="0" dirty="0">
                <a:ln>
                  <a:noFill/>
                </a:ln>
                <a:effectLst/>
                <a:uLnTx/>
                <a:uFillTx/>
                <a:latin typeface="Calibri" panose="020F0502020204030204"/>
                <a:ea typeface="+mn-ea"/>
                <a:cs typeface="+mn-cs"/>
              </a:rPr>
              <a:t> conditions, </a:t>
            </a:r>
            <a:r>
              <a:rPr kumimoji="0" lang="fr-FR" sz="1200" b="0" i="0" u="none" strike="noStrike" kern="1200" cap="none" spc="0" normalizeH="0" baseline="0" noProof="0" dirty="0" err="1">
                <a:ln>
                  <a:noFill/>
                </a:ln>
                <a:effectLst/>
                <a:uLnTx/>
                <a:uFillTx/>
                <a:latin typeface="Calibri" panose="020F0502020204030204"/>
                <a:ea typeface="+mn-ea"/>
                <a:cs typeface="+mn-cs"/>
              </a:rPr>
              <a:t>ease</a:t>
            </a:r>
            <a:r>
              <a:rPr kumimoji="0" lang="fr-FR" sz="1200" b="0" i="0" u="none" strike="noStrike" kern="1200" cap="none" spc="0" normalizeH="0" baseline="0" noProof="0" dirty="0">
                <a:ln>
                  <a:noFill/>
                </a:ln>
                <a:effectLst/>
                <a:uLnTx/>
                <a:uFillTx/>
                <a:latin typeface="Calibri" panose="020F0502020204030204"/>
                <a:ea typeface="+mn-ea"/>
                <a:cs typeface="+mn-cs"/>
              </a:rPr>
              <a:t> of use, </a:t>
            </a:r>
            <a:r>
              <a:rPr kumimoji="0" lang="fr-FR" sz="1200" b="0" i="0" u="none" strike="noStrike" kern="1200" cap="none" spc="0" normalizeH="0" baseline="0" noProof="0" dirty="0" err="1">
                <a:ln>
                  <a:noFill/>
                </a:ln>
                <a:effectLst/>
                <a:uLnTx/>
                <a:uFillTx/>
                <a:latin typeface="Calibri" panose="020F0502020204030204"/>
                <a:ea typeface="+mn-ea"/>
                <a:cs typeface="+mn-cs"/>
              </a:rPr>
              <a:t>result</a:t>
            </a:r>
            <a:r>
              <a:rPr kumimoji="0" lang="fr-FR" sz="1200" b="0" i="0" u="none" strike="noStrike" kern="1200" cap="none" spc="0" normalizeH="0" baseline="0" noProof="0" dirty="0">
                <a:ln>
                  <a:noFill/>
                </a:ln>
                <a:effectLst/>
                <a:uLnTx/>
                <a:uFillTx/>
                <a:latin typeface="Calibri" panose="020F0502020204030204"/>
                <a:ea typeface="+mn-ea"/>
                <a:cs typeface="+mn-cs"/>
              </a:rPr>
              <a:t> </a:t>
            </a:r>
            <a:r>
              <a:rPr kumimoji="0" lang="fr-FR" sz="1200" b="0" i="0" u="none" strike="noStrike" kern="1200" cap="none" spc="0" normalizeH="0" baseline="0" noProof="0" dirty="0" err="1">
                <a:ln>
                  <a:noFill/>
                </a:ln>
                <a:effectLst/>
                <a:uLnTx/>
                <a:uFillTx/>
                <a:latin typeface="Calibri" panose="020F0502020204030204"/>
                <a:ea typeface="+mn-ea"/>
                <a:cs typeface="+mn-cs"/>
              </a:rPr>
              <a:t>stability</a:t>
            </a:r>
            <a:r>
              <a:rPr lang="fr-FR" sz="1200" dirty="0">
                <a:latin typeface="Calibri" panose="020F0502020204030204"/>
              </a:rPr>
              <a:t>, packaging </a:t>
            </a:r>
            <a:r>
              <a:rPr kumimoji="0" lang="fr-FR" sz="1200" b="0" i="0" u="none" strike="noStrike" kern="1200" cap="none" spc="0" normalizeH="0" baseline="0" noProof="0" dirty="0">
                <a:ln>
                  <a:noFill/>
                </a:ln>
                <a:effectLst/>
                <a:uLnTx/>
                <a:uFillTx/>
                <a:latin typeface="Calibri" panose="020F0502020204030204"/>
                <a:ea typeface="+mn-ea"/>
                <a:cs typeface="+mn-cs"/>
              </a:rPr>
              <a:t>….</a:t>
            </a:r>
            <a:r>
              <a:rPr lang="fr-FR" sz="1200" dirty="0">
                <a:latin typeface="Calibri" panose="020F0502020204030204"/>
              </a:rPr>
              <a:t> </a:t>
            </a:r>
          </a:p>
          <a:p>
            <a:pPr marL="742950" lvl="1" indent="-285750">
              <a:buFontTx/>
              <a:buChar char="-"/>
              <a:defRPr/>
            </a:pPr>
            <a:r>
              <a:rPr kumimoji="0" lang="fr-FR" sz="1200" b="1" i="0" u="none" strike="noStrike" kern="1200" cap="none" spc="0" normalizeH="0" baseline="0" noProof="0" dirty="0" err="1">
                <a:ln>
                  <a:noFill/>
                </a:ln>
                <a:effectLst/>
                <a:uLnTx/>
                <a:uFillTx/>
                <a:latin typeface="Calibri" panose="020F0502020204030204"/>
                <a:ea typeface="+mn-ea"/>
                <a:cs typeface="+mn-cs"/>
              </a:rPr>
              <a:t>Cost</a:t>
            </a:r>
            <a:r>
              <a:rPr kumimoji="0" lang="fr-FR" sz="1200" b="1" i="0" u="none" strike="noStrike" kern="1200" cap="none" spc="0" normalizeH="0" baseline="0" noProof="0" dirty="0">
                <a:ln>
                  <a:noFill/>
                </a:ln>
                <a:effectLst/>
                <a:uLnTx/>
                <a:uFillTx/>
                <a:latin typeface="Calibri" panose="020F0502020204030204"/>
                <a:ea typeface="+mn-ea"/>
                <a:cs typeface="+mn-cs"/>
              </a:rPr>
              <a:t>: The </a:t>
            </a:r>
            <a:r>
              <a:rPr kumimoji="0" lang="fr-FR" sz="1200" i="0" u="none" strike="noStrike" kern="1200" cap="none" spc="0" normalizeH="0" baseline="0" noProof="0" dirty="0" err="1">
                <a:ln>
                  <a:noFill/>
                </a:ln>
                <a:effectLst/>
                <a:uLnTx/>
                <a:uFillTx/>
                <a:latin typeface="Calibri" panose="020F0502020204030204"/>
                <a:ea typeface="+mn-ea"/>
                <a:cs typeface="+mn-cs"/>
              </a:rPr>
              <a:t>price</a:t>
            </a:r>
            <a:r>
              <a:rPr kumimoji="0" lang="fr-FR" sz="1200" i="0" u="none" strike="noStrike" kern="1200" cap="none" spc="0" normalizeH="0" baseline="0" noProof="0" dirty="0">
                <a:ln>
                  <a:noFill/>
                </a:ln>
                <a:effectLst/>
                <a:uLnTx/>
                <a:uFillTx/>
                <a:latin typeface="Calibri" panose="020F0502020204030204"/>
                <a:ea typeface="+mn-ea"/>
                <a:cs typeface="+mn-cs"/>
              </a:rPr>
              <a:t> </a:t>
            </a:r>
            <a:r>
              <a:rPr kumimoji="0" lang="fr-FR" sz="1200" i="0" u="none" strike="noStrike" kern="1200" cap="none" spc="0" normalizeH="0" baseline="0" noProof="0" dirty="0" err="1">
                <a:ln>
                  <a:noFill/>
                </a:ln>
                <a:effectLst/>
                <a:uLnTx/>
                <a:uFillTx/>
                <a:latin typeface="Calibri" panose="020F0502020204030204"/>
                <a:ea typeface="+mn-ea"/>
                <a:cs typeface="+mn-cs"/>
              </a:rPr>
              <a:t>include</a:t>
            </a:r>
            <a:r>
              <a:rPr lang="fr-FR" sz="1200" dirty="0">
                <a:latin typeface="Calibri" panose="020F0502020204030204"/>
              </a:rPr>
              <a:t>d in the </a:t>
            </a:r>
            <a:r>
              <a:rPr lang="fr-FR" sz="1200" dirty="0" err="1">
                <a:latin typeface="Calibri" panose="020F0502020204030204"/>
              </a:rPr>
              <a:t>tool</a:t>
            </a:r>
            <a:r>
              <a:rPr lang="fr-FR" sz="1200" dirty="0">
                <a:latin typeface="Calibri" panose="020F0502020204030204"/>
              </a:rPr>
              <a:t> </a:t>
            </a:r>
            <a:r>
              <a:rPr lang="fr-FR" sz="1200" dirty="0" err="1">
                <a:latin typeface="Calibri" panose="020F0502020204030204"/>
              </a:rPr>
              <a:t>is</a:t>
            </a:r>
            <a:r>
              <a:rPr lang="fr-FR" sz="1200" dirty="0">
                <a:latin typeface="Calibri" panose="020F0502020204030204"/>
              </a:rPr>
              <a:t> the WHO-</a:t>
            </a:r>
            <a:r>
              <a:rPr lang="fr-FR" sz="1200" dirty="0" err="1">
                <a:latin typeface="Calibri" panose="020F0502020204030204"/>
              </a:rPr>
              <a:t>negotiated</a:t>
            </a:r>
            <a:r>
              <a:rPr lang="fr-FR" sz="1200" dirty="0">
                <a:latin typeface="Calibri" panose="020F0502020204030204"/>
              </a:rPr>
              <a:t> </a:t>
            </a:r>
            <a:r>
              <a:rPr lang="fr-FR" sz="1200" dirty="0" err="1">
                <a:latin typeface="Calibri" panose="020F0502020204030204"/>
              </a:rPr>
              <a:t>price</a:t>
            </a:r>
            <a:r>
              <a:rPr lang="fr-FR" sz="1200" dirty="0">
                <a:latin typeface="Calibri" panose="020F0502020204030204"/>
              </a:rPr>
              <a:t> (to </a:t>
            </a:r>
            <a:r>
              <a:rPr lang="fr-FR" sz="1200" dirty="0" err="1">
                <a:latin typeface="Calibri" panose="020F0502020204030204"/>
              </a:rPr>
              <a:t>be</a:t>
            </a:r>
            <a:r>
              <a:rPr lang="fr-FR" sz="1200" dirty="0">
                <a:latin typeface="Calibri" panose="020F0502020204030204"/>
              </a:rPr>
              <a:t> </a:t>
            </a:r>
            <a:r>
              <a:rPr lang="fr-FR" sz="1200" dirty="0" err="1">
                <a:latin typeface="Calibri" panose="020F0502020204030204"/>
              </a:rPr>
              <a:t>checked</a:t>
            </a:r>
            <a:r>
              <a:rPr lang="fr-FR" sz="1200" dirty="0">
                <a:latin typeface="Calibri" panose="020F0502020204030204"/>
              </a:rPr>
              <a:t> in the country)</a:t>
            </a:r>
          </a:p>
          <a:p>
            <a:pPr marL="742950" lvl="1" indent="-285750">
              <a:buFontTx/>
              <a:buChar char="-"/>
              <a:defRPr/>
            </a:pPr>
            <a:r>
              <a:rPr kumimoji="0" lang="fr-FR" sz="1200" b="1" i="0" u="none" strike="noStrike" kern="1200" cap="none" spc="0" normalizeH="0" baseline="0" noProof="0" dirty="0" err="1">
                <a:ln>
                  <a:noFill/>
                </a:ln>
                <a:effectLst/>
                <a:uLnTx/>
                <a:uFillTx/>
                <a:latin typeface="Calibri" panose="020F0502020204030204"/>
                <a:ea typeface="+mn-ea"/>
                <a:cs typeface="+mn-cs"/>
              </a:rPr>
              <a:t>Weigh</a:t>
            </a:r>
            <a:r>
              <a:rPr kumimoji="0" lang="fr-FR" sz="1200" b="1" i="0" u="none" strike="noStrike" kern="1200" cap="none" spc="0" normalizeH="0" baseline="0" noProof="0" dirty="0">
                <a:ln>
                  <a:noFill/>
                </a:ln>
                <a:effectLst/>
                <a:uLnTx/>
                <a:uFillTx/>
                <a:latin typeface="Calibri" panose="020F0502020204030204"/>
                <a:ea typeface="+mn-ea"/>
                <a:cs typeface="+mn-cs"/>
              </a:rPr>
              <a:t> </a:t>
            </a:r>
            <a:r>
              <a:rPr kumimoji="0" lang="fr-FR" sz="1200" b="0" i="0" u="none" strike="noStrike" kern="1200" cap="none" spc="0" normalizeH="0" baseline="0" noProof="0" dirty="0">
                <a:ln>
                  <a:noFill/>
                </a:ln>
                <a:effectLst/>
                <a:uLnTx/>
                <a:uFillTx/>
                <a:latin typeface="Calibri" panose="020F0502020204030204"/>
                <a:ea typeface="+mn-ea"/>
                <a:cs typeface="+mn-cs"/>
              </a:rPr>
              <a:t>(in </a:t>
            </a:r>
            <a:r>
              <a:rPr kumimoji="0" lang="fr-FR" sz="1200" b="0" i="0" u="none" strike="noStrike" kern="1200" cap="none" spc="0" normalizeH="0" baseline="0" noProof="0" dirty="0" err="1">
                <a:ln>
                  <a:noFill/>
                </a:ln>
                <a:effectLst/>
                <a:uLnTx/>
                <a:uFillTx/>
                <a:latin typeface="Calibri" panose="020F0502020204030204"/>
                <a:ea typeface="+mn-ea"/>
                <a:cs typeface="+mn-cs"/>
              </a:rPr>
              <a:t>order</a:t>
            </a:r>
            <a:r>
              <a:rPr kumimoji="0" lang="fr-FR" sz="1200" b="0" i="0" u="none" strike="noStrike" kern="1200" cap="none" spc="0" normalizeH="0" baseline="0" noProof="0" dirty="0">
                <a:ln>
                  <a:noFill/>
                </a:ln>
                <a:effectLst/>
                <a:uLnTx/>
                <a:uFillTx/>
                <a:latin typeface="Calibri" panose="020F0502020204030204"/>
                <a:ea typeface="+mn-ea"/>
                <a:cs typeface="+mn-cs"/>
              </a:rPr>
              <a:t> of importance) </a:t>
            </a:r>
            <a:r>
              <a:rPr kumimoji="0" lang="fr-FR" sz="1200" b="0" i="0" u="none" strike="noStrike" kern="1200" cap="none" spc="0" normalizeH="0" baseline="0" noProof="0" dirty="0" err="1">
                <a:ln>
                  <a:noFill/>
                </a:ln>
                <a:effectLst/>
                <a:uLnTx/>
                <a:uFillTx/>
                <a:latin typeface="Calibri" panose="020F0502020204030204"/>
                <a:ea typeface="+mn-ea"/>
                <a:cs typeface="+mn-cs"/>
              </a:rPr>
              <a:t>these</a:t>
            </a:r>
            <a:r>
              <a:rPr kumimoji="0" lang="fr-FR" sz="1200" b="0" i="0" u="none" strike="noStrike" kern="1200" cap="none" spc="0" normalizeH="0" baseline="0" noProof="0" dirty="0">
                <a:ln>
                  <a:noFill/>
                </a:ln>
                <a:effectLst/>
                <a:uLnTx/>
                <a:uFillTx/>
                <a:latin typeface="Calibri" panose="020F0502020204030204"/>
                <a:ea typeface="+mn-ea"/>
                <a:cs typeface="+mn-cs"/>
              </a:rPr>
              <a:t> </a:t>
            </a:r>
            <a:r>
              <a:rPr kumimoji="0" lang="fr-FR" sz="1200" b="0" i="0" u="none" strike="noStrike" kern="1200" cap="none" spc="0" normalizeH="0" baseline="0" noProof="0" dirty="0" err="1">
                <a:ln>
                  <a:noFill/>
                </a:ln>
                <a:effectLst/>
                <a:uLnTx/>
                <a:uFillTx/>
                <a:latin typeface="Calibri" panose="020F0502020204030204"/>
                <a:ea typeface="+mn-ea"/>
                <a:cs typeface="+mn-cs"/>
              </a:rPr>
              <a:t>criteria</a:t>
            </a:r>
            <a:r>
              <a:rPr kumimoji="0" lang="fr-FR" sz="1200" b="0" i="0" u="none" strike="noStrike" kern="1200" cap="none" spc="0" normalizeH="0" baseline="0" noProof="0" dirty="0">
                <a:ln>
                  <a:noFill/>
                </a:ln>
                <a:effectLst/>
                <a:uLnTx/>
                <a:uFillTx/>
                <a:latin typeface="Calibri" panose="020F0502020204030204"/>
                <a:ea typeface="+mn-ea"/>
                <a:cs typeface="+mn-cs"/>
              </a:rPr>
              <a:t> </a:t>
            </a:r>
            <a:r>
              <a:rPr kumimoji="0" lang="fr-FR" sz="1200" b="0" i="0" u="none" strike="noStrike" kern="1200" cap="none" spc="0" normalizeH="0" baseline="0" noProof="0" dirty="0" err="1">
                <a:ln>
                  <a:noFill/>
                </a:ln>
                <a:effectLst/>
                <a:uLnTx/>
                <a:uFillTx/>
                <a:latin typeface="Calibri" panose="020F0502020204030204"/>
                <a:ea typeface="+mn-ea"/>
                <a:cs typeface="+mn-cs"/>
              </a:rPr>
              <a:t>according</a:t>
            </a:r>
            <a:r>
              <a:rPr kumimoji="0" lang="fr-FR" sz="1200" b="0" i="0" u="none" strike="noStrike" kern="1200" cap="none" spc="0" normalizeH="0" baseline="0" noProof="0" dirty="0">
                <a:ln>
                  <a:noFill/>
                </a:ln>
                <a:effectLst/>
                <a:uLnTx/>
                <a:uFillTx/>
                <a:latin typeface="Calibri" panose="020F0502020204030204"/>
                <a:ea typeface="+mn-ea"/>
                <a:cs typeface="+mn-cs"/>
              </a:rPr>
              <a:t> to local </a:t>
            </a:r>
            <a:r>
              <a:rPr kumimoji="0" lang="fr-FR" sz="1200" b="0" i="0" u="none" strike="noStrike" kern="1200" cap="none" spc="0" normalizeH="0" baseline="0" noProof="0" dirty="0" err="1">
                <a:ln>
                  <a:noFill/>
                </a:ln>
                <a:effectLst/>
                <a:uLnTx/>
                <a:uFillTx/>
                <a:latin typeface="Calibri" panose="020F0502020204030204"/>
                <a:ea typeface="+mn-ea"/>
                <a:cs typeface="+mn-cs"/>
              </a:rPr>
              <a:t>context</a:t>
            </a:r>
            <a:r>
              <a:rPr kumimoji="0" lang="fr-FR" sz="1200" b="0" i="0" u="none" strike="noStrike" kern="1200" cap="none" spc="0" normalizeH="0" baseline="0" noProof="0" dirty="0">
                <a:ln>
                  <a:noFill/>
                </a:ln>
                <a:effectLst/>
                <a:uLnTx/>
                <a:uFillTx/>
                <a:latin typeface="Calibri" panose="020F0502020204030204"/>
                <a:ea typeface="+mn-ea"/>
                <a:cs typeface="+mn-cs"/>
              </a:rPr>
              <a:t> (</a:t>
            </a:r>
            <a:r>
              <a:rPr kumimoji="0" lang="fr-FR" sz="1200" b="0" i="0" u="none" strike="noStrike" kern="1200" cap="none" spc="0" normalizeH="0" baseline="0" noProof="0" dirty="0" err="1">
                <a:ln>
                  <a:noFill/>
                </a:ln>
                <a:effectLst/>
                <a:uLnTx/>
                <a:uFillTx/>
                <a:latin typeface="Calibri" panose="020F0502020204030204"/>
                <a:ea typeface="+mn-ea"/>
                <a:cs typeface="+mn-cs"/>
              </a:rPr>
              <a:t>users</a:t>
            </a:r>
            <a:r>
              <a:rPr kumimoji="0" lang="fr-FR" sz="1200" b="0" i="0" u="none" strike="noStrike" kern="1200" cap="none" spc="0" normalizeH="0" baseline="0" noProof="0" dirty="0">
                <a:ln>
                  <a:noFill/>
                </a:ln>
                <a:effectLst/>
                <a:uLnTx/>
                <a:uFillTx/>
                <a:latin typeface="Calibri" panose="020F0502020204030204"/>
                <a:ea typeface="+mn-ea"/>
                <a:cs typeface="+mn-cs"/>
              </a:rPr>
              <a:t>, </a:t>
            </a:r>
            <a:r>
              <a:rPr kumimoji="0" lang="fr-FR" sz="1200" b="0" i="0" u="none" strike="noStrike" kern="1200" cap="none" spc="0" normalizeH="0" baseline="0" noProof="0" dirty="0" err="1">
                <a:ln>
                  <a:noFill/>
                </a:ln>
                <a:effectLst/>
                <a:uLnTx/>
                <a:uFillTx/>
                <a:latin typeface="Calibri" panose="020F0502020204030204"/>
                <a:ea typeface="+mn-ea"/>
                <a:cs typeface="+mn-cs"/>
              </a:rPr>
              <a:t>climate</a:t>
            </a:r>
            <a:r>
              <a:rPr kumimoji="0" lang="fr-FR" sz="1200" b="0" i="0" u="none" strike="noStrike" kern="1200" cap="none" spc="0" normalizeH="0" baseline="0" noProof="0" dirty="0">
                <a:ln>
                  <a:noFill/>
                </a:ln>
                <a:effectLst/>
                <a:uLnTx/>
                <a:uFillTx/>
                <a:latin typeface="Calibri" panose="020F0502020204030204"/>
                <a:ea typeface="+mn-ea"/>
                <a:cs typeface="+mn-cs"/>
              </a:rPr>
              <a:t>, </a:t>
            </a:r>
            <a:r>
              <a:rPr kumimoji="0" lang="fr-FR" sz="1200" b="0" i="0" u="none" strike="noStrike" kern="1200" cap="none" spc="0" normalizeH="0" baseline="0" noProof="0" dirty="0" err="1">
                <a:ln>
                  <a:noFill/>
                </a:ln>
                <a:effectLst/>
                <a:uLnTx/>
                <a:uFillTx/>
                <a:latin typeface="Calibri" panose="020F0502020204030204"/>
                <a:ea typeface="+mn-ea"/>
                <a:cs typeface="+mn-cs"/>
              </a:rPr>
              <a:t>procurement</a:t>
            </a:r>
            <a:r>
              <a:rPr kumimoji="0" lang="fr-FR" sz="1200" b="0" i="0" u="none" strike="noStrike" kern="1200" cap="none" spc="0" normalizeH="0" baseline="0" noProof="0" dirty="0">
                <a:ln>
                  <a:noFill/>
                </a:ln>
                <a:effectLst/>
                <a:uLnTx/>
                <a:uFillTx/>
                <a:latin typeface="Calibri" panose="020F0502020204030204"/>
                <a:ea typeface="+mn-ea"/>
                <a:cs typeface="+mn-cs"/>
              </a:rPr>
              <a:t> system…) and </a:t>
            </a:r>
            <a:r>
              <a:rPr kumimoji="0" lang="fr-FR" sz="1200" b="0" i="0" u="none" strike="noStrike" kern="1200" cap="none" spc="0" normalizeH="0" baseline="0" noProof="0" dirty="0" err="1">
                <a:ln>
                  <a:noFill/>
                </a:ln>
                <a:effectLst/>
                <a:uLnTx/>
                <a:uFillTx/>
                <a:latin typeface="Calibri" panose="020F0502020204030204"/>
                <a:ea typeface="+mn-ea"/>
                <a:cs typeface="+mn-cs"/>
              </a:rPr>
              <a:t>preferences</a:t>
            </a:r>
            <a:endParaRPr kumimoji="0" lang="fr-FR" sz="1200" b="0" i="0" u="none" strike="noStrike" kern="1200" cap="none" spc="0" normalizeH="0" baseline="0" noProof="0" dirty="0">
              <a:ln>
                <a:noFill/>
              </a:ln>
              <a:effectLst/>
              <a:uLnTx/>
              <a:uFillTx/>
              <a:latin typeface="Calibri" panose="020F0502020204030204"/>
              <a:ea typeface="+mn-ea"/>
              <a:cs typeface="+mn-cs"/>
            </a:endParaRPr>
          </a:p>
          <a:p>
            <a:pPr marL="742950" lvl="1" indent="-285750">
              <a:buFontTx/>
              <a:buChar char="-"/>
              <a:defRPr/>
            </a:pPr>
            <a:r>
              <a:rPr lang="fr-FR" sz="1200" b="1" dirty="0" err="1">
                <a:latin typeface="Calibri" panose="020F0502020204030204"/>
              </a:rPr>
              <a:t>Choose</a:t>
            </a:r>
            <a:r>
              <a:rPr lang="fr-FR" sz="1200" b="1" dirty="0">
                <a:latin typeface="Calibri" panose="020F0502020204030204"/>
              </a:rPr>
              <a:t> </a:t>
            </a:r>
            <a:r>
              <a:rPr kumimoji="0" lang="fr-FR" sz="1200" b="1" i="0" u="none" strike="noStrike" kern="1200" cap="none" spc="0" normalizeH="0" baseline="0" noProof="0" dirty="0">
                <a:ln>
                  <a:noFill/>
                </a:ln>
                <a:effectLst/>
                <a:uLnTx/>
                <a:uFillTx/>
                <a:latin typeface="Calibri" panose="020F0502020204030204"/>
                <a:ea typeface="+mn-ea"/>
                <a:cs typeface="+mn-cs"/>
              </a:rPr>
              <a:t>10-12 tests for the </a:t>
            </a:r>
            <a:r>
              <a:rPr kumimoji="0" lang="fr-FR" sz="1200" b="1" i="0" u="none" strike="noStrike" kern="1200" cap="none" spc="0" normalizeH="0" baseline="0" noProof="0" dirty="0" err="1">
                <a:ln>
                  <a:noFill/>
                </a:ln>
                <a:effectLst/>
                <a:uLnTx/>
                <a:uFillTx/>
                <a:latin typeface="Calibri" panose="020F0502020204030204"/>
                <a:ea typeface="+mn-ea"/>
                <a:cs typeface="+mn-cs"/>
              </a:rPr>
              <a:t>verification</a:t>
            </a:r>
            <a:r>
              <a:rPr kumimoji="0" lang="fr-FR" sz="1200" b="1" i="0" u="none" strike="noStrike" kern="1200" cap="none" spc="0" normalizeH="0" baseline="0" noProof="0" dirty="0">
                <a:ln>
                  <a:noFill/>
                </a:ln>
                <a:effectLst/>
                <a:uLnTx/>
                <a:uFillTx/>
                <a:latin typeface="Calibri" panose="020F0502020204030204"/>
                <a:ea typeface="+mn-ea"/>
                <a:cs typeface="+mn-cs"/>
              </a:rPr>
              <a:t> </a:t>
            </a:r>
            <a:r>
              <a:rPr kumimoji="0" lang="fr-FR" sz="1200" b="1" i="0" u="none" strike="noStrike" kern="1200" cap="none" spc="0" normalizeH="0" baseline="0" noProof="0" dirty="0" err="1">
                <a:ln>
                  <a:noFill/>
                </a:ln>
                <a:effectLst/>
                <a:uLnTx/>
                <a:uFillTx/>
                <a:latin typeface="Calibri" panose="020F0502020204030204"/>
                <a:ea typeface="+mn-ea"/>
                <a:cs typeface="+mn-cs"/>
              </a:rPr>
              <a:t>study</a:t>
            </a:r>
            <a:r>
              <a:rPr kumimoji="0" lang="fr-FR" sz="1200" b="0" i="0" u="none" strike="noStrike" kern="1200" cap="none" spc="0" normalizeH="0" baseline="0" noProof="0" dirty="0">
                <a:ln>
                  <a:noFill/>
                </a:ln>
                <a:effectLst/>
                <a:uLnTx/>
                <a:uFillTx/>
                <a:latin typeface="Calibri" panose="020F0502020204030204"/>
                <a:ea typeface="+mn-ea"/>
                <a:cs typeface="+mn-cs"/>
              </a:rPr>
              <a:t>:</a:t>
            </a:r>
            <a:r>
              <a:rPr lang="fr-FR" sz="1200" dirty="0">
                <a:latin typeface="Calibri" panose="020F0502020204030204"/>
              </a:rPr>
              <a:t> </a:t>
            </a:r>
            <a:endParaRPr lang="fr-FR" sz="1200" b="0" i="0" u="none" strike="noStrike" kern="1200" cap="none" spc="0" normalizeH="0" baseline="0" noProof="0" dirty="0">
              <a:ln>
                <a:noFill/>
              </a:ln>
              <a:effectLst/>
              <a:uLnTx/>
              <a:uFillTx/>
              <a:latin typeface="Calibri" panose="020F0502020204030204"/>
              <a:cs typeface="Calibri"/>
            </a:endParaRPr>
          </a:p>
          <a:p>
            <a:pPr marL="742950" lvl="1" indent="-285750">
              <a:buFontTx/>
              <a:buChar char="-"/>
              <a:defRPr/>
            </a:pPr>
            <a:r>
              <a:rPr lang="fr-FR" sz="1200" dirty="0">
                <a:latin typeface="Calibri" panose="020F0502020204030204"/>
              </a:rPr>
              <a:t>A</a:t>
            </a:r>
            <a:r>
              <a:rPr kumimoji="0" lang="fr-FR" sz="1200" b="0" i="0" u="none" strike="noStrike" kern="1200" cap="none" spc="0" normalizeH="0" baseline="0" noProof="0" dirty="0" err="1">
                <a:ln>
                  <a:noFill/>
                </a:ln>
                <a:effectLst/>
                <a:uLnTx/>
                <a:uFillTx/>
                <a:latin typeface="Calibri" panose="020F0502020204030204"/>
                <a:ea typeface="+mn-ea"/>
                <a:cs typeface="+mn-cs"/>
              </a:rPr>
              <a:t>t</a:t>
            </a:r>
            <a:r>
              <a:rPr kumimoji="0" lang="fr-FR" sz="1200" b="0" i="0" u="none" strike="noStrike" kern="1200" cap="none" spc="0" normalizeH="0" baseline="0" noProof="0" dirty="0">
                <a:ln>
                  <a:noFill/>
                </a:ln>
                <a:effectLst/>
                <a:uLnTx/>
                <a:uFillTx/>
                <a:latin typeface="Calibri" panose="020F0502020204030204"/>
                <a:ea typeface="+mn-ea"/>
                <a:cs typeface="+mn-cs"/>
              </a:rPr>
              <a:t> least 4-5 for A1 (Sen&gt;99%) and 5-6 for A2/A3 (</a:t>
            </a:r>
            <a:r>
              <a:rPr kumimoji="0" lang="fr-FR" sz="1200" b="0" i="0" u="none" strike="noStrike" kern="1200" cap="none" spc="0" normalizeH="0" baseline="0" noProof="0" dirty="0" err="1">
                <a:ln>
                  <a:noFill/>
                </a:ln>
                <a:effectLst/>
                <a:uLnTx/>
                <a:uFillTx/>
                <a:latin typeface="Calibri" panose="020F0502020204030204"/>
                <a:ea typeface="+mn-ea"/>
                <a:cs typeface="+mn-cs"/>
              </a:rPr>
              <a:t>Spe</a:t>
            </a:r>
            <a:r>
              <a:rPr kumimoji="0" lang="fr-FR" sz="1200" b="0" i="0" u="none" strike="noStrike" kern="1200" cap="none" spc="0" normalizeH="0" baseline="0" noProof="0" dirty="0">
                <a:ln>
                  <a:noFill/>
                </a:ln>
                <a:effectLst/>
                <a:uLnTx/>
                <a:uFillTx/>
                <a:latin typeface="Calibri" panose="020F0502020204030204"/>
                <a:ea typeface="+mn-ea"/>
                <a:cs typeface="+mn-cs"/>
              </a:rPr>
              <a:t>&gt;99% and &gt;A1), </a:t>
            </a:r>
            <a:r>
              <a:rPr kumimoji="0" lang="en-US" sz="12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a:rPr>
              <a:t>different brands</a:t>
            </a:r>
            <a:r>
              <a:rPr lang="en-US" sz="1200" dirty="0">
                <a:latin typeface="Calibri" panose="020F0502020204030204"/>
                <a:ea typeface="Times New Roman" panose="02020603050405020304" pitchFamily="18" charset="0"/>
                <a:cs typeface="Times New Roman"/>
              </a:rPr>
              <a:t> </a:t>
            </a:r>
            <a:endParaRPr lang="en-US" sz="1200" b="0" i="0" u="none" strike="noStrike" kern="1200" cap="none" spc="0" normalizeH="0" baseline="0" noProof="0" dirty="0">
              <a:ln>
                <a:noFill/>
              </a:ln>
              <a:effectLst/>
              <a:uLnTx/>
              <a:uFillTx/>
              <a:latin typeface="Calibri" panose="020F0502020204030204"/>
              <a:ea typeface="Times New Roman" panose="02020603050405020304" pitchFamily="18" charset="0"/>
              <a:cs typeface="Times New Roman" panose="02020603050405020304" pitchFamily="18" charset="0"/>
            </a:endParaRPr>
          </a:p>
          <a:p>
            <a:pPr marL="742950" lvl="1" indent="-285750">
              <a:buFontTx/>
              <a:buChar char="-"/>
              <a:defRPr/>
            </a:pPr>
            <a:r>
              <a:rPr lang="en-US" sz="1200" dirty="0">
                <a:latin typeface="Calibri" panose="020F0502020204030204"/>
                <a:cs typeface="Times New Roman"/>
              </a:rPr>
              <a:t>Include dual HIV-Syphilis RDTs for ANC and eventually KP settings</a:t>
            </a:r>
            <a:endParaRPr kumimoji="0" lang="fr-FR" sz="1200" b="0" i="0" u="none" strike="noStrike" kern="1200" cap="none" spc="0" normalizeH="0" baseline="0" noProof="0" dirty="0">
              <a:ln>
                <a:noFill/>
              </a:ln>
              <a:effectLst/>
              <a:uLnTx/>
              <a:uFillTx/>
              <a:latin typeface="Calibri" panose="020F0502020204030204"/>
              <a:ea typeface="+mn-ea"/>
              <a:cs typeface="Times New Roman"/>
            </a:endParaRPr>
          </a:p>
          <a:p>
            <a:pPr marL="285750" indent="-285750">
              <a:buFontTx/>
              <a:buChar char="-"/>
              <a:defRPr/>
            </a:pPr>
            <a:r>
              <a:rPr kumimoji="0" lang="fr-FR" sz="1200" b="1" i="0" u="none" strike="noStrike" kern="1200" cap="none" spc="0" normalizeH="0" baseline="0" noProof="0" dirty="0" err="1">
                <a:ln>
                  <a:noFill/>
                </a:ln>
                <a:effectLst/>
                <a:uLnTx/>
                <a:uFillTx/>
                <a:latin typeface="Calibri" panose="020F0502020204030204"/>
                <a:ea typeface="+mn-ea"/>
                <a:cs typeface="+mn-cs"/>
              </a:rPr>
              <a:t>Choose</a:t>
            </a:r>
            <a:r>
              <a:rPr kumimoji="0" lang="fr-FR" sz="1200" b="1" i="0" u="none" strike="noStrike" kern="1200" cap="none" spc="0" normalizeH="0" baseline="0" noProof="0" dirty="0">
                <a:ln>
                  <a:noFill/>
                </a:ln>
                <a:effectLst/>
                <a:uLnTx/>
                <a:uFillTx/>
                <a:latin typeface="Calibri" panose="020F0502020204030204"/>
                <a:ea typeface="+mn-ea"/>
                <a:cs typeface="+mn-cs"/>
              </a:rPr>
              <a:t> </a:t>
            </a:r>
            <a:r>
              <a:rPr kumimoji="0" lang="fr-FR" sz="1200" b="1" i="0" u="none" strike="noStrike" kern="1200" cap="none" spc="0" normalizeH="0" baseline="0" noProof="0" dirty="0" err="1">
                <a:ln>
                  <a:noFill/>
                </a:ln>
                <a:effectLst/>
                <a:uLnTx/>
                <a:uFillTx/>
                <a:latin typeface="Calibri" panose="020F0502020204030204"/>
                <a:ea typeface="+mn-ea"/>
                <a:cs typeface="+mn-cs"/>
              </a:rPr>
              <a:t>verification</a:t>
            </a:r>
            <a:r>
              <a:rPr kumimoji="0" lang="fr-FR" sz="1200" b="1" i="0" u="none" strike="noStrike" kern="1200" cap="none" spc="0" normalizeH="0" baseline="0" noProof="0" dirty="0">
                <a:ln>
                  <a:noFill/>
                </a:ln>
                <a:effectLst/>
                <a:uLnTx/>
                <a:uFillTx/>
                <a:latin typeface="Calibri" panose="020F0502020204030204"/>
                <a:ea typeface="+mn-ea"/>
                <a:cs typeface="+mn-cs"/>
              </a:rPr>
              <a:t> </a:t>
            </a:r>
            <a:r>
              <a:rPr kumimoji="0" lang="fr-FR" sz="1200" b="1" i="0" u="none" strike="noStrike" kern="1200" cap="none" spc="0" normalizeH="0" baseline="0" noProof="0" dirty="0" err="1">
                <a:ln>
                  <a:noFill/>
                </a:ln>
                <a:effectLst/>
                <a:uLnTx/>
                <a:uFillTx/>
                <a:latin typeface="Calibri" panose="020F0502020204030204"/>
                <a:ea typeface="+mn-ea"/>
                <a:cs typeface="+mn-cs"/>
              </a:rPr>
              <a:t>study</a:t>
            </a:r>
            <a:r>
              <a:rPr kumimoji="0" lang="fr-FR" sz="1200" b="1" i="0" u="none" strike="noStrike" kern="1200" cap="none" spc="0" normalizeH="0" baseline="0" noProof="0" dirty="0">
                <a:ln>
                  <a:noFill/>
                </a:ln>
                <a:effectLst/>
                <a:uLnTx/>
                <a:uFillTx/>
                <a:latin typeface="Calibri" panose="020F0502020204030204"/>
                <a:ea typeface="+mn-ea"/>
                <a:cs typeface="+mn-cs"/>
              </a:rPr>
              <a:t> </a:t>
            </a:r>
            <a:r>
              <a:rPr kumimoji="0" lang="fr-FR" sz="1200" b="1" i="0" u="none" strike="noStrike" kern="1200" cap="none" spc="0" normalizeH="0" baseline="0" noProof="0" dirty="0" err="1">
                <a:ln>
                  <a:noFill/>
                </a:ln>
                <a:effectLst/>
                <a:uLnTx/>
                <a:uFillTx/>
                <a:latin typeface="Calibri" panose="020F0502020204030204"/>
                <a:ea typeface="+mn-ea"/>
                <a:cs typeface="+mn-cs"/>
              </a:rPr>
              <a:t>characterization</a:t>
            </a:r>
            <a:r>
              <a:rPr kumimoji="0" lang="fr-FR" sz="1200" b="1" i="0" u="none" strike="noStrike" kern="1200" cap="none" spc="0" normalizeH="0" baseline="0" noProof="0" dirty="0">
                <a:ln>
                  <a:noFill/>
                </a:ln>
                <a:effectLst/>
                <a:uLnTx/>
                <a:uFillTx/>
                <a:latin typeface="Calibri" panose="020F0502020204030204"/>
                <a:ea typeface="+mn-ea"/>
                <a:cs typeface="+mn-cs"/>
              </a:rPr>
              <a:t> tests</a:t>
            </a:r>
            <a:r>
              <a:rPr lang="fr-FR" sz="1200" b="1" dirty="0">
                <a:latin typeface="Calibri" panose="020F0502020204030204"/>
              </a:rPr>
              <a:t> : </a:t>
            </a:r>
            <a:r>
              <a:rPr lang="fr-FR" sz="1200" dirty="0">
                <a:latin typeface="Calibri" panose="020F0502020204030204"/>
              </a:rPr>
              <a:t>1 RDT (</a:t>
            </a:r>
            <a:r>
              <a:rPr kumimoji="0" lang="fr-FR" sz="1200" b="0" i="0" u="none" strike="noStrike" kern="1200" cap="none" spc="0" normalizeH="0" baseline="0" noProof="0" dirty="0">
                <a:ln>
                  <a:noFill/>
                </a:ln>
                <a:effectLst/>
                <a:uLnTx/>
                <a:uFillTx/>
                <a:latin typeface="Calibri" panose="020F0502020204030204"/>
                <a:ea typeface="+mn-ea"/>
                <a:cs typeface="+mn-cs"/>
              </a:rPr>
              <a:t>not </a:t>
            </a:r>
            <a:r>
              <a:rPr kumimoji="0" lang="fr-FR" sz="1200" b="0" i="0" u="none" strike="noStrike" kern="1200" cap="none" spc="0" normalizeH="0" baseline="0" noProof="0" dirty="0" err="1">
                <a:ln>
                  <a:noFill/>
                </a:ln>
                <a:effectLst/>
                <a:uLnTx/>
                <a:uFillTx/>
                <a:latin typeface="Calibri" panose="020F0502020204030204"/>
                <a:ea typeface="+mn-ea"/>
                <a:cs typeface="+mn-cs"/>
              </a:rPr>
              <a:t>intended</a:t>
            </a:r>
            <a:r>
              <a:rPr kumimoji="0" lang="fr-FR" sz="1200" b="0" i="0" u="none" strike="noStrike" kern="1200" cap="none" spc="0" normalizeH="0" baseline="0" noProof="0" dirty="0">
                <a:ln>
                  <a:noFill/>
                </a:ln>
                <a:effectLst/>
                <a:uLnTx/>
                <a:uFillTx/>
                <a:latin typeface="Calibri" panose="020F0502020204030204"/>
                <a:ea typeface="+mn-ea"/>
                <a:cs typeface="+mn-cs"/>
              </a:rPr>
              <a:t> to </a:t>
            </a:r>
            <a:r>
              <a:rPr kumimoji="0" lang="fr-FR" sz="1200" b="0" i="0" u="none" strike="noStrike" kern="1200" cap="none" spc="0" normalizeH="0" baseline="0" noProof="0" dirty="0" err="1">
                <a:ln>
                  <a:noFill/>
                </a:ln>
                <a:effectLst/>
                <a:uLnTx/>
                <a:uFillTx/>
                <a:latin typeface="Calibri" panose="020F0502020204030204"/>
                <a:ea typeface="+mn-ea"/>
                <a:cs typeface="+mn-cs"/>
              </a:rPr>
              <a:t>be</a:t>
            </a:r>
            <a:r>
              <a:rPr kumimoji="0" lang="fr-FR" sz="1200" b="0" i="0" u="none" strike="noStrike" kern="1200" cap="none" spc="0" normalizeH="0" baseline="0" noProof="0" dirty="0">
                <a:ln>
                  <a:noFill/>
                </a:ln>
                <a:effectLst/>
                <a:uLnTx/>
                <a:uFillTx/>
                <a:latin typeface="Calibri" panose="020F0502020204030204"/>
                <a:ea typeface="+mn-ea"/>
                <a:cs typeface="+mn-cs"/>
              </a:rPr>
              <a:t> </a:t>
            </a:r>
            <a:r>
              <a:rPr kumimoji="0" lang="fr-FR" sz="1200" b="0" i="0" u="none" strike="noStrike" kern="1200" cap="none" spc="0" normalizeH="0" baseline="0" noProof="0" dirty="0" err="1">
                <a:ln>
                  <a:noFill/>
                </a:ln>
                <a:effectLst/>
                <a:uLnTx/>
                <a:uFillTx/>
                <a:latin typeface="Calibri" panose="020F0502020204030204"/>
                <a:ea typeface="+mn-ea"/>
                <a:cs typeface="+mn-cs"/>
              </a:rPr>
              <a:t>included</a:t>
            </a:r>
            <a:r>
              <a:rPr kumimoji="0" lang="fr-FR" sz="1200" b="0" i="0" u="none" strike="noStrike" kern="1200" cap="none" spc="0" normalizeH="0" baseline="0" noProof="0" dirty="0">
                <a:ln>
                  <a:noFill/>
                </a:ln>
                <a:effectLst/>
                <a:uLnTx/>
                <a:uFillTx/>
                <a:latin typeface="Calibri" panose="020F0502020204030204"/>
                <a:ea typeface="+mn-ea"/>
                <a:cs typeface="+mn-cs"/>
              </a:rPr>
              <a:t> in the national </a:t>
            </a:r>
            <a:r>
              <a:rPr kumimoji="0" lang="fr-FR" sz="1200" b="0" i="0" u="none" strike="noStrike" kern="1200" cap="none" spc="0" normalizeH="0" baseline="0" noProof="0" dirty="0" err="1">
                <a:ln>
                  <a:noFill/>
                </a:ln>
                <a:effectLst/>
                <a:uLnTx/>
                <a:uFillTx/>
                <a:latin typeface="Calibri" panose="020F0502020204030204"/>
                <a:ea typeface="+mn-ea"/>
                <a:cs typeface="+mn-cs"/>
              </a:rPr>
              <a:t>algorithm</a:t>
            </a:r>
            <a:r>
              <a:rPr kumimoji="0" lang="fr-FR" sz="1200" b="0" i="0" u="none" strike="noStrike" kern="1200" cap="none" spc="0" normalizeH="0" baseline="0" noProof="0" dirty="0">
                <a:ln>
                  <a:noFill/>
                </a:ln>
                <a:effectLst/>
                <a:uLnTx/>
                <a:uFillTx/>
                <a:latin typeface="Calibri" panose="020F0502020204030204"/>
                <a:ea typeface="+mn-ea"/>
                <a:cs typeface="+mn-cs"/>
              </a:rPr>
              <a:t>)</a:t>
            </a:r>
            <a:endParaRPr lang="fr-FR" sz="1200" dirty="0">
              <a:latin typeface="Calibri" panose="020F0502020204030204"/>
              <a:cs typeface="Calibri"/>
            </a:endParaRPr>
          </a:p>
          <a:p>
            <a:pPr marL="742950" lvl="1" indent="-285750">
              <a:buFontTx/>
              <a:buChar char="-"/>
              <a:defRPr/>
            </a:pPr>
            <a:r>
              <a:rPr kumimoji="0" lang="fr-FR" sz="1200" b="0" i="0" u="none" strike="noStrike" kern="1200" cap="none" spc="0" normalizeH="0" baseline="0" noProof="0" dirty="0">
                <a:ln>
                  <a:noFill/>
                </a:ln>
                <a:effectLst/>
                <a:uLnTx/>
                <a:uFillTx/>
                <a:latin typeface="Calibri" panose="020F0502020204030204"/>
                <a:ea typeface="+mn-ea"/>
                <a:cs typeface="+mn-cs"/>
              </a:rPr>
              <a:t>1 EIA (</a:t>
            </a:r>
            <a:r>
              <a:rPr kumimoji="0" lang="fr-FR" sz="1200" b="0" i="0" u="none" strike="noStrike" kern="1200" cap="none" spc="0" normalizeH="0" baseline="0" noProof="0" dirty="0" err="1">
                <a:ln>
                  <a:noFill/>
                </a:ln>
                <a:effectLst/>
                <a:uLnTx/>
                <a:uFillTx/>
                <a:latin typeface="Calibri" panose="020F0502020204030204"/>
                <a:ea typeface="+mn-ea"/>
                <a:cs typeface="+mn-cs"/>
              </a:rPr>
              <a:t>prefer</a:t>
            </a:r>
            <a:r>
              <a:rPr kumimoji="0" lang="fr-FR" sz="1200" b="0" i="0" u="none" strike="noStrike" kern="1200" cap="none" spc="0" normalizeH="0" baseline="0" noProof="0" dirty="0">
                <a:ln>
                  <a:noFill/>
                </a:ln>
                <a:effectLst/>
                <a:uLnTx/>
                <a:uFillTx/>
                <a:latin typeface="Calibri" panose="020F0502020204030204"/>
                <a:ea typeface="+mn-ea"/>
                <a:cs typeface="+mn-cs"/>
              </a:rPr>
              <a:t> EIA </a:t>
            </a:r>
            <a:r>
              <a:rPr kumimoji="0" lang="fr-FR" sz="1200" b="0" i="0" u="none" strike="noStrike" kern="1200" cap="none" spc="0" normalizeH="0" baseline="0" noProof="0" dirty="0" err="1">
                <a:ln>
                  <a:noFill/>
                </a:ln>
                <a:effectLst/>
                <a:uLnTx/>
                <a:uFillTx/>
                <a:latin typeface="Calibri" panose="020F0502020204030204"/>
                <a:ea typeface="+mn-ea"/>
                <a:cs typeface="+mn-cs"/>
              </a:rPr>
              <a:t>already</a:t>
            </a:r>
            <a:r>
              <a:rPr kumimoji="0" lang="fr-FR" sz="1200" b="0" i="0" u="none" strike="noStrike" kern="1200" cap="none" spc="0" normalizeH="0" baseline="0" noProof="0" dirty="0">
                <a:ln>
                  <a:noFill/>
                </a:ln>
                <a:effectLst/>
                <a:uLnTx/>
                <a:uFillTx/>
                <a:latin typeface="Calibri" panose="020F0502020204030204"/>
                <a:ea typeface="+mn-ea"/>
                <a:cs typeface="+mn-cs"/>
              </a:rPr>
              <a:t> </a:t>
            </a:r>
            <a:r>
              <a:rPr kumimoji="0" lang="fr-FR" sz="1200" b="0" i="0" u="none" strike="noStrike" kern="1200" cap="none" spc="0" normalizeH="0" baseline="0" noProof="0" dirty="0" err="1">
                <a:ln>
                  <a:noFill/>
                </a:ln>
                <a:effectLst/>
                <a:uLnTx/>
                <a:uFillTx/>
                <a:latin typeface="Calibri" panose="020F0502020204030204"/>
                <a:ea typeface="+mn-ea"/>
                <a:cs typeface="+mn-cs"/>
              </a:rPr>
              <a:t>used</a:t>
            </a:r>
            <a:r>
              <a:rPr kumimoji="0" lang="fr-FR" sz="1200" b="0" i="0" u="none" strike="noStrike" kern="1200" cap="none" spc="0" normalizeH="0" baseline="0" noProof="0" dirty="0">
                <a:ln>
                  <a:noFill/>
                </a:ln>
                <a:effectLst/>
                <a:uLnTx/>
                <a:uFillTx/>
                <a:latin typeface="Calibri" panose="020F0502020204030204"/>
                <a:ea typeface="+mn-ea"/>
                <a:cs typeface="+mn-cs"/>
              </a:rPr>
              <a:t> by the </a:t>
            </a:r>
            <a:r>
              <a:rPr kumimoji="0" lang="fr-FR" sz="1200" b="0" i="0" u="none" strike="noStrike" kern="1200" cap="none" spc="0" normalizeH="0" baseline="0" noProof="0" dirty="0" err="1">
                <a:ln>
                  <a:noFill/>
                </a:ln>
                <a:effectLst/>
                <a:uLnTx/>
                <a:uFillTx/>
                <a:latin typeface="Calibri" panose="020F0502020204030204"/>
                <a:ea typeface="+mn-ea"/>
                <a:cs typeface="+mn-cs"/>
              </a:rPr>
              <a:t>reference</a:t>
            </a:r>
            <a:r>
              <a:rPr kumimoji="0" lang="fr-FR" sz="1200" b="0" i="0" u="none" strike="noStrike" kern="1200" cap="none" spc="0" normalizeH="0" baseline="0" noProof="0" dirty="0">
                <a:ln>
                  <a:noFill/>
                </a:ln>
                <a:effectLst/>
                <a:uLnTx/>
                <a:uFillTx/>
                <a:latin typeface="Calibri" panose="020F0502020204030204"/>
                <a:ea typeface="+mn-ea"/>
                <a:cs typeface="+mn-cs"/>
              </a:rPr>
              <a:t> </a:t>
            </a:r>
            <a:r>
              <a:rPr kumimoji="0" lang="fr-FR" sz="1200" b="0" i="0" u="none" strike="noStrike" kern="1200" cap="none" spc="0" normalizeH="0" baseline="0" noProof="0" dirty="0" err="1">
                <a:ln>
                  <a:noFill/>
                </a:ln>
                <a:effectLst/>
                <a:uLnTx/>
                <a:uFillTx/>
                <a:latin typeface="Calibri" panose="020F0502020204030204"/>
                <a:ea typeface="+mn-ea"/>
                <a:cs typeface="+mn-cs"/>
              </a:rPr>
              <a:t>lab</a:t>
            </a:r>
            <a:r>
              <a:rPr kumimoji="0" lang="fr-FR" sz="1200" b="0" i="0" u="none" strike="noStrike" kern="1200" cap="none" spc="0" normalizeH="0" baseline="0" noProof="0" dirty="0">
                <a:ln>
                  <a:noFill/>
                </a:ln>
                <a:effectLst/>
                <a:uLnTx/>
                <a:uFillTx/>
                <a:latin typeface="Calibri" panose="020F0502020204030204"/>
                <a:ea typeface="+mn-ea"/>
                <a:cs typeface="+mn-cs"/>
              </a:rPr>
              <a:t>)</a:t>
            </a:r>
            <a:endParaRPr lang="fr-FR" sz="1200" b="0" i="0" u="none" strike="noStrike" kern="1200" cap="none" spc="0" normalizeH="0" baseline="0" noProof="0" dirty="0">
              <a:ln>
                <a:noFill/>
              </a:ln>
              <a:effectLst/>
              <a:uLnTx/>
              <a:uFillTx/>
              <a:latin typeface="Calibri" panose="020F0502020204030204"/>
              <a:cs typeface="Calibri"/>
            </a:endParaRPr>
          </a:p>
        </p:txBody>
      </p:sp>
      <p:sp>
        <p:nvSpPr>
          <p:cNvPr id="24" name="TextBox 23">
            <a:extLst>
              <a:ext uri="{FF2B5EF4-FFF2-40B4-BE49-F238E27FC236}">
                <a16:creationId xmlns:a16="http://schemas.microsoft.com/office/drawing/2014/main" id="{160BE78F-ED5C-CE7A-FA0D-CD0A7B798E7D}"/>
              </a:ext>
            </a:extLst>
          </p:cNvPr>
          <p:cNvSpPr txBox="1"/>
          <p:nvPr/>
        </p:nvSpPr>
        <p:spPr>
          <a:xfrm>
            <a:off x="8999822" y="5461694"/>
            <a:ext cx="274320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1600" b="1" i="0" u="none" strike="noStrike" kern="1200" cap="none" spc="0" normalizeH="0" baseline="0" noProof="0">
                <a:ln>
                  <a:noFill/>
                </a:ln>
                <a:effectLst/>
                <a:uLnTx/>
                <a:uFillTx/>
                <a:cs typeface="Calibri" panose="020F0502020204030204" pitchFamily="34" charset="0"/>
              </a:rPr>
              <a:t>Shortlisting candidate assays based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1600" b="1" i="0" u="none" strike="noStrike" kern="1200" cap="none" spc="0" normalizeH="0" baseline="0" noProof="0">
                <a:ln>
                  <a:noFill/>
                </a:ln>
                <a:effectLst/>
                <a:uLnTx/>
                <a:uFillTx/>
                <a:cs typeface="Calibri" panose="020F0502020204030204" pitchFamily="34" charset="0"/>
              </a:rPr>
              <a:t> Performance and operational characteristics</a:t>
            </a:r>
          </a:p>
        </p:txBody>
      </p:sp>
    </p:spTree>
    <p:extLst>
      <p:ext uri="{BB962C8B-B14F-4D97-AF65-F5344CB8AC3E}">
        <p14:creationId xmlns:p14="http://schemas.microsoft.com/office/powerpoint/2010/main" val="1253695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7F7D0AF-C497-A32E-ECED-80436EF18F2E}"/>
              </a:ext>
            </a:extLst>
          </p:cNvPr>
          <p:cNvSpPr txBox="1"/>
          <p:nvPr/>
        </p:nvSpPr>
        <p:spPr>
          <a:xfrm>
            <a:off x="34786" y="6508502"/>
            <a:ext cx="6387099" cy="523220"/>
          </a:xfrm>
          <a:prstGeom prst="rect">
            <a:avLst/>
          </a:prstGeom>
          <a:noFill/>
        </p:spPr>
        <p:txBody>
          <a:bodyPr wrap="square" rtlCol="0">
            <a:spAutoFit/>
          </a:bodyPr>
          <a:lstStyle/>
          <a:p>
            <a:r>
              <a:rPr lang="fr-FR" sz="1400" dirty="0">
                <a:latin typeface="Arial"/>
                <a:cs typeface="Arial"/>
              </a:rPr>
              <a:t>(source: </a:t>
            </a:r>
            <a:r>
              <a:rPr lang="fr-FR" sz="1400" dirty="0">
                <a:latin typeface="Arial"/>
                <a:cs typeface="Arial"/>
                <a:hlinkClick r:id="rId2"/>
              </a:rPr>
              <a:t>https://www.who.int/tools/optimizing-hiv-testing-algorithms-toolkit</a:t>
            </a:r>
            <a:r>
              <a:rPr lang="fr-FR" sz="1400" dirty="0">
                <a:latin typeface="Arial"/>
                <a:cs typeface="Arial"/>
              </a:rPr>
              <a:t>)</a:t>
            </a:r>
          </a:p>
          <a:p>
            <a:endParaRPr lang="fr-FR" sz="1400" dirty="0"/>
          </a:p>
        </p:txBody>
      </p:sp>
      <p:pic>
        <p:nvPicPr>
          <p:cNvPr id="9" name="Image 8">
            <a:extLst>
              <a:ext uri="{FF2B5EF4-FFF2-40B4-BE49-F238E27FC236}">
                <a16:creationId xmlns:a16="http://schemas.microsoft.com/office/drawing/2014/main" id="{75993C3D-7161-564F-362E-8450958636F1}"/>
              </a:ext>
            </a:extLst>
          </p:cNvPr>
          <p:cNvPicPr>
            <a:picLocks noChangeAspect="1"/>
          </p:cNvPicPr>
          <p:nvPr/>
        </p:nvPicPr>
        <p:blipFill>
          <a:blip r:embed="rId3"/>
          <a:stretch>
            <a:fillRect/>
          </a:stretch>
        </p:blipFill>
        <p:spPr>
          <a:xfrm>
            <a:off x="9797242" y="5763861"/>
            <a:ext cx="2359971" cy="828060"/>
          </a:xfrm>
          <a:prstGeom prst="rect">
            <a:avLst/>
          </a:prstGeom>
        </p:spPr>
      </p:pic>
      <p:sp>
        <p:nvSpPr>
          <p:cNvPr id="10" name="Espace réservé du numéro de diapositive 9">
            <a:extLst>
              <a:ext uri="{FF2B5EF4-FFF2-40B4-BE49-F238E27FC236}">
                <a16:creationId xmlns:a16="http://schemas.microsoft.com/office/drawing/2014/main" id="{492D84F7-D901-ED47-BFDC-8AC38F66BCC5}"/>
              </a:ext>
            </a:extLst>
          </p:cNvPr>
          <p:cNvSpPr>
            <a:spLocks noGrp="1"/>
          </p:cNvSpPr>
          <p:nvPr>
            <p:ph type="sldNum" sz="quarter" idx="12"/>
          </p:nvPr>
        </p:nvSpPr>
        <p:spPr/>
        <p:txBody>
          <a:bodyPr/>
          <a:lstStyle/>
          <a:p>
            <a:fld id="{103DCF3C-B283-4971-A44F-3D1B5D10281D}" type="slidenum">
              <a:rPr lang="fr-FR" smtClean="0"/>
              <a:t>19</a:t>
            </a:fld>
            <a:endParaRPr lang="fr-FR"/>
          </a:p>
        </p:txBody>
      </p:sp>
      <p:pic>
        <p:nvPicPr>
          <p:cNvPr id="11" name="Image 10">
            <a:extLst>
              <a:ext uri="{FF2B5EF4-FFF2-40B4-BE49-F238E27FC236}">
                <a16:creationId xmlns:a16="http://schemas.microsoft.com/office/drawing/2014/main" id="{A1F27D8E-6F6E-EE4D-9831-3751CB0C06B7}"/>
              </a:ext>
            </a:extLst>
          </p:cNvPr>
          <p:cNvPicPr>
            <a:picLocks noChangeAspect="1"/>
          </p:cNvPicPr>
          <p:nvPr/>
        </p:nvPicPr>
        <p:blipFill>
          <a:blip r:embed="rId4"/>
          <a:stretch>
            <a:fillRect/>
          </a:stretch>
        </p:blipFill>
        <p:spPr>
          <a:xfrm>
            <a:off x="0" y="1100808"/>
            <a:ext cx="6376781" cy="3037960"/>
          </a:xfrm>
          <a:prstGeom prst="rect">
            <a:avLst/>
          </a:prstGeom>
        </p:spPr>
      </p:pic>
      <p:pic>
        <p:nvPicPr>
          <p:cNvPr id="26" name="Image 25">
            <a:extLst>
              <a:ext uri="{FF2B5EF4-FFF2-40B4-BE49-F238E27FC236}">
                <a16:creationId xmlns:a16="http://schemas.microsoft.com/office/drawing/2014/main" id="{1B68CAA6-EF31-1D4B-94BA-F85B5CBF3C6B}"/>
              </a:ext>
            </a:extLst>
          </p:cNvPr>
          <p:cNvPicPr>
            <a:picLocks noChangeAspect="1"/>
          </p:cNvPicPr>
          <p:nvPr/>
        </p:nvPicPr>
        <p:blipFill>
          <a:blip r:embed="rId5"/>
          <a:stretch>
            <a:fillRect/>
          </a:stretch>
        </p:blipFill>
        <p:spPr>
          <a:xfrm>
            <a:off x="7765670" y="793427"/>
            <a:ext cx="4264230" cy="3087226"/>
          </a:xfrm>
          <a:prstGeom prst="rect">
            <a:avLst/>
          </a:prstGeom>
        </p:spPr>
      </p:pic>
      <p:pic>
        <p:nvPicPr>
          <p:cNvPr id="1026" name="Picture 2" descr="Optimización de los algoritmos de pruebas del VIH: un protocolo de verificación genérica para seleccionar los análisis serológicos del VIH adecuados y evaluar el nivel de reactividad falsa compartida">
            <a:extLst>
              <a:ext uri="{FF2B5EF4-FFF2-40B4-BE49-F238E27FC236}">
                <a16:creationId xmlns:a16="http://schemas.microsoft.com/office/drawing/2014/main" id="{1F7C0B82-08A5-2EE6-C5A2-1A74F61929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82" t="6433" r="5943"/>
          <a:stretch/>
        </p:blipFill>
        <p:spPr bwMode="auto">
          <a:xfrm>
            <a:off x="113452" y="4355803"/>
            <a:ext cx="1648240" cy="2236117"/>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DAD6DA03-60CF-0184-2C20-66E0E3B4E826}"/>
              </a:ext>
            </a:extLst>
          </p:cNvPr>
          <p:cNvSpPr txBox="1"/>
          <p:nvPr/>
        </p:nvSpPr>
        <p:spPr>
          <a:xfrm>
            <a:off x="1663873" y="4255482"/>
            <a:ext cx="4976299" cy="369332"/>
          </a:xfrm>
          <a:prstGeom prst="rect">
            <a:avLst/>
          </a:prstGeom>
          <a:noFill/>
        </p:spPr>
        <p:txBody>
          <a:bodyPr wrap="none" rtlCol="0">
            <a:spAutoFit/>
          </a:bodyPr>
          <a:lstStyle/>
          <a:p>
            <a:r>
              <a:rPr lang="fr-FR" dirty="0"/>
              <a:t>Algorithme </a:t>
            </a:r>
            <a:r>
              <a:rPr lang="fr-FR" dirty="0" err="1"/>
              <a:t>verification</a:t>
            </a:r>
            <a:r>
              <a:rPr lang="fr-FR" dirty="0"/>
              <a:t> </a:t>
            </a:r>
            <a:r>
              <a:rPr lang="fr-FR" dirty="0" err="1"/>
              <a:t>tool</a:t>
            </a:r>
            <a:r>
              <a:rPr lang="fr-FR" dirty="0"/>
              <a:t> kit: </a:t>
            </a:r>
            <a:r>
              <a:rPr lang="fr-FR" dirty="0" err="1"/>
              <a:t>available</a:t>
            </a:r>
            <a:r>
              <a:rPr lang="fr-FR" dirty="0"/>
              <a:t> in </a:t>
            </a:r>
            <a:r>
              <a:rPr lang="fr-FR" dirty="0" err="1"/>
              <a:t>spanish</a:t>
            </a:r>
            <a:endParaRPr lang="fr-FR" dirty="0"/>
          </a:p>
        </p:txBody>
      </p:sp>
      <p:pic>
        <p:nvPicPr>
          <p:cNvPr id="1030" name="Picture 6" descr="Overview">
            <a:extLst>
              <a:ext uri="{FF2B5EF4-FFF2-40B4-BE49-F238E27FC236}">
                <a16:creationId xmlns:a16="http://schemas.microsoft.com/office/drawing/2014/main" id="{5AA8E4D5-2AD1-CB4F-C144-54B2D39EFD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8430" y="4854524"/>
            <a:ext cx="6197240" cy="1295126"/>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F9E87D45-1F4B-38D8-73A5-8619E601E999}"/>
              </a:ext>
            </a:extLst>
          </p:cNvPr>
          <p:cNvSpPr txBox="1"/>
          <p:nvPr/>
        </p:nvSpPr>
        <p:spPr>
          <a:xfrm>
            <a:off x="6376781" y="743915"/>
            <a:ext cx="2909957" cy="369332"/>
          </a:xfrm>
          <a:prstGeom prst="rect">
            <a:avLst/>
          </a:prstGeom>
          <a:noFill/>
        </p:spPr>
        <p:txBody>
          <a:bodyPr wrap="square" rtlCol="0">
            <a:spAutoFit/>
          </a:bodyPr>
          <a:lstStyle/>
          <a:p>
            <a:r>
              <a:rPr lang="fr-FR" dirty="0" err="1"/>
              <a:t>Verification</a:t>
            </a:r>
            <a:r>
              <a:rPr lang="fr-FR" dirty="0"/>
              <a:t> </a:t>
            </a:r>
            <a:r>
              <a:rPr lang="fr-FR" dirty="0" err="1"/>
              <a:t>study</a:t>
            </a:r>
            <a:r>
              <a:rPr lang="fr-FR" dirty="0"/>
              <a:t> </a:t>
            </a:r>
            <a:r>
              <a:rPr lang="fr-FR" dirty="0" err="1"/>
              <a:t>diagram</a:t>
            </a:r>
            <a:r>
              <a:rPr lang="fr-FR" dirty="0"/>
              <a:t>:</a:t>
            </a:r>
          </a:p>
        </p:txBody>
      </p:sp>
      <p:sp>
        <p:nvSpPr>
          <p:cNvPr id="7" name="ZoneTexte 6">
            <a:extLst>
              <a:ext uri="{FF2B5EF4-FFF2-40B4-BE49-F238E27FC236}">
                <a16:creationId xmlns:a16="http://schemas.microsoft.com/office/drawing/2014/main" id="{4B030DF9-BCAC-C2C4-021C-514618D25CCE}"/>
              </a:ext>
            </a:extLst>
          </p:cNvPr>
          <p:cNvSpPr txBox="1"/>
          <p:nvPr/>
        </p:nvSpPr>
        <p:spPr>
          <a:xfrm>
            <a:off x="113452" y="750409"/>
            <a:ext cx="2909957" cy="369332"/>
          </a:xfrm>
          <a:prstGeom prst="rect">
            <a:avLst/>
          </a:prstGeom>
          <a:noFill/>
        </p:spPr>
        <p:txBody>
          <a:bodyPr wrap="square" rtlCol="0">
            <a:spAutoFit/>
          </a:bodyPr>
          <a:lstStyle/>
          <a:p>
            <a:r>
              <a:rPr lang="fr-FR" dirty="0" err="1"/>
              <a:t>Algorithm</a:t>
            </a:r>
            <a:r>
              <a:rPr lang="fr-FR" dirty="0"/>
              <a:t> </a:t>
            </a:r>
            <a:r>
              <a:rPr lang="fr-FR" dirty="0" err="1"/>
              <a:t>Transision</a:t>
            </a:r>
            <a:r>
              <a:rPr lang="fr-FR" dirty="0"/>
              <a:t> Process:</a:t>
            </a:r>
          </a:p>
        </p:txBody>
      </p:sp>
      <p:sp>
        <p:nvSpPr>
          <p:cNvPr id="3" name="ZoneTexte 48">
            <a:extLst>
              <a:ext uri="{FF2B5EF4-FFF2-40B4-BE49-F238E27FC236}">
                <a16:creationId xmlns:a16="http://schemas.microsoft.com/office/drawing/2014/main" id="{0FE18BE9-44F9-0631-3010-BE23814270EE}"/>
              </a:ext>
            </a:extLst>
          </p:cNvPr>
          <p:cNvSpPr txBox="1"/>
          <p:nvPr/>
        </p:nvSpPr>
        <p:spPr>
          <a:xfrm>
            <a:off x="7840882" y="4193009"/>
            <a:ext cx="4007772" cy="2031325"/>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Test 2 </a:t>
            </a:r>
            <a:r>
              <a:rPr kumimoji="0" lang="fr-FR" sz="14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batches</a:t>
            </a:r>
            <a:r>
              <a:rPr kumimoji="0" lang="fr-FR" sz="1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of </a:t>
            </a:r>
            <a:r>
              <a:rPr lang="fr-FR" sz="1400" b="1" dirty="0">
                <a:solidFill>
                  <a:srgbClr val="002060"/>
                </a:solidFill>
                <a:latin typeface="Calibri" panose="020F0502020204030204" pitchFamily="34" charset="0"/>
                <a:cs typeface="Calibri" panose="020F0502020204030204" pitchFamily="34" charset="0"/>
              </a:rPr>
              <a:t>10-12</a:t>
            </a:r>
            <a:r>
              <a:rPr kumimoji="0" lang="fr-FR" sz="1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candidate </a:t>
            </a:r>
            <a:r>
              <a:rPr kumimoji="0" lang="fr-FR" sz="14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products</a:t>
            </a:r>
            <a:r>
              <a:rPr kumimoji="0" lang="fr-FR" sz="1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on a panel of 230 </a:t>
            </a:r>
            <a:r>
              <a:rPr kumimoji="0" lang="fr-FR" sz="1400" b="1" i="0" u="sng"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negative</a:t>
            </a:r>
            <a:r>
              <a:rPr kumimoji="0" lang="fr-FR" sz="1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fr-FR" sz="14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specimens</a:t>
            </a:r>
            <a:r>
              <a:rPr kumimoji="0" lang="fr-FR" sz="1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and </a:t>
            </a:r>
            <a:r>
              <a:rPr kumimoji="0" lang="fr-FR" sz="14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identify</a:t>
            </a:r>
            <a:r>
              <a:rPr kumimoji="0" lang="fr-FR" sz="1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the best 3 test combination(s) + 2 replacement tests</a:t>
            </a:r>
            <a:endParaRPr kumimoji="0" lang="en-ES" sz="1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a:defRPr/>
            </a:pPr>
            <a:r>
              <a:rPr kumimoji="0" lang="fr-FR"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a:t>
            </a:r>
            <a:r>
              <a:rPr lang="fr-FR" sz="1400" dirty="0">
                <a:latin typeface="Calibri" panose="020F0502020204030204" pitchFamily="34" charset="0"/>
                <a:cs typeface="Calibri" panose="020F0502020204030204" pitchFamily="34" charset="0"/>
              </a:rPr>
              <a:t>   </a:t>
            </a:r>
            <a:r>
              <a:rPr kumimoji="0" lang="fr-FR"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fr-FR" sz="1400" b="0" i="0" u="sng" strike="noStrike" kern="1200" cap="none" spc="0" normalizeH="0" baseline="0" noProof="0" dirty="0" err="1">
                <a:ln>
                  <a:noFill/>
                </a:ln>
                <a:effectLst/>
                <a:uLnTx/>
                <a:uFillTx/>
                <a:latin typeface="Calibri" panose="020F0502020204030204" pitchFamily="34" charset="0"/>
                <a:cs typeface="Calibri" panose="020F0502020204030204" pitchFamily="34" charset="0"/>
              </a:rPr>
              <a:t>Assess</a:t>
            </a:r>
            <a:r>
              <a:rPr kumimoji="0" lang="fr-FR" sz="1400" b="0" i="0" u="sng"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fr-FR" sz="1400" b="0" i="0" u="sng" strike="noStrike" kern="1200" cap="none" spc="0" normalizeH="0" baseline="0" noProof="0" dirty="0" err="1">
                <a:ln>
                  <a:noFill/>
                </a:ln>
                <a:effectLst/>
                <a:uLnTx/>
                <a:uFillTx/>
                <a:latin typeface="Calibri" panose="020F0502020204030204" pitchFamily="34" charset="0"/>
                <a:cs typeface="Calibri" panose="020F0502020204030204" pitchFamily="34" charset="0"/>
              </a:rPr>
              <a:t>level</a:t>
            </a:r>
            <a:r>
              <a:rPr kumimoji="0" lang="fr-FR" sz="1400" b="0" i="0" u="sng" strike="noStrike" kern="1200" cap="none" spc="0" normalizeH="0" baseline="0" noProof="0" dirty="0">
                <a:ln>
                  <a:noFill/>
                </a:ln>
                <a:effectLst/>
                <a:uLnTx/>
                <a:uFillTx/>
                <a:latin typeface="Calibri" panose="020F0502020204030204" pitchFamily="34" charset="0"/>
                <a:cs typeface="Calibri" panose="020F0502020204030204" pitchFamily="34" charset="0"/>
              </a:rPr>
              <a:t> of </a:t>
            </a:r>
            <a:r>
              <a:rPr kumimoji="0" lang="fr-FR" sz="1400" b="0" i="0" u="sng" strike="noStrike" kern="1200" cap="none" spc="0" normalizeH="0" baseline="0" noProof="0" dirty="0" err="1">
                <a:ln>
                  <a:noFill/>
                </a:ln>
                <a:effectLst/>
                <a:uLnTx/>
                <a:uFillTx/>
                <a:latin typeface="Calibri" panose="020F0502020204030204" pitchFamily="34" charset="0"/>
                <a:cs typeface="Calibri" panose="020F0502020204030204" pitchFamily="34" charset="0"/>
              </a:rPr>
              <a:t>shared</a:t>
            </a:r>
            <a:r>
              <a:rPr kumimoji="0" lang="fr-FR" sz="1400" b="0" i="0" u="sng" strike="noStrike" kern="1200" cap="none" spc="0" normalizeH="0" baseline="0" noProof="0" dirty="0">
                <a:ln>
                  <a:noFill/>
                </a:ln>
                <a:effectLst/>
                <a:uLnTx/>
                <a:uFillTx/>
                <a:latin typeface="Calibri" panose="020F0502020204030204" pitchFamily="34" charset="0"/>
                <a:cs typeface="Calibri" panose="020F0502020204030204" pitchFamily="34" charset="0"/>
              </a:rPr>
              <a:t> false </a:t>
            </a:r>
            <a:r>
              <a:rPr kumimoji="0" lang="fr-FR" sz="1400" b="0" i="0" u="sng" strike="noStrike" kern="1200" cap="none" spc="0" normalizeH="0" baseline="0" noProof="0" dirty="0" err="1">
                <a:ln>
                  <a:noFill/>
                </a:ln>
                <a:effectLst/>
                <a:uLnTx/>
                <a:uFillTx/>
                <a:latin typeface="Calibri" panose="020F0502020204030204" pitchFamily="34" charset="0"/>
                <a:cs typeface="Calibri" panose="020F0502020204030204" pitchFamily="34" charset="0"/>
              </a:rPr>
              <a:t>reactivity</a:t>
            </a:r>
            <a:r>
              <a:rPr kumimoji="0" lang="fr-FR" sz="1400" b="0" i="0" u="sng" strike="noStrike" kern="1200" cap="none" spc="0" normalizeH="0" baseline="0" noProof="0" dirty="0">
                <a:ln>
                  <a:noFill/>
                </a:ln>
                <a:effectLst/>
                <a:uLnTx/>
                <a:uFillTx/>
                <a:latin typeface="Calibri" panose="020F0502020204030204" pitchFamily="34" charset="0"/>
                <a:cs typeface="Calibri" panose="020F0502020204030204" pitchFamily="34" charset="0"/>
              </a:rPr>
              <a:t> of standalone HIV and dual HIV-Syphilis tests</a:t>
            </a:r>
            <a:endParaRPr lang="fr-FR" sz="1400" b="0" i="0"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285750" indent="-285750">
              <a:buFont typeface="Calibri"/>
              <a:buChar char="-"/>
              <a:defRPr/>
            </a:pPr>
            <a:r>
              <a:rPr lang="fr-FR" sz="1400" dirty="0">
                <a:latin typeface="Calibri" panose="020F0502020204030204" pitchFamily="34" charset="0"/>
                <a:cs typeface="Calibri" panose="020F0502020204030204" pitchFamily="34" charset="0"/>
              </a:rPr>
              <a:t>Cross sectional </a:t>
            </a:r>
            <a:r>
              <a:rPr lang="fr-FR" sz="1400" dirty="0" err="1">
                <a:latin typeface="Calibri" panose="020F0502020204030204" pitchFamily="34" charset="0"/>
                <a:cs typeface="Calibri" panose="020F0502020204030204" pitchFamily="34" charset="0"/>
              </a:rPr>
              <a:t>laboratory</a:t>
            </a:r>
            <a:r>
              <a:rPr lang="fr-FR" sz="1400" dirty="0">
                <a:latin typeface="Calibri" panose="020F0502020204030204" pitchFamily="34" charset="0"/>
                <a:cs typeface="Calibri" panose="020F0502020204030204" pitchFamily="34" charset="0"/>
              </a:rPr>
              <a:t> </a:t>
            </a:r>
            <a:r>
              <a:rPr lang="fr-FR" sz="1400" dirty="0" err="1">
                <a:latin typeface="Calibri" panose="020F0502020204030204" pitchFamily="34" charset="0"/>
                <a:cs typeface="Calibri" panose="020F0502020204030204" pitchFamily="34" charset="0"/>
              </a:rPr>
              <a:t>study</a:t>
            </a:r>
            <a:endParaRPr lang="fr-FR" sz="1400" dirty="0">
              <a:latin typeface="Calibri" panose="020F0502020204030204" pitchFamily="34" charset="0"/>
              <a:ea typeface="+mn-lt"/>
              <a:cs typeface="Calibri" panose="020F0502020204030204" pitchFamily="34" charset="0"/>
            </a:endParaRPr>
          </a:p>
          <a:p>
            <a:pPr marL="285750" marR="0" lvl="0" indent="-285750" algn="l" defTabSz="914400">
              <a:lnSpc>
                <a:spcPct val="100000"/>
              </a:lnSpc>
              <a:spcBef>
                <a:spcPts val="0"/>
              </a:spcBef>
              <a:spcAft>
                <a:spcPts val="0"/>
              </a:spcAft>
              <a:buClrTx/>
              <a:buSzTx/>
              <a:buFontTx/>
              <a:buChar char="-"/>
              <a:tabLst/>
              <a:defRPr/>
            </a:pPr>
            <a:r>
              <a:rPr kumimoji="0" lang="fr-FR" sz="14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Clinical</a:t>
            </a:r>
            <a:r>
              <a:rPr kumimoji="0" lang="fr-FR"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fr-FR" sz="14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specimen</a:t>
            </a:r>
            <a:r>
              <a:rPr kumimoji="0" lang="fr-FR"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fr-FR" sz="14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collected</a:t>
            </a:r>
            <a:r>
              <a:rPr kumimoji="0" lang="fr-FR"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fr-FR" sz="14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prospectively</a:t>
            </a:r>
            <a:r>
              <a:rPr kumimoji="0" lang="fr-FR"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fr-FR" sz="14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from</a:t>
            </a:r>
            <a:r>
              <a:rPr kumimoji="0" lang="fr-FR"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fr-FR" sz="14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individual</a:t>
            </a:r>
            <a:r>
              <a:rPr kumimoji="0" lang="fr-FR"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fr-FR" sz="14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attending</a:t>
            </a:r>
            <a:r>
              <a:rPr kumimoji="0" lang="fr-FR"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routine HIV </a:t>
            </a:r>
            <a:r>
              <a:rPr kumimoji="0" lang="fr-FR" sz="14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testing</a:t>
            </a:r>
            <a:endParaRPr lang="fr-FR"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867FD02-D249-32F8-7C72-CD10BD7D30A3}"/>
              </a:ext>
            </a:extLst>
          </p:cNvPr>
          <p:cNvSpPr txBox="1"/>
          <p:nvPr/>
        </p:nvSpPr>
        <p:spPr>
          <a:xfrm>
            <a:off x="59756" y="-40300"/>
            <a:ext cx="12192000" cy="646331"/>
          </a:xfrm>
          <a:prstGeom prst="rect">
            <a:avLst/>
          </a:prstGeom>
          <a:solidFill>
            <a:schemeClr val="accent1"/>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600" b="1" dirty="0" err="1">
                <a:solidFill>
                  <a:schemeClr val="bg1"/>
                </a:solidFill>
                <a:latin typeface="+mn-lt"/>
                <a:ea typeface="Calibri Light"/>
                <a:cs typeface="Calibri Light"/>
              </a:rPr>
              <a:t>Algorithm</a:t>
            </a:r>
            <a:r>
              <a:rPr lang="fr-FR" sz="3600" b="1" dirty="0">
                <a:solidFill>
                  <a:schemeClr val="bg1"/>
                </a:solidFill>
                <a:latin typeface="+mn-lt"/>
                <a:ea typeface="Calibri Light"/>
                <a:cs typeface="Calibri Light"/>
              </a:rPr>
              <a:t> transition process and </a:t>
            </a:r>
            <a:r>
              <a:rPr lang="fr-FR" sz="3600" b="1" dirty="0" err="1">
                <a:solidFill>
                  <a:schemeClr val="bg1"/>
                </a:solidFill>
                <a:latin typeface="+mn-lt"/>
                <a:ea typeface="Calibri Light"/>
                <a:cs typeface="Calibri Light"/>
              </a:rPr>
              <a:t>available</a:t>
            </a:r>
            <a:r>
              <a:rPr lang="fr-FR" sz="3600" b="1" dirty="0">
                <a:solidFill>
                  <a:schemeClr val="bg1"/>
                </a:solidFill>
                <a:latin typeface="+mn-lt"/>
                <a:ea typeface="Calibri Light"/>
                <a:cs typeface="Calibri Light"/>
              </a:rPr>
              <a:t> </a:t>
            </a:r>
            <a:r>
              <a:rPr lang="fr-FR" sz="3600" b="1" dirty="0" err="1">
                <a:solidFill>
                  <a:schemeClr val="bg1"/>
                </a:solidFill>
                <a:latin typeface="+mn-lt"/>
                <a:ea typeface="Calibri Light"/>
                <a:cs typeface="Calibri Light"/>
              </a:rPr>
              <a:t>tools</a:t>
            </a:r>
            <a:endParaRPr kumimoji="0" lang="en-ES" sz="36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3422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7" name="Rectangle 2458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82" name="Picture 1">
            <a:extLst>
              <a:ext uri="{FF2B5EF4-FFF2-40B4-BE49-F238E27FC236}">
                <a16:creationId xmlns:a16="http://schemas.microsoft.com/office/drawing/2014/main" id="{EF0DABE1-8022-17C0-0A00-68B1A6E28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4" r="3157" b="-2"/>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AC73701-6F7B-9127-D40F-2B4F93D3E011}"/>
              </a:ext>
            </a:extLst>
          </p:cNvPr>
          <p:cNvPicPr>
            <a:picLocks noChangeAspect="1"/>
          </p:cNvPicPr>
          <p:nvPr/>
        </p:nvPicPr>
        <p:blipFill>
          <a:blip r:embed="rId4"/>
          <a:srcRect t="6429" r="-2" b="7915"/>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4589" name="Freeform: Shape 2458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591" name="Freeform: Shape 2459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578" name="Title 8">
            <a:extLst>
              <a:ext uri="{FF2B5EF4-FFF2-40B4-BE49-F238E27FC236}">
                <a16:creationId xmlns:a16="http://schemas.microsoft.com/office/drawing/2014/main" id="{6776F9EF-87F9-4423-F759-82E27EA02145}"/>
              </a:ext>
            </a:extLst>
          </p:cNvPr>
          <p:cNvSpPr>
            <a:spLocks noGrp="1" noChangeArrowheads="1"/>
          </p:cNvSpPr>
          <p:nvPr>
            <p:ph type="title"/>
          </p:nvPr>
        </p:nvSpPr>
        <p:spPr>
          <a:xfrm>
            <a:off x="448056" y="859536"/>
            <a:ext cx="4832802" cy="1243584"/>
          </a:xfrm>
        </p:spPr>
        <p:txBody>
          <a:bodyPr>
            <a:normAutofit/>
          </a:bodyPr>
          <a:lstStyle/>
          <a:p>
            <a:pPr eaLnBrk="1" hangingPunct="1"/>
            <a:r>
              <a:rPr lang="en-US" altLang="en-US" sz="3400" b="1" dirty="0">
                <a:latin typeface="Calibri" panose="020F0502020204030204" pitchFamily="34" charset="0"/>
                <a:cs typeface="Calibri" panose="020F0502020204030204" pitchFamily="34" charset="0"/>
              </a:rPr>
              <a:t>Presentation Outline</a:t>
            </a:r>
          </a:p>
        </p:txBody>
      </p:sp>
      <p:sp>
        <p:nvSpPr>
          <p:cNvPr id="24593" name="Rectangle 2459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595" name="Rectangle 2459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97" name="Rectangle 2459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579" name="Content Placeholder 11">
            <a:extLst>
              <a:ext uri="{FF2B5EF4-FFF2-40B4-BE49-F238E27FC236}">
                <a16:creationId xmlns:a16="http://schemas.microsoft.com/office/drawing/2014/main" id="{B292936A-8222-0D98-AF1D-743B9F8C0BBB}"/>
              </a:ext>
            </a:extLst>
          </p:cNvPr>
          <p:cNvSpPr>
            <a:spLocks noGrp="1" noChangeArrowheads="1"/>
          </p:cNvSpPr>
          <p:nvPr>
            <p:ph idx="1"/>
          </p:nvPr>
        </p:nvSpPr>
        <p:spPr>
          <a:xfrm>
            <a:off x="448056" y="2512611"/>
            <a:ext cx="4832803" cy="3664351"/>
          </a:xfrm>
        </p:spPr>
        <p:txBody>
          <a:bodyPr vert="horz" lIns="91440" tIns="45720" rIns="91440" bIns="45720" rtlCol="0">
            <a:normAutofit/>
          </a:bodyPr>
          <a:lstStyle/>
          <a:p>
            <a:pPr marL="514350" indent="-514350" eaLnBrk="1" hangingPunct="1">
              <a:buFontTx/>
              <a:buAutoNum type="arabicPeriod"/>
            </a:pPr>
            <a:r>
              <a:rPr lang="en-US" altLang="en-US" sz="1300" b="1" dirty="0">
                <a:cs typeface="Calibri"/>
              </a:rPr>
              <a:t>95-95-95 Goal and Epidemiological Profile Latin America and the Caribbean</a:t>
            </a:r>
            <a:endParaRPr lang="en-US" altLang="en-US" sz="1300" b="1" dirty="0">
              <a:ea typeface="Calibri"/>
              <a:cs typeface="Calibri"/>
            </a:endParaRPr>
          </a:p>
          <a:p>
            <a:pPr marL="514350" indent="-514350" eaLnBrk="1" hangingPunct="1">
              <a:buFontTx/>
              <a:buAutoNum type="arabicPeriod"/>
            </a:pPr>
            <a:r>
              <a:rPr lang="en-US" altLang="en-US" sz="1300" b="1" dirty="0">
                <a:cs typeface="Calibri" panose="020F0502020204030204" pitchFamily="34" charset="0"/>
              </a:rPr>
              <a:t>Evidence and Rationale for Using WHO HIV 3-test Algorithms</a:t>
            </a:r>
          </a:p>
          <a:p>
            <a:pPr marL="971550" lvl="1" indent="-514350" eaLnBrk="1" hangingPunct="1">
              <a:buFont typeface="Ebrima" panose="02000000000000000000" pitchFamily="2" charset="0"/>
              <a:buAutoNum type="alphaLcPeriod"/>
            </a:pPr>
            <a:r>
              <a:rPr lang="en-US" altLang="en-US" sz="1300" b="1" dirty="0">
                <a:cs typeface="Calibri" panose="020F0502020204030204" pitchFamily="34" charset="0"/>
              </a:rPr>
              <a:t>3 consecutive reactive tests for a positive diagnosis</a:t>
            </a:r>
          </a:p>
          <a:p>
            <a:pPr marL="971550" lvl="1" indent="-514350" eaLnBrk="1" hangingPunct="1">
              <a:buFont typeface="Ebrima" panose="02000000000000000000" pitchFamily="2" charset="0"/>
              <a:buAutoNum type="alphaLcPeriod"/>
            </a:pPr>
            <a:r>
              <a:rPr lang="en-US" altLang="en-US" sz="1300" b="1" dirty="0">
                <a:cs typeface="Calibri" panose="020F0502020204030204" pitchFamily="34" charset="0"/>
              </a:rPr>
              <a:t>Reminder of 2019 guidelines and updates in the new HTS guidelines</a:t>
            </a:r>
          </a:p>
          <a:p>
            <a:pPr marL="971550" lvl="1" indent="-514350">
              <a:buFont typeface="Ebrima" panose="02000000000000000000" pitchFamily="2" charset="0"/>
              <a:buAutoNum type="alphaLcPeriod"/>
            </a:pPr>
            <a:r>
              <a:rPr lang="en-US" altLang="en-US" sz="1300" b="1" dirty="0">
                <a:cs typeface="Calibri" panose="020F0502020204030204" pitchFamily="34" charset="0"/>
              </a:rPr>
              <a:t>Cost consideration of Retesting before ART initiation and 3-test strategy</a:t>
            </a:r>
          </a:p>
          <a:p>
            <a:pPr marL="971550" lvl="1" indent="-514350" eaLnBrk="1" hangingPunct="1">
              <a:buFont typeface="Ebrima" panose="02000000000000000000" pitchFamily="2" charset="0"/>
              <a:buAutoNum type="alphaLcPeriod"/>
            </a:pPr>
            <a:r>
              <a:rPr lang="en-US" altLang="en-US" sz="1300" b="1" dirty="0">
                <a:cs typeface="Calibri" panose="020F0502020204030204" pitchFamily="34" charset="0"/>
              </a:rPr>
              <a:t>HIV-ST, </a:t>
            </a:r>
            <a:r>
              <a:rPr lang="en-US" altLang="en-US" sz="1300" b="1" dirty="0" err="1">
                <a:cs typeface="Calibri" panose="020F0502020204030204" pitchFamily="34" charset="0"/>
              </a:rPr>
              <a:t>Netw</a:t>
            </a:r>
            <a:r>
              <a:rPr lang="en" sz="1300" b="1" dirty="0" err="1">
                <a:latin typeface="Calibri" panose="020F0502020204030204" pitchFamily="34" charset="0"/>
                <a:cs typeface="Calibri" panose="020F0502020204030204" pitchFamily="34" charset="0"/>
              </a:rPr>
              <a:t>ork</a:t>
            </a:r>
            <a:r>
              <a:rPr lang="en" sz="1300" b="1" dirty="0">
                <a:latin typeface="Calibri" panose="020F0502020204030204" pitchFamily="34" charset="0"/>
                <a:cs typeface="Calibri" panose="020F0502020204030204" pitchFamily="34" charset="0"/>
              </a:rPr>
              <a:t>-based screening, and </a:t>
            </a:r>
            <a:r>
              <a:rPr lang="en-CA" sz="1300" b="1" dirty="0">
                <a:latin typeface="Calibri" panose="020F0502020204030204" pitchFamily="34" charset="0"/>
                <a:cs typeface="Calibri" panose="020F0502020204030204" pitchFamily="34" charset="0"/>
              </a:rPr>
              <a:t>recency testing</a:t>
            </a:r>
            <a:endParaRPr lang="en-US" altLang="en-US" sz="1300" b="1" dirty="0">
              <a:cs typeface="Calibri" panose="020F0502020204030204" pitchFamily="34" charset="0"/>
            </a:endParaRPr>
          </a:p>
          <a:p>
            <a:pPr marL="971550" lvl="1" indent="-514350" eaLnBrk="1" hangingPunct="1">
              <a:buFont typeface="Ebrima" panose="02000000000000000000" pitchFamily="2" charset="0"/>
              <a:buAutoNum type="alphaLcPeriod"/>
            </a:pPr>
            <a:r>
              <a:rPr lang="en-US" altLang="en-US" sz="1300" b="1" dirty="0">
                <a:cs typeface="Calibri" panose="020F0502020204030204" pitchFamily="34" charset="0"/>
              </a:rPr>
              <a:t>Lay workers testing</a:t>
            </a:r>
          </a:p>
          <a:p>
            <a:pPr marL="971550" lvl="1" indent="-514350" eaLnBrk="1" hangingPunct="1">
              <a:buFont typeface="Ebrima" panose="02000000000000000000" pitchFamily="2" charset="0"/>
              <a:buAutoNum type="alphaLcPeriod"/>
            </a:pPr>
            <a:r>
              <a:rPr lang="en-US" altLang="en-US" sz="1300" b="1" dirty="0">
                <a:cs typeface="Calibri" panose="020F0502020204030204" pitchFamily="34" charset="0"/>
              </a:rPr>
              <a:t>Dual HIV-syphilis test in ANC and Key population settings</a:t>
            </a:r>
          </a:p>
          <a:p>
            <a:pPr marL="971550" lvl="1" indent="-514350">
              <a:buFont typeface="Ebrima" panose="02000000000000000000" pitchFamily="2" charset="0"/>
              <a:buAutoNum type="alphaLcPeriod"/>
            </a:pPr>
            <a:r>
              <a:rPr lang="en-US" altLang="en-US" sz="1300" b="1" dirty="0">
                <a:cs typeface="Calibri"/>
              </a:rPr>
              <a:t>NAT and HIV infection diagnosis - current status</a:t>
            </a:r>
            <a:endParaRPr lang="en-US" altLang="en-US" sz="1300" b="1" dirty="0">
              <a:ea typeface="Calibri"/>
              <a:cs typeface="Calibri"/>
            </a:endParaRPr>
          </a:p>
          <a:p>
            <a:pPr marL="514350" indent="-514350" eaLnBrk="1" hangingPunct="1">
              <a:buFontTx/>
              <a:buAutoNum type="arabicPeriod"/>
            </a:pPr>
            <a:r>
              <a:rPr lang="en-US" altLang="en-US" sz="1300" b="1" dirty="0">
                <a:cs typeface="Calibri" panose="020F0502020204030204" pitchFamily="34" charset="0"/>
              </a:rPr>
              <a:t>Process to update HIV testing strategy and algorithms</a:t>
            </a:r>
          </a:p>
        </p:txBody>
      </p:sp>
      <p:sp>
        <p:nvSpPr>
          <p:cNvPr id="6" name="Slide Number Placeholder 5">
            <a:extLst>
              <a:ext uri="{FF2B5EF4-FFF2-40B4-BE49-F238E27FC236}">
                <a16:creationId xmlns:a16="http://schemas.microsoft.com/office/drawing/2014/main" id="{77C5041B-CE32-0C69-2AEB-73EE08CB40FB}"/>
              </a:ext>
            </a:extLst>
          </p:cNvPr>
          <p:cNvSpPr>
            <a:spLocks noGrp="1"/>
          </p:cNvSpPr>
          <p:nvPr>
            <p:ph type="sldNum" sz="quarter" idx="12"/>
          </p:nvPr>
        </p:nvSpPr>
        <p:spPr>
          <a:xfrm>
            <a:off x="9009888" y="6356350"/>
            <a:ext cx="2743200" cy="365125"/>
          </a:xfrm>
        </p:spPr>
        <p:txBody>
          <a:bodyPr>
            <a:normAutofit/>
          </a:bodyPr>
          <a:lstStyle/>
          <a:p>
            <a:pPr>
              <a:spcAft>
                <a:spcPts val="600"/>
              </a:spcAft>
            </a:pPr>
            <a:fld id="{B252F8E9-5D5B-4F54-A461-5E2496A6CC00}" type="slidenum">
              <a:rPr lang="en-US">
                <a:solidFill>
                  <a:schemeClr val="bg1"/>
                </a:solidFill>
              </a:rPr>
              <a:pPr>
                <a:spcAft>
                  <a:spcPts val="600"/>
                </a:spcAft>
              </a:pPr>
              <a:t>2</a:t>
            </a:fld>
            <a:endParaRPr lang="en-US">
              <a:solidFill>
                <a:schemeClr val="bg1"/>
              </a:solidFill>
            </a:endParaRPr>
          </a:p>
        </p:txBody>
      </p:sp>
      <p:pic>
        <p:nvPicPr>
          <p:cNvPr id="24581" name="Picture 12">
            <a:extLst>
              <a:ext uri="{FF2B5EF4-FFF2-40B4-BE49-F238E27FC236}">
                <a16:creationId xmlns:a16="http://schemas.microsoft.com/office/drawing/2014/main" id="{D7E80855-A1F8-9B5D-A6C7-648AEC15EE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6615" y="393017"/>
            <a:ext cx="1109721" cy="35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452949-C98E-274D-BADD-7F7E16DB72A9}"/>
              </a:ext>
            </a:extLst>
          </p:cNvPr>
          <p:cNvSpPr txBox="1"/>
          <p:nvPr/>
        </p:nvSpPr>
        <p:spPr>
          <a:xfrm>
            <a:off x="137797" y="662038"/>
            <a:ext cx="6210321" cy="707886"/>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a:ln>
                  <a:noFill/>
                </a:ln>
                <a:solidFill>
                  <a:srgbClr val="0070C0"/>
                </a:solidFill>
                <a:effectLst/>
                <a:uLnTx/>
                <a:uFillTx/>
                <a:cs typeface="Arial" panose="020B0604020202020204" pitchFamily="34" charset="0"/>
              </a:rPr>
              <a:t>Run new 3-test algorithms for 1 month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a:ln>
                  <a:noFill/>
                </a:ln>
                <a:solidFill>
                  <a:srgbClr val="0070C0"/>
                </a:solidFill>
                <a:effectLst/>
                <a:uLnTx/>
                <a:uFillTx/>
                <a:cs typeface="Arial" panose="020B0604020202020204" pitchFamily="34" charset="0"/>
              </a:rPr>
              <a:t>(in selected low-volume and high-volume sites)</a:t>
            </a:r>
          </a:p>
        </p:txBody>
      </p:sp>
      <p:sp>
        <p:nvSpPr>
          <p:cNvPr id="122" name="TextBox 121">
            <a:extLst>
              <a:ext uri="{FF2B5EF4-FFF2-40B4-BE49-F238E27FC236}">
                <a16:creationId xmlns:a16="http://schemas.microsoft.com/office/drawing/2014/main" id="{FD4A3516-247C-474B-9237-7814F9122347}"/>
              </a:ext>
            </a:extLst>
          </p:cNvPr>
          <p:cNvSpPr txBox="1"/>
          <p:nvPr/>
        </p:nvSpPr>
        <p:spPr>
          <a:xfrm>
            <a:off x="7822426" y="750487"/>
            <a:ext cx="3939953" cy="461665"/>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Small scale implementation</a:t>
            </a:r>
            <a:endParaRPr kumimoji="0" lang="en-ES" sz="2400" b="1"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endParaRPr>
          </a:p>
        </p:txBody>
      </p:sp>
      <p:sp>
        <p:nvSpPr>
          <p:cNvPr id="123" name="Right Arrow 122">
            <a:extLst>
              <a:ext uri="{FF2B5EF4-FFF2-40B4-BE49-F238E27FC236}">
                <a16:creationId xmlns:a16="http://schemas.microsoft.com/office/drawing/2014/main" id="{2EA9C83D-BD7C-CD4E-B076-29B4FD20C2B5}"/>
              </a:ext>
            </a:extLst>
          </p:cNvPr>
          <p:cNvSpPr/>
          <p:nvPr/>
        </p:nvSpPr>
        <p:spPr>
          <a:xfrm>
            <a:off x="6589706" y="631851"/>
            <a:ext cx="1100441" cy="629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TextBox 123">
            <a:extLst>
              <a:ext uri="{FF2B5EF4-FFF2-40B4-BE49-F238E27FC236}">
                <a16:creationId xmlns:a16="http://schemas.microsoft.com/office/drawing/2014/main" id="{37D4E7CD-B284-6142-89DE-43468EA16942}"/>
              </a:ext>
            </a:extLst>
          </p:cNvPr>
          <p:cNvSpPr txBox="1"/>
          <p:nvPr/>
        </p:nvSpPr>
        <p:spPr>
          <a:xfrm>
            <a:off x="9702438" y="1472282"/>
            <a:ext cx="2292924"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70C0"/>
              </a:buClr>
              <a:buSzPct val="120000"/>
              <a:buFont typeface="Wingdings" pitchFamily="2" charset="2"/>
              <a:buChar char="§"/>
              <a:tabLst/>
              <a:defRPr/>
            </a:pPr>
            <a:r>
              <a:rPr kumimoji="0" lang="en-ZW" sz="2000" b="0" i="0" u="none" strike="noStrike" kern="1200" cap="none" spc="0" normalizeH="0" baseline="0" noProof="0" dirty="0">
                <a:ln>
                  <a:noFill/>
                </a:ln>
                <a:solidFill>
                  <a:prstClr val="black"/>
                </a:solidFill>
                <a:effectLst/>
                <a:uLnTx/>
                <a:uFillTx/>
                <a:cs typeface="Arial" panose="020B0604020202020204" pitchFamily="34" charset="0"/>
              </a:rPr>
              <a:t>Assess feasibility and acceptability</a:t>
            </a:r>
          </a:p>
          <a:p>
            <a:pPr marL="285750" marR="0" lvl="0" indent="-285750" algn="l" defTabSz="914400" rtl="0" eaLnBrk="1" fontAlgn="auto" latinLnBrk="0" hangingPunct="1">
              <a:lnSpc>
                <a:spcPct val="100000"/>
              </a:lnSpc>
              <a:spcBef>
                <a:spcPts val="0"/>
              </a:spcBef>
              <a:spcAft>
                <a:spcPts val="0"/>
              </a:spcAft>
              <a:buClr>
                <a:srgbClr val="0070C0"/>
              </a:buClr>
              <a:buSzPct val="120000"/>
              <a:buFont typeface="Wingdings" pitchFamily="2" charset="2"/>
              <a:buChar char="§"/>
              <a:tabLst/>
              <a:defRPr/>
            </a:pPr>
            <a:r>
              <a:rPr kumimoji="0" lang="en-ZW" sz="2000" b="0" i="0" u="none" strike="noStrike" kern="1200" cap="none" spc="0" normalizeH="0" baseline="0" noProof="0" dirty="0">
                <a:ln>
                  <a:noFill/>
                </a:ln>
                <a:solidFill>
                  <a:prstClr val="black"/>
                </a:solidFill>
                <a:effectLst/>
                <a:uLnTx/>
                <a:uFillTx/>
                <a:cs typeface="Arial" panose="020B0604020202020204" pitchFamily="34" charset="0"/>
              </a:rPr>
              <a:t>Share lessons learned</a:t>
            </a:r>
          </a:p>
          <a:p>
            <a:pPr marL="285750" marR="0" lvl="0" indent="-285750" algn="l" defTabSz="914400" rtl="0" eaLnBrk="1" fontAlgn="auto" latinLnBrk="0" hangingPunct="1">
              <a:lnSpc>
                <a:spcPct val="100000"/>
              </a:lnSpc>
              <a:spcBef>
                <a:spcPts val="0"/>
              </a:spcBef>
              <a:spcAft>
                <a:spcPts val="0"/>
              </a:spcAft>
              <a:buClr>
                <a:srgbClr val="0070C0"/>
              </a:buClr>
              <a:buSzPct val="120000"/>
              <a:buFont typeface="Wingdings" pitchFamily="2" charset="2"/>
              <a:buChar char="§"/>
              <a:tabLst/>
              <a:defRPr/>
            </a:pPr>
            <a:r>
              <a:rPr kumimoji="0" lang="en-ZW" sz="2000" b="0" i="0" u="none" strike="noStrike" kern="1200" cap="none" spc="0" normalizeH="0" baseline="0" noProof="0" dirty="0">
                <a:ln>
                  <a:noFill/>
                </a:ln>
                <a:solidFill>
                  <a:prstClr val="black"/>
                </a:solidFill>
                <a:effectLst/>
                <a:uLnTx/>
                <a:uFillTx/>
                <a:cs typeface="Arial" panose="020B0604020202020204" pitchFamily="34" charset="0"/>
              </a:rPr>
              <a:t>Adapt local policy</a:t>
            </a:r>
          </a:p>
          <a:p>
            <a:pPr marL="285750" marR="0" lvl="0" indent="-285750" algn="l" defTabSz="914400" rtl="0" eaLnBrk="1" fontAlgn="auto" latinLnBrk="0" hangingPunct="1">
              <a:lnSpc>
                <a:spcPct val="100000"/>
              </a:lnSpc>
              <a:spcBef>
                <a:spcPts val="0"/>
              </a:spcBef>
              <a:spcAft>
                <a:spcPts val="0"/>
              </a:spcAft>
              <a:buClr>
                <a:srgbClr val="0070C0"/>
              </a:buClr>
              <a:buSzPct val="120000"/>
              <a:buFont typeface="Wingdings" pitchFamily="2" charset="2"/>
              <a:buChar char="§"/>
              <a:tabLst/>
              <a:defRPr/>
            </a:pPr>
            <a:r>
              <a:rPr kumimoji="0" lang="en-ZW" sz="2000" b="1" i="0" u="none" strike="noStrike" kern="1200" cap="none" spc="0" normalizeH="0" baseline="0" noProof="0" dirty="0">
                <a:ln>
                  <a:noFill/>
                </a:ln>
                <a:solidFill>
                  <a:srgbClr val="0070C0"/>
                </a:solidFill>
                <a:effectLst/>
                <a:uLnTx/>
                <a:uFillTx/>
                <a:cs typeface="Arial" panose="020B0604020202020204" pitchFamily="34" charset="0"/>
              </a:rPr>
              <a:t>Register products</a:t>
            </a:r>
          </a:p>
          <a:p>
            <a:pPr marL="285750" marR="0" lvl="0" indent="-285750" algn="l" defTabSz="914400" rtl="0" eaLnBrk="1" fontAlgn="auto" latinLnBrk="0" hangingPunct="1">
              <a:lnSpc>
                <a:spcPct val="100000"/>
              </a:lnSpc>
              <a:spcBef>
                <a:spcPts val="0"/>
              </a:spcBef>
              <a:spcAft>
                <a:spcPts val="0"/>
              </a:spcAft>
              <a:buClr>
                <a:srgbClr val="0070C0"/>
              </a:buClr>
              <a:buSzPct val="120000"/>
              <a:buFont typeface="Wingdings" pitchFamily="2" charset="2"/>
              <a:buChar char="§"/>
              <a:tabLst/>
              <a:defRPr/>
            </a:pPr>
            <a:r>
              <a:rPr kumimoji="0" lang="en-ZW" sz="2000" b="0" i="0" u="none" strike="noStrike" kern="1200" cap="none" spc="0" normalizeH="0" baseline="0" noProof="0" dirty="0">
                <a:ln>
                  <a:noFill/>
                </a:ln>
                <a:solidFill>
                  <a:prstClr val="black"/>
                </a:solidFill>
                <a:effectLst/>
                <a:uLnTx/>
                <a:uFillTx/>
                <a:cs typeface="Arial" panose="020B0604020202020204" pitchFamily="34" charset="0"/>
              </a:rPr>
              <a:t>Scale up </a:t>
            </a:r>
          </a:p>
          <a:p>
            <a:pPr marL="0" marR="0" lvl="0" indent="0" algn="l" defTabSz="914400" rtl="0" eaLnBrk="1" fontAlgn="auto" latinLnBrk="0" hangingPunct="1">
              <a:lnSpc>
                <a:spcPct val="100000"/>
              </a:lnSpc>
              <a:spcBef>
                <a:spcPts val="0"/>
              </a:spcBef>
              <a:spcAft>
                <a:spcPts val="0"/>
              </a:spcAft>
              <a:buClr>
                <a:srgbClr val="0070C0"/>
              </a:buClr>
              <a:buSzPct val="120000"/>
              <a:buFontTx/>
              <a:buNone/>
              <a:tabLst/>
              <a:defRPr/>
            </a:pPr>
            <a:endParaRPr kumimoji="0" lang="en-ZW"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Espace réservé du contenu 10">
            <a:extLst>
              <a:ext uri="{FF2B5EF4-FFF2-40B4-BE49-F238E27FC236}">
                <a16:creationId xmlns:a16="http://schemas.microsoft.com/office/drawing/2014/main" id="{9859A584-547B-400B-A395-B00948ECBE0C}"/>
              </a:ext>
            </a:extLst>
          </p:cNvPr>
          <p:cNvSpPr>
            <a:spLocks noGrp="1"/>
          </p:cNvSpPr>
          <p:nvPr>
            <p:ph idx="1"/>
          </p:nvPr>
        </p:nvSpPr>
        <p:spPr>
          <a:xfrm>
            <a:off x="137797" y="1564496"/>
            <a:ext cx="9892028" cy="5099968"/>
          </a:xfrm>
        </p:spPr>
        <p:txBody>
          <a:bodyPr vert="horz" lIns="91440" tIns="45720" rIns="91440" bIns="45720" rtlCol="0" anchor="t">
            <a:normAutofit fontScale="47500" lnSpcReduction="20000"/>
          </a:bodyPr>
          <a:lstStyle/>
          <a:p>
            <a:pPr marL="0" indent="0">
              <a:buNone/>
            </a:pPr>
            <a:r>
              <a:rPr lang="fr-FR" sz="3400" b="1" dirty="0">
                <a:cs typeface="Arial" panose="020B0604020202020204" pitchFamily="34" charset="0"/>
              </a:rPr>
              <a:t>In a routine </a:t>
            </a:r>
            <a:r>
              <a:rPr lang="fr-FR" sz="3400" b="1" dirty="0" err="1">
                <a:cs typeface="Arial" panose="020B0604020202020204" pitchFamily="34" charset="0"/>
              </a:rPr>
              <a:t>context</a:t>
            </a:r>
            <a:r>
              <a:rPr lang="fr-FR" sz="3400" b="1" dirty="0">
                <a:cs typeface="Arial" panose="020B0604020202020204" pitchFamily="34" charset="0"/>
              </a:rPr>
              <a:t>: check </a:t>
            </a:r>
            <a:r>
              <a:rPr lang="fr-FR" sz="3400" b="1" dirty="0" err="1">
                <a:cs typeface="Arial" panose="020B0604020202020204" pitchFamily="34" charset="0"/>
              </a:rPr>
              <a:t>everything</a:t>
            </a:r>
            <a:r>
              <a:rPr lang="fr-FR" sz="3400" b="1" dirty="0">
                <a:cs typeface="Arial" panose="020B0604020202020204" pitchFamily="34" charset="0"/>
              </a:rPr>
              <a:t> </a:t>
            </a:r>
            <a:r>
              <a:rPr lang="fr-FR" sz="3400" b="1" dirty="0" err="1">
                <a:cs typeface="Arial" panose="020B0604020202020204" pitchFamily="34" charset="0"/>
              </a:rPr>
              <a:t>is</a:t>
            </a:r>
            <a:r>
              <a:rPr lang="fr-FR" sz="3400" b="1" dirty="0">
                <a:cs typeface="Arial" panose="020B0604020202020204" pitchFamily="34" charset="0"/>
              </a:rPr>
              <a:t> </a:t>
            </a:r>
            <a:r>
              <a:rPr lang="fr-FR" sz="3400" b="1" dirty="0" err="1">
                <a:cs typeface="Arial" panose="020B0604020202020204" pitchFamily="34" charset="0"/>
              </a:rPr>
              <a:t>ready</a:t>
            </a:r>
            <a:r>
              <a:rPr lang="fr-FR" sz="3400" b="1" dirty="0">
                <a:cs typeface="Arial" panose="020B0604020202020204" pitchFamily="34" charset="0"/>
              </a:rPr>
              <a:t> for national scale-up</a:t>
            </a:r>
          </a:p>
          <a:p>
            <a:pPr marL="0" indent="0">
              <a:buNone/>
            </a:pPr>
            <a:endParaRPr lang="fr-FR" sz="1600" b="1" dirty="0">
              <a:cs typeface="Arial" panose="020B0604020202020204" pitchFamily="34" charset="0"/>
            </a:endParaRPr>
          </a:p>
          <a:p>
            <a:pPr marL="285750" indent="-285750">
              <a:buFontTx/>
              <a:buChar char="-"/>
            </a:pPr>
            <a:r>
              <a:rPr lang="fr-FR" sz="3400" b="1" dirty="0" err="1">
                <a:cs typeface="Arial" panose="020B0604020202020204" pitchFamily="34" charset="0"/>
              </a:rPr>
              <a:t>Build</a:t>
            </a:r>
            <a:r>
              <a:rPr lang="fr-FR" sz="3400" b="1" dirty="0">
                <a:cs typeface="Arial" panose="020B0604020202020204" pitchFamily="34" charset="0"/>
              </a:rPr>
              <a:t> </a:t>
            </a:r>
            <a:r>
              <a:rPr lang="fr-FR" sz="3400" b="1" dirty="0" err="1">
                <a:cs typeface="Arial" panose="020B0604020202020204" pitchFamily="34" charset="0"/>
              </a:rPr>
              <a:t>users</a:t>
            </a:r>
            <a:r>
              <a:rPr lang="fr-FR" sz="3400" b="1" dirty="0">
                <a:cs typeface="Arial" panose="020B0604020202020204" pitchFamily="34" charset="0"/>
              </a:rPr>
              <a:t>’ </a:t>
            </a:r>
            <a:r>
              <a:rPr lang="fr-FR" sz="3400" b="1" dirty="0" err="1">
                <a:cs typeface="Arial" panose="020B0604020202020204" pitchFamily="34" charset="0"/>
              </a:rPr>
              <a:t>proficiency</a:t>
            </a:r>
            <a:r>
              <a:rPr lang="fr-FR" sz="3400" b="1" dirty="0">
                <a:cs typeface="Arial" panose="020B0604020202020204" pitchFamily="34" charset="0"/>
              </a:rPr>
              <a:t> and confidence</a:t>
            </a:r>
          </a:p>
          <a:p>
            <a:pPr marL="742950" lvl="1" indent="-285750">
              <a:buFontTx/>
              <a:buChar char="-"/>
            </a:pPr>
            <a:r>
              <a:rPr lang="fr-FR" sz="2900" dirty="0">
                <a:cs typeface="Arial" panose="020B0604020202020204" pitchFamily="34" charset="0"/>
              </a:rPr>
              <a:t>Update </a:t>
            </a:r>
            <a:r>
              <a:rPr lang="fr-FR" sz="2900" dirty="0" err="1">
                <a:cs typeface="Arial" panose="020B0604020202020204" pitchFamily="34" charset="0"/>
              </a:rPr>
              <a:t>supportive</a:t>
            </a:r>
            <a:r>
              <a:rPr lang="fr-FR" sz="2900" dirty="0">
                <a:cs typeface="Arial" panose="020B0604020202020204" pitchFamily="34" charset="0"/>
              </a:rPr>
              <a:t> </a:t>
            </a:r>
            <a:r>
              <a:rPr lang="fr-FR" sz="2900" dirty="0" err="1">
                <a:cs typeface="Arial" panose="020B0604020202020204" pitchFamily="34" charset="0"/>
              </a:rPr>
              <a:t>tools</a:t>
            </a:r>
            <a:r>
              <a:rPr lang="fr-FR" sz="2900" dirty="0">
                <a:cs typeface="Arial" panose="020B0604020202020204" pitchFamily="34" charset="0"/>
              </a:rPr>
              <a:t>: SOPs, </a:t>
            </a:r>
            <a:r>
              <a:rPr lang="fr-FR" sz="2900" dirty="0" err="1">
                <a:cs typeface="Arial" panose="020B0604020202020204" pitchFamily="34" charset="0"/>
              </a:rPr>
              <a:t>bench</a:t>
            </a:r>
            <a:r>
              <a:rPr lang="fr-FR" sz="2900" dirty="0">
                <a:cs typeface="Arial" panose="020B0604020202020204" pitchFamily="34" charset="0"/>
              </a:rPr>
              <a:t> </a:t>
            </a:r>
            <a:r>
              <a:rPr lang="fr-FR" sz="2900" dirty="0" err="1">
                <a:cs typeface="Arial" panose="020B0604020202020204" pitchFamily="34" charset="0"/>
              </a:rPr>
              <a:t>aids</a:t>
            </a:r>
            <a:r>
              <a:rPr lang="fr-FR" sz="2900" dirty="0">
                <a:cs typeface="Arial" panose="020B0604020202020204" pitchFamily="34" charset="0"/>
              </a:rPr>
              <a:t>, training modules, </a:t>
            </a:r>
            <a:r>
              <a:rPr lang="fr-FR" sz="2900" dirty="0" err="1">
                <a:cs typeface="Arial" panose="020B0604020202020204" pitchFamily="34" charset="0"/>
              </a:rPr>
              <a:t>ordering</a:t>
            </a:r>
            <a:r>
              <a:rPr lang="fr-FR" sz="2900" dirty="0">
                <a:cs typeface="Arial" panose="020B0604020202020204" pitchFamily="34" charset="0"/>
              </a:rPr>
              <a:t> </a:t>
            </a:r>
            <a:r>
              <a:rPr lang="fr-FR" sz="2900" dirty="0" err="1">
                <a:cs typeface="Arial" panose="020B0604020202020204" pitchFamily="34" charset="0"/>
              </a:rPr>
              <a:t>sheets</a:t>
            </a:r>
            <a:r>
              <a:rPr lang="fr-FR" sz="2900" dirty="0">
                <a:cs typeface="Arial" panose="020B0604020202020204" pitchFamily="34" charset="0"/>
              </a:rPr>
              <a:t>, data collection, and </a:t>
            </a:r>
            <a:r>
              <a:rPr lang="fr-FR" sz="2900" dirty="0" err="1">
                <a:cs typeface="Arial" panose="020B0604020202020204" pitchFamily="34" charset="0"/>
              </a:rPr>
              <a:t>reporting</a:t>
            </a:r>
            <a:r>
              <a:rPr lang="fr-FR" sz="2900" dirty="0">
                <a:cs typeface="Arial" panose="020B0604020202020204" pitchFamily="34" charset="0"/>
              </a:rPr>
              <a:t> </a:t>
            </a:r>
            <a:r>
              <a:rPr lang="fr-FR" sz="2900" dirty="0" err="1">
                <a:cs typeface="Arial" panose="020B0604020202020204" pitchFamily="34" charset="0"/>
              </a:rPr>
              <a:t>materials</a:t>
            </a:r>
            <a:r>
              <a:rPr lang="fr-FR" sz="2900" dirty="0">
                <a:cs typeface="Arial" panose="020B0604020202020204" pitchFamily="34" charset="0"/>
              </a:rPr>
              <a:t> (</a:t>
            </a:r>
            <a:r>
              <a:rPr lang="fr-FR" sz="2900" dirty="0" err="1">
                <a:cs typeface="Arial" panose="020B0604020202020204" pitchFamily="34" charset="0"/>
              </a:rPr>
              <a:t>registers</a:t>
            </a:r>
            <a:r>
              <a:rPr lang="fr-FR" sz="2900" dirty="0">
                <a:cs typeface="Arial" panose="020B0604020202020204" pitchFamily="34" charset="0"/>
              </a:rPr>
              <a:t>…)</a:t>
            </a:r>
          </a:p>
          <a:p>
            <a:pPr marL="285750" indent="-285750">
              <a:buFontTx/>
              <a:buChar char="-"/>
            </a:pPr>
            <a:r>
              <a:rPr lang="fr-FR" sz="3300" b="1" dirty="0" err="1">
                <a:cs typeface="Arial" panose="020B0604020202020204" pitchFamily="34" charset="0"/>
              </a:rPr>
              <a:t>Assessing</a:t>
            </a:r>
            <a:r>
              <a:rPr lang="fr-FR" sz="3300" b="1" dirty="0">
                <a:cs typeface="Arial" panose="020B0604020202020204" pitchFamily="34" charset="0"/>
              </a:rPr>
              <a:t> </a:t>
            </a:r>
            <a:r>
              <a:rPr lang="fr-FR" sz="3300" b="1" dirty="0" err="1">
                <a:cs typeface="Arial" panose="020B0604020202020204" pitchFamily="34" charset="0"/>
              </a:rPr>
              <a:t>feasibility</a:t>
            </a:r>
            <a:r>
              <a:rPr lang="fr-FR" sz="3300" b="1" dirty="0">
                <a:cs typeface="Arial" panose="020B0604020202020204" pitchFamily="34" charset="0"/>
              </a:rPr>
              <a:t> </a:t>
            </a:r>
            <a:r>
              <a:rPr lang="fr-FR" sz="3300" dirty="0">
                <a:cs typeface="Arial" panose="020B0604020202020204" pitchFamily="34" charset="0"/>
              </a:rPr>
              <a:t>:</a:t>
            </a:r>
          </a:p>
          <a:p>
            <a:pPr marL="742950" lvl="1" indent="-285750">
              <a:buFontTx/>
              <a:buChar char="-"/>
            </a:pPr>
            <a:r>
              <a:rPr lang="fr-FR" sz="2900" dirty="0" err="1">
                <a:cs typeface="Arial" panose="020B0604020202020204" pitchFamily="34" charset="0"/>
              </a:rPr>
              <a:t>Turn</a:t>
            </a:r>
            <a:r>
              <a:rPr lang="fr-FR" sz="2900" dirty="0">
                <a:cs typeface="Arial" panose="020B0604020202020204" pitchFamily="34" charset="0"/>
              </a:rPr>
              <a:t> </a:t>
            </a:r>
            <a:r>
              <a:rPr lang="fr-FR" sz="2900" dirty="0" err="1">
                <a:cs typeface="Arial" panose="020B0604020202020204" pitchFamily="34" charset="0"/>
              </a:rPr>
              <a:t>Around</a:t>
            </a:r>
            <a:r>
              <a:rPr lang="fr-FR" sz="2900" dirty="0">
                <a:cs typeface="Arial" panose="020B0604020202020204" pitchFamily="34" charset="0"/>
              </a:rPr>
              <a:t> Time for the </a:t>
            </a:r>
            <a:r>
              <a:rPr lang="fr-FR" sz="2900" dirty="0" err="1">
                <a:cs typeface="Arial" panose="020B0604020202020204" pitchFamily="34" charset="0"/>
              </a:rPr>
              <a:t>same</a:t>
            </a:r>
            <a:r>
              <a:rPr lang="fr-FR" sz="2900" dirty="0">
                <a:cs typeface="Arial" panose="020B0604020202020204" pitchFamily="34" charset="0"/>
              </a:rPr>
              <a:t> </a:t>
            </a:r>
            <a:r>
              <a:rPr lang="fr-FR" sz="2900" dirty="0" err="1">
                <a:cs typeface="Arial" panose="020B0604020202020204" pitchFamily="34" charset="0"/>
              </a:rPr>
              <a:t>day</a:t>
            </a:r>
            <a:r>
              <a:rPr lang="fr-FR" sz="2900" dirty="0">
                <a:cs typeface="Arial" panose="020B0604020202020204" pitchFamily="34" charset="0"/>
              </a:rPr>
              <a:t> </a:t>
            </a:r>
            <a:r>
              <a:rPr lang="fr-FR" sz="2900" dirty="0" err="1">
                <a:cs typeface="Arial" panose="020B0604020202020204" pitchFamily="34" charset="0"/>
              </a:rPr>
              <a:t>result</a:t>
            </a:r>
            <a:endParaRPr lang="fr-FR" sz="2900" dirty="0">
              <a:cs typeface="Arial" panose="020B0604020202020204" pitchFamily="34" charset="0"/>
            </a:endParaRPr>
          </a:p>
          <a:p>
            <a:pPr marL="742950" lvl="1" indent="-285750">
              <a:buFontTx/>
              <a:buChar char="-"/>
            </a:pPr>
            <a:r>
              <a:rPr lang="fr-FR" sz="2900" dirty="0">
                <a:cs typeface="Arial" panose="020B0604020202020204" pitchFamily="34" charset="0"/>
              </a:rPr>
              <a:t>Pre and post-training questionnaires</a:t>
            </a:r>
          </a:p>
          <a:p>
            <a:pPr marL="742950" lvl="1" indent="-285750">
              <a:buFontTx/>
              <a:buChar char="-"/>
            </a:pPr>
            <a:r>
              <a:rPr lang="fr-FR" sz="2900" dirty="0">
                <a:cs typeface="Arial" panose="020B0604020202020204" pitchFamily="34" charset="0"/>
              </a:rPr>
              <a:t>Compliance </a:t>
            </a:r>
            <a:r>
              <a:rPr lang="fr-FR" sz="2900" dirty="0" err="1">
                <a:cs typeface="Arial" panose="020B0604020202020204" pitchFamily="34" charset="0"/>
              </a:rPr>
              <a:t>using</a:t>
            </a:r>
            <a:r>
              <a:rPr lang="fr-FR" sz="2900" dirty="0">
                <a:cs typeface="Arial" panose="020B0604020202020204" pitchFamily="34" charset="0"/>
              </a:rPr>
              <a:t> </a:t>
            </a:r>
            <a:r>
              <a:rPr lang="fr-FR" sz="2900" dirty="0" err="1">
                <a:cs typeface="Arial" panose="020B0604020202020204" pitchFamily="34" charset="0"/>
              </a:rPr>
              <a:t>onsite</a:t>
            </a:r>
            <a:r>
              <a:rPr lang="fr-FR" sz="2900" dirty="0">
                <a:cs typeface="Arial" panose="020B0604020202020204" pitchFamily="34" charset="0"/>
              </a:rPr>
              <a:t> </a:t>
            </a:r>
            <a:r>
              <a:rPr lang="fr-FR" sz="2900" dirty="0" err="1">
                <a:cs typeface="Arial" panose="020B0604020202020204" pitchFamily="34" charset="0"/>
              </a:rPr>
              <a:t>witnessing</a:t>
            </a:r>
            <a:r>
              <a:rPr lang="fr-FR" sz="2900" dirty="0">
                <a:cs typeface="Arial" panose="020B0604020202020204" pitchFamily="34" charset="0"/>
              </a:rPr>
              <a:t> (supervision checklist)</a:t>
            </a:r>
          </a:p>
          <a:p>
            <a:pPr marL="742950" lvl="1" indent="-285750">
              <a:buFontTx/>
              <a:buChar char="-"/>
            </a:pPr>
            <a:r>
              <a:rPr lang="fr-FR" sz="2900" dirty="0" err="1">
                <a:cs typeface="Arial" panose="020B0604020202020204" pitchFamily="34" charset="0"/>
              </a:rPr>
              <a:t>Review</a:t>
            </a:r>
            <a:r>
              <a:rPr lang="fr-FR" sz="2900" dirty="0">
                <a:cs typeface="Arial" panose="020B0604020202020204" pitchFamily="34" charset="0"/>
              </a:rPr>
              <a:t> of </a:t>
            </a:r>
            <a:r>
              <a:rPr lang="fr-FR" sz="2900" dirty="0" err="1">
                <a:cs typeface="Arial" panose="020B0604020202020204" pitchFamily="34" charset="0"/>
              </a:rPr>
              <a:t>testing</a:t>
            </a:r>
            <a:r>
              <a:rPr lang="fr-FR" sz="2900" dirty="0">
                <a:cs typeface="Arial" panose="020B0604020202020204" pitchFamily="34" charset="0"/>
              </a:rPr>
              <a:t> </a:t>
            </a:r>
            <a:r>
              <a:rPr lang="fr-FR" sz="2900" dirty="0" err="1">
                <a:cs typeface="Arial" panose="020B0604020202020204" pitchFamily="34" charset="0"/>
              </a:rPr>
              <a:t>statistics</a:t>
            </a:r>
            <a:r>
              <a:rPr lang="fr-FR" sz="2900" dirty="0">
                <a:cs typeface="Arial" panose="020B0604020202020204" pitchFamily="34" charset="0"/>
              </a:rPr>
              <a:t>: pos rate, discordant rate, </a:t>
            </a:r>
            <a:r>
              <a:rPr lang="fr-FR" sz="2900" dirty="0" err="1">
                <a:cs typeface="Arial" panose="020B0604020202020204" pitchFamily="34" charset="0"/>
              </a:rPr>
              <a:t>invalid</a:t>
            </a:r>
            <a:r>
              <a:rPr lang="fr-FR" sz="2900" dirty="0">
                <a:cs typeface="Arial" panose="020B0604020202020204" pitchFamily="34" charset="0"/>
              </a:rPr>
              <a:t> rate</a:t>
            </a:r>
          </a:p>
          <a:p>
            <a:pPr marL="742950" lvl="1" indent="-285750">
              <a:buFontTx/>
              <a:buChar char="-"/>
            </a:pPr>
            <a:r>
              <a:rPr lang="fr-FR" sz="2900" dirty="0">
                <a:cs typeface="Arial" panose="020B0604020202020204" pitchFamily="34" charset="0"/>
              </a:rPr>
              <a:t>QC </a:t>
            </a:r>
            <a:r>
              <a:rPr lang="fr-FR" sz="2900" dirty="0" err="1">
                <a:cs typeface="Arial" panose="020B0604020202020204" pitchFamily="34" charset="0"/>
              </a:rPr>
              <a:t>results</a:t>
            </a:r>
            <a:r>
              <a:rPr lang="fr-FR" sz="2900" dirty="0">
                <a:cs typeface="Arial" panose="020B0604020202020204" pitchFamily="34" charset="0"/>
              </a:rPr>
              <a:t> (</a:t>
            </a:r>
            <a:r>
              <a:rPr lang="fr-FR" sz="2900" dirty="0" err="1">
                <a:cs typeface="Arial" panose="020B0604020202020204" pitchFamily="34" charset="0"/>
              </a:rPr>
              <a:t>proficiency</a:t>
            </a:r>
            <a:r>
              <a:rPr lang="fr-FR" sz="2900" dirty="0">
                <a:cs typeface="Arial" panose="020B0604020202020204" pitchFamily="34" charset="0"/>
              </a:rPr>
              <a:t> </a:t>
            </a:r>
            <a:r>
              <a:rPr lang="fr-FR" sz="2900" dirty="0" err="1">
                <a:cs typeface="Arial" panose="020B0604020202020204" pitchFamily="34" charset="0"/>
              </a:rPr>
              <a:t>testing</a:t>
            </a:r>
            <a:r>
              <a:rPr lang="fr-FR" sz="2900" dirty="0">
                <a:cs typeface="Arial" panose="020B0604020202020204" pitchFamily="34" charset="0"/>
              </a:rPr>
              <a:t>)</a:t>
            </a:r>
          </a:p>
          <a:p>
            <a:pPr marL="742950" lvl="1" indent="-285750">
              <a:buFontTx/>
              <a:buChar char="-"/>
            </a:pPr>
            <a:r>
              <a:rPr lang="fr-FR" sz="2900" dirty="0" err="1">
                <a:cs typeface="Arial" panose="020B0604020202020204" pitchFamily="34" charset="0"/>
              </a:rPr>
              <a:t>Review</a:t>
            </a:r>
            <a:r>
              <a:rPr lang="fr-FR" sz="2900" dirty="0">
                <a:cs typeface="Arial" panose="020B0604020202020204" pitchFamily="34" charset="0"/>
              </a:rPr>
              <a:t> M&amp;E reports at </a:t>
            </a:r>
            <a:r>
              <a:rPr lang="fr-FR" sz="2600" dirty="0">
                <a:cs typeface="Arial" panose="020B0604020202020204" pitchFamily="34" charset="0"/>
              </a:rPr>
              <a:t>national</a:t>
            </a:r>
            <a:r>
              <a:rPr lang="fr-FR" sz="2900" dirty="0">
                <a:cs typeface="Arial" panose="020B0604020202020204" pitchFamily="34" charset="0"/>
              </a:rPr>
              <a:t> </a:t>
            </a:r>
            <a:r>
              <a:rPr lang="fr-FR" sz="2900" dirty="0" err="1">
                <a:cs typeface="Arial" panose="020B0604020202020204" pitchFamily="34" charset="0"/>
              </a:rPr>
              <a:t>level</a:t>
            </a:r>
            <a:r>
              <a:rPr lang="fr-FR" sz="2900" dirty="0">
                <a:cs typeface="Arial" panose="020B0604020202020204" pitchFamily="34" charset="0"/>
              </a:rPr>
              <a:t>, stock control…</a:t>
            </a:r>
          </a:p>
          <a:p>
            <a:pPr marL="285750" indent="-285750">
              <a:buFontTx/>
              <a:buChar char="-"/>
            </a:pPr>
            <a:r>
              <a:rPr lang="fr-FR" sz="3300" b="1" dirty="0" err="1">
                <a:cs typeface="Arial" panose="020B0604020202020204" pitchFamily="34" charset="0"/>
              </a:rPr>
              <a:t>Assessing</a:t>
            </a:r>
            <a:r>
              <a:rPr lang="fr-FR" sz="3300" b="1" dirty="0">
                <a:cs typeface="Arial" panose="020B0604020202020204" pitchFamily="34" charset="0"/>
              </a:rPr>
              <a:t> </a:t>
            </a:r>
            <a:r>
              <a:rPr lang="fr-FR" sz="3300" b="1" dirty="0" err="1">
                <a:cs typeface="Arial" panose="020B0604020202020204" pitchFamily="34" charset="0"/>
              </a:rPr>
              <a:t>acceptability</a:t>
            </a:r>
            <a:r>
              <a:rPr lang="fr-FR" sz="3300" b="1" dirty="0">
                <a:cs typeface="Arial" panose="020B0604020202020204" pitchFamily="34" charset="0"/>
              </a:rPr>
              <a:t>:</a:t>
            </a:r>
          </a:p>
          <a:p>
            <a:pPr marL="742950" lvl="1" indent="-285750">
              <a:buFontTx/>
              <a:buChar char="-"/>
            </a:pPr>
            <a:r>
              <a:rPr lang="fr-FR" sz="2900" dirty="0">
                <a:cs typeface="Arial" panose="020B0604020202020204" pitchFamily="34" charset="0"/>
              </a:rPr>
              <a:t>Provider-perspectives one </a:t>
            </a:r>
            <a:r>
              <a:rPr lang="fr-FR" sz="2900" dirty="0" err="1">
                <a:cs typeface="Arial" panose="020B0604020202020204" pitchFamily="34" charset="0"/>
              </a:rPr>
              <a:t>ease</a:t>
            </a:r>
            <a:r>
              <a:rPr lang="fr-FR" sz="2900" dirty="0">
                <a:cs typeface="Arial" panose="020B0604020202020204" pitchFamily="34" charset="0"/>
              </a:rPr>
              <a:t>-of-use of new HIV </a:t>
            </a:r>
            <a:r>
              <a:rPr lang="fr-FR" sz="2900" dirty="0" err="1">
                <a:cs typeface="Arial" panose="020B0604020202020204" pitchFamily="34" charset="0"/>
              </a:rPr>
              <a:t>products</a:t>
            </a:r>
            <a:r>
              <a:rPr lang="fr-FR" sz="2900" dirty="0">
                <a:cs typeface="Arial" panose="020B0604020202020204" pitchFamily="34" charset="0"/>
              </a:rPr>
              <a:t> (questionnaire) and </a:t>
            </a:r>
            <a:r>
              <a:rPr lang="fr-FR" sz="2900" dirty="0" err="1">
                <a:cs typeface="Arial" panose="020B0604020202020204" pitchFamily="34" charset="0"/>
              </a:rPr>
              <a:t>algorithm</a:t>
            </a:r>
            <a:r>
              <a:rPr lang="fr-FR" sz="2900" dirty="0">
                <a:cs typeface="Arial" panose="020B0604020202020204" pitchFamily="34" charset="0"/>
              </a:rPr>
              <a:t> </a:t>
            </a:r>
            <a:r>
              <a:rPr lang="fr-FR" sz="2900" dirty="0" err="1">
                <a:cs typeface="Arial" panose="020B0604020202020204" pitchFamily="34" charset="0"/>
              </a:rPr>
              <a:t>interpretation</a:t>
            </a:r>
            <a:endParaRPr lang="fr-FR" sz="2900" dirty="0">
              <a:cs typeface="Arial" panose="020B0604020202020204" pitchFamily="34" charset="0"/>
            </a:endParaRPr>
          </a:p>
          <a:p>
            <a:pPr marL="285750" indent="-285750">
              <a:buFontTx/>
              <a:buChar char="-"/>
            </a:pPr>
            <a:r>
              <a:rPr lang="fr-FR" sz="3300" b="1" dirty="0" err="1">
                <a:cs typeface="Arial" panose="020B0604020202020204" pitchFamily="34" charset="0"/>
              </a:rPr>
              <a:t>Lessons</a:t>
            </a:r>
            <a:r>
              <a:rPr lang="fr-FR" sz="3300" b="1" dirty="0">
                <a:cs typeface="Arial" panose="020B0604020202020204" pitchFamily="34" charset="0"/>
              </a:rPr>
              <a:t> </a:t>
            </a:r>
            <a:r>
              <a:rPr lang="fr-FR" sz="3300" b="1" dirty="0" err="1">
                <a:cs typeface="Arial" panose="020B0604020202020204" pitchFamily="34" charset="0"/>
              </a:rPr>
              <a:t>learned</a:t>
            </a:r>
            <a:r>
              <a:rPr lang="fr-FR" sz="3300" b="1" dirty="0">
                <a:cs typeface="Arial" panose="020B0604020202020204" pitchFamily="34" charset="0"/>
              </a:rPr>
              <a:t>: </a:t>
            </a:r>
            <a:r>
              <a:rPr lang="fr-FR" sz="2900" dirty="0" err="1">
                <a:effectLst/>
                <a:ea typeface="Times New Roman" panose="02020603050405020304" pitchFamily="18" charset="0"/>
                <a:cs typeface="Arial" panose="020B0604020202020204" pitchFamily="34" charset="0"/>
              </a:rPr>
              <a:t>Implementation</a:t>
            </a:r>
            <a:r>
              <a:rPr lang="fr-FR" sz="2900" dirty="0">
                <a:effectLst/>
                <a:ea typeface="Times New Roman" panose="02020603050405020304" pitchFamily="18" charset="0"/>
                <a:cs typeface="Arial" panose="020B0604020202020204" pitchFamily="34" charset="0"/>
              </a:rPr>
              <a:t> </a:t>
            </a:r>
            <a:r>
              <a:rPr lang="fr-FR" sz="2900" dirty="0" err="1">
                <a:effectLst/>
                <a:ea typeface="Times New Roman" panose="02020603050405020304" pitchFamily="18" charset="0"/>
                <a:cs typeface="Arial" panose="020B0604020202020204" pitchFamily="34" charset="0"/>
              </a:rPr>
              <a:t>recommendations</a:t>
            </a:r>
            <a:r>
              <a:rPr lang="fr-FR" sz="2900" dirty="0">
                <a:effectLst/>
                <a:ea typeface="Times New Roman" panose="02020603050405020304" pitchFamily="18" charset="0"/>
                <a:cs typeface="Arial" panose="020B0604020202020204" pitchFamily="34" charset="0"/>
              </a:rPr>
              <a:t>: </a:t>
            </a:r>
            <a:r>
              <a:rPr lang="fr-FR" sz="2900" dirty="0" err="1">
                <a:effectLst/>
                <a:ea typeface="Times New Roman" panose="02020603050405020304" pitchFamily="18" charset="0"/>
                <a:cs typeface="Arial" panose="020B0604020202020204" pitchFamily="34" charset="0"/>
              </a:rPr>
              <a:t>what</a:t>
            </a:r>
            <a:r>
              <a:rPr lang="fr-FR" sz="2900" dirty="0">
                <a:effectLst/>
                <a:ea typeface="Times New Roman" panose="02020603050405020304" pitchFamily="18" charset="0"/>
                <a:cs typeface="Arial" panose="020B0604020202020204" pitchFamily="34" charset="0"/>
              </a:rPr>
              <a:t> changes and </a:t>
            </a:r>
            <a:r>
              <a:rPr lang="fr-FR" sz="2900" dirty="0" err="1">
                <a:effectLst/>
                <a:ea typeface="Times New Roman" panose="02020603050405020304" pitchFamily="18" charset="0"/>
                <a:cs typeface="Arial" panose="020B0604020202020204" pitchFamily="34" charset="0"/>
              </a:rPr>
              <a:t>improvements</a:t>
            </a:r>
            <a:r>
              <a:rPr lang="fr-FR" sz="2900" dirty="0">
                <a:effectLst/>
                <a:ea typeface="Times New Roman" panose="02020603050405020304" pitchFamily="18" charset="0"/>
                <a:cs typeface="Arial" panose="020B0604020202020204" pitchFamily="34" charset="0"/>
              </a:rPr>
              <a:t> are </a:t>
            </a:r>
            <a:r>
              <a:rPr lang="fr-FR" sz="2900" dirty="0" err="1">
                <a:effectLst/>
                <a:ea typeface="Times New Roman" panose="02020603050405020304" pitchFamily="18" charset="0"/>
                <a:cs typeface="Arial" panose="020B0604020202020204" pitchFamily="34" charset="0"/>
              </a:rPr>
              <a:t>needed</a:t>
            </a:r>
            <a:r>
              <a:rPr lang="fr-FR" sz="2900" dirty="0">
                <a:effectLst/>
                <a:ea typeface="Times New Roman" panose="02020603050405020304" pitchFamily="18" charset="0"/>
                <a:cs typeface="Arial" panose="020B0604020202020204" pitchFamily="34" charset="0"/>
              </a:rPr>
              <a:t> to </a:t>
            </a:r>
            <a:r>
              <a:rPr lang="fr-FR" sz="2900" dirty="0" err="1">
                <a:effectLst/>
                <a:ea typeface="Times New Roman" panose="02020603050405020304" pitchFamily="18" charset="0"/>
                <a:cs typeface="Arial" panose="020B0604020202020204" pitchFamily="34" charset="0"/>
              </a:rPr>
              <a:t>make</a:t>
            </a:r>
            <a:r>
              <a:rPr lang="fr-FR" sz="2900" dirty="0">
                <a:effectLst/>
                <a:ea typeface="Times New Roman" panose="02020603050405020304" pitchFamily="18" charset="0"/>
                <a:cs typeface="Arial" panose="020B0604020202020204" pitchFamily="34" charset="0"/>
              </a:rPr>
              <a:t> scale-up go </a:t>
            </a:r>
            <a:r>
              <a:rPr lang="fr-FR" sz="2900" dirty="0" err="1">
                <a:effectLst/>
                <a:ea typeface="Times New Roman" panose="02020603050405020304" pitchFamily="18" charset="0"/>
                <a:cs typeface="Arial" panose="020B0604020202020204" pitchFamily="34" charset="0"/>
              </a:rPr>
              <a:t>faster</a:t>
            </a:r>
            <a:r>
              <a:rPr lang="fr-FR" sz="2900" dirty="0">
                <a:effectLst/>
                <a:ea typeface="Times New Roman" panose="02020603050405020304" pitchFamily="18" charset="0"/>
                <a:cs typeface="Arial" panose="020B0604020202020204" pitchFamily="34" charset="0"/>
              </a:rPr>
              <a:t>, </a:t>
            </a:r>
            <a:r>
              <a:rPr lang="fr-FR" sz="2900" dirty="0" err="1">
                <a:effectLst/>
                <a:ea typeface="Times New Roman" panose="02020603050405020304" pitchFamily="18" charset="0"/>
                <a:cs typeface="Arial" panose="020B0604020202020204" pitchFamily="34" charset="0"/>
              </a:rPr>
              <a:t>with</a:t>
            </a:r>
            <a:r>
              <a:rPr lang="fr-FR" sz="2900" dirty="0">
                <a:effectLst/>
                <a:ea typeface="Times New Roman" panose="02020603050405020304" pitchFamily="18" charset="0"/>
                <a:cs typeface="Arial" panose="020B0604020202020204" pitchFamily="34" charset="0"/>
              </a:rPr>
              <a:t> more </a:t>
            </a:r>
            <a:r>
              <a:rPr lang="fr-FR" sz="2900" dirty="0" err="1">
                <a:effectLst/>
                <a:ea typeface="Times New Roman" panose="02020603050405020304" pitchFamily="18" charset="0"/>
                <a:cs typeface="Arial" panose="020B0604020202020204" pitchFamily="34" charset="0"/>
              </a:rPr>
              <a:t>quality</a:t>
            </a:r>
            <a:r>
              <a:rPr lang="fr-FR" sz="2900" dirty="0">
                <a:effectLst/>
                <a:ea typeface="Times New Roman" panose="02020603050405020304" pitchFamily="18" charset="0"/>
                <a:cs typeface="Arial" panose="020B0604020202020204" pitchFamily="34" charset="0"/>
              </a:rPr>
              <a:t> and efficient</a:t>
            </a:r>
          </a:p>
          <a:p>
            <a:r>
              <a:rPr lang="fr-FR" sz="3600" b="1" dirty="0">
                <a:cs typeface="Arial" panose="020B0604020202020204" pitchFamily="34" charset="0"/>
              </a:rPr>
              <a:t>Country </a:t>
            </a:r>
            <a:r>
              <a:rPr lang="fr-FR" sz="3600" b="1" dirty="0" err="1">
                <a:cs typeface="Arial" panose="020B0604020202020204" pitchFamily="34" charset="0"/>
              </a:rPr>
              <a:t>decision-making</a:t>
            </a:r>
            <a:r>
              <a:rPr lang="fr-FR" sz="3600" b="1" dirty="0">
                <a:cs typeface="Arial" panose="020B0604020202020204" pitchFamily="34" charset="0"/>
              </a:rPr>
              <a:t> process: </a:t>
            </a:r>
            <a:r>
              <a:rPr lang="fr-FR" sz="3600" dirty="0" err="1">
                <a:cs typeface="Arial" panose="020B0604020202020204" pitchFamily="34" charset="0"/>
              </a:rPr>
              <a:t>Some</a:t>
            </a:r>
            <a:r>
              <a:rPr lang="fr-FR" sz="3600" dirty="0">
                <a:cs typeface="Arial" panose="020B0604020202020204" pitchFamily="34" charset="0"/>
              </a:rPr>
              <a:t> countries </a:t>
            </a:r>
            <a:r>
              <a:rPr lang="fr-FR" sz="3600" b="1" dirty="0" err="1">
                <a:cs typeface="Arial" panose="020B0604020202020204" pitchFamily="34" charset="0"/>
              </a:rPr>
              <a:t>decided</a:t>
            </a:r>
            <a:r>
              <a:rPr lang="fr-FR" sz="3600" b="1" dirty="0">
                <a:cs typeface="Arial" panose="020B0604020202020204" pitchFamily="34" charset="0"/>
              </a:rPr>
              <a:t> to continue </a:t>
            </a:r>
            <a:r>
              <a:rPr lang="fr-FR" sz="3600" dirty="0" err="1">
                <a:cs typeface="Arial" panose="020B0604020202020204" pitchFamily="34" charset="0"/>
              </a:rPr>
              <a:t>using</a:t>
            </a:r>
            <a:r>
              <a:rPr lang="fr-FR" sz="3600" dirty="0">
                <a:cs typeface="Arial" panose="020B0604020202020204" pitchFamily="34" charset="0"/>
              </a:rPr>
              <a:t> the </a:t>
            </a:r>
            <a:r>
              <a:rPr lang="fr-FR" sz="3600" dirty="0" err="1">
                <a:cs typeface="Arial" panose="020B0604020202020204" pitchFamily="34" charset="0"/>
              </a:rPr>
              <a:t>same</a:t>
            </a:r>
            <a:r>
              <a:rPr lang="fr-FR" sz="3600" dirty="0">
                <a:cs typeface="Arial" panose="020B0604020202020204" pitchFamily="34" charset="0"/>
              </a:rPr>
              <a:t> tests (</a:t>
            </a:r>
            <a:r>
              <a:rPr lang="fr-FR" sz="3600" dirty="0" err="1">
                <a:cs typeface="Arial" panose="020B0604020202020204" pitchFamily="34" charset="0"/>
              </a:rPr>
              <a:t>continuity</a:t>
            </a:r>
            <a:r>
              <a:rPr lang="fr-FR" sz="3600" dirty="0">
                <a:cs typeface="Arial" panose="020B0604020202020204" pitchFamily="34" charset="0"/>
              </a:rPr>
              <a:t>/training </a:t>
            </a:r>
            <a:r>
              <a:rPr lang="fr-FR" sz="3600" dirty="0" err="1">
                <a:cs typeface="Arial" panose="020B0604020202020204" pitchFamily="34" charset="0"/>
              </a:rPr>
              <a:t>purposes</a:t>
            </a:r>
            <a:r>
              <a:rPr lang="fr-FR" sz="3600" dirty="0">
                <a:cs typeface="Arial" panose="020B0604020202020204" pitchFamily="34" charset="0"/>
              </a:rPr>
              <a:t>), and </a:t>
            </a:r>
            <a:r>
              <a:rPr lang="fr-FR" sz="3600" dirty="0" err="1">
                <a:cs typeface="Arial" panose="020B0604020202020204" pitchFamily="34" charset="0"/>
              </a:rPr>
              <a:t>some</a:t>
            </a:r>
            <a:r>
              <a:rPr lang="fr-FR" sz="3600" dirty="0">
                <a:cs typeface="Arial" panose="020B0604020202020204" pitchFamily="34" charset="0"/>
              </a:rPr>
              <a:t> </a:t>
            </a:r>
            <a:r>
              <a:rPr lang="fr-FR" sz="3600" dirty="0" err="1">
                <a:cs typeface="Arial" panose="020B0604020202020204" pitchFamily="34" charset="0"/>
              </a:rPr>
              <a:t>took</a:t>
            </a:r>
            <a:r>
              <a:rPr lang="fr-FR" sz="3600" dirty="0">
                <a:cs typeface="Arial" panose="020B0604020202020204" pitchFamily="34" charset="0"/>
              </a:rPr>
              <a:t> </a:t>
            </a:r>
            <a:r>
              <a:rPr lang="fr-FR" sz="3600" dirty="0" err="1">
                <a:cs typeface="Arial" panose="020B0604020202020204" pitchFamily="34" charset="0"/>
              </a:rPr>
              <a:t>this</a:t>
            </a:r>
            <a:r>
              <a:rPr lang="fr-FR" sz="3600" dirty="0">
                <a:cs typeface="Arial" panose="020B0604020202020204" pitchFamily="34" charset="0"/>
              </a:rPr>
              <a:t> </a:t>
            </a:r>
            <a:r>
              <a:rPr lang="fr-FR" sz="3600" b="1" dirty="0" err="1">
                <a:cs typeface="Arial" panose="020B0604020202020204" pitchFamily="34" charset="0"/>
              </a:rPr>
              <a:t>opportunity</a:t>
            </a:r>
            <a:r>
              <a:rPr lang="fr-FR" sz="3600" b="1" dirty="0">
                <a:cs typeface="Arial" panose="020B0604020202020204" pitchFamily="34" charset="0"/>
              </a:rPr>
              <a:t> to change </a:t>
            </a:r>
            <a:r>
              <a:rPr lang="fr-FR" sz="3600" dirty="0">
                <a:cs typeface="Arial" panose="020B0604020202020204" pitchFamily="34" charset="0"/>
              </a:rPr>
              <a:t>(</a:t>
            </a:r>
            <a:r>
              <a:rPr lang="fr-FR" sz="3600" dirty="0" err="1">
                <a:cs typeface="Arial" panose="020B0604020202020204" pitchFamily="34" charset="0"/>
              </a:rPr>
              <a:t>interesting</a:t>
            </a:r>
            <a:r>
              <a:rPr lang="fr-FR" sz="3600" dirty="0">
                <a:cs typeface="Arial" panose="020B0604020202020204" pitchFamily="34" charset="0"/>
              </a:rPr>
              <a:t> new tests, </a:t>
            </a:r>
            <a:r>
              <a:rPr lang="fr-FR" sz="3600" dirty="0" err="1">
                <a:cs typeface="Arial" panose="020B0604020202020204" pitchFamily="34" charset="0"/>
              </a:rPr>
              <a:t>boosting</a:t>
            </a:r>
            <a:r>
              <a:rPr lang="fr-FR" sz="3600" dirty="0">
                <a:cs typeface="Arial" panose="020B0604020202020204" pitchFamily="34" charset="0"/>
              </a:rPr>
              <a:t> the </a:t>
            </a:r>
            <a:r>
              <a:rPr lang="fr-FR" sz="3600" dirty="0" err="1">
                <a:cs typeface="Arial" panose="020B0604020202020204" pitchFamily="34" charset="0"/>
              </a:rPr>
              <a:t>market</a:t>
            </a:r>
            <a:r>
              <a:rPr lang="fr-FR" sz="3600" dirty="0">
                <a:cs typeface="Arial" panose="020B0604020202020204" pitchFamily="34" charset="0"/>
              </a:rPr>
              <a:t>, </a:t>
            </a:r>
            <a:r>
              <a:rPr lang="fr-FR" sz="3600" dirty="0" err="1">
                <a:cs typeface="Arial" panose="020B0604020202020204" pitchFamily="34" charset="0"/>
              </a:rPr>
              <a:t>cost</a:t>
            </a:r>
            <a:r>
              <a:rPr lang="fr-FR" sz="3600" dirty="0">
                <a:cs typeface="Arial" panose="020B0604020202020204" pitchFamily="34" charset="0"/>
              </a:rPr>
              <a:t> </a:t>
            </a:r>
            <a:r>
              <a:rPr lang="fr-FR" sz="3600" dirty="0" err="1">
                <a:cs typeface="Arial" panose="020B0604020202020204" pitchFamily="34" charset="0"/>
              </a:rPr>
              <a:t>saving</a:t>
            </a:r>
            <a:r>
              <a:rPr lang="fr-FR" sz="3600" dirty="0">
                <a:cs typeface="Arial" panose="020B0604020202020204" pitchFamily="34" charset="0"/>
              </a:rPr>
              <a:t>)</a:t>
            </a:r>
          </a:p>
          <a:p>
            <a:r>
              <a:rPr lang="fr-FR" sz="3600" b="1" dirty="0" err="1">
                <a:cs typeface="Arial" panose="020B0604020202020204" pitchFamily="34" charset="0"/>
              </a:rPr>
              <a:t>Procurement</a:t>
            </a:r>
            <a:r>
              <a:rPr lang="fr-FR" sz="3600" b="1" dirty="0">
                <a:cs typeface="Arial" panose="020B0604020202020204" pitchFamily="34" charset="0"/>
              </a:rPr>
              <a:t> </a:t>
            </a:r>
            <a:r>
              <a:rPr lang="fr-FR" sz="3600" b="1" dirty="0" err="1">
                <a:cs typeface="Arial" panose="020B0604020202020204" pitchFamily="34" charset="0"/>
              </a:rPr>
              <a:t>delays</a:t>
            </a:r>
            <a:r>
              <a:rPr lang="fr-FR" sz="3600" b="1" dirty="0">
                <a:cs typeface="Arial" panose="020B0604020202020204" pitchFamily="34" charset="0"/>
              </a:rPr>
              <a:t>: </a:t>
            </a:r>
            <a:r>
              <a:rPr lang="fr-FR" sz="3600" dirty="0" err="1">
                <a:cs typeface="Arial" panose="020B0604020202020204" pitchFamily="34" charset="0"/>
              </a:rPr>
              <a:t>identify</a:t>
            </a:r>
            <a:r>
              <a:rPr lang="fr-FR" sz="3600" dirty="0">
                <a:cs typeface="Arial" panose="020B0604020202020204" pitchFamily="34" charset="0"/>
              </a:rPr>
              <a:t> the best option possible for </a:t>
            </a:r>
            <a:r>
              <a:rPr lang="fr-FR" sz="3600" dirty="0" err="1">
                <a:cs typeface="Arial" panose="020B0604020202020204" pitchFamily="34" charset="0"/>
              </a:rPr>
              <a:t>your</a:t>
            </a:r>
            <a:r>
              <a:rPr lang="fr-FR" sz="3600" dirty="0">
                <a:cs typeface="Arial" panose="020B0604020202020204" pitchFamily="34" charset="0"/>
              </a:rPr>
              <a:t> </a:t>
            </a:r>
            <a:r>
              <a:rPr lang="fr-FR" sz="3600" dirty="0" err="1">
                <a:cs typeface="Arial" panose="020B0604020202020204" pitchFamily="34" charset="0"/>
              </a:rPr>
              <a:t>context</a:t>
            </a:r>
            <a:endParaRPr lang="fr-FR" sz="3600" dirty="0">
              <a:cs typeface="Arial" panose="020B0604020202020204" pitchFamily="34" charset="0"/>
            </a:endParaRPr>
          </a:p>
          <a:p>
            <a:pPr marL="285750" indent="-285750">
              <a:buFontTx/>
              <a:buChar char="-"/>
            </a:pPr>
            <a:endParaRPr lang="fr-FR" sz="3400" dirty="0">
              <a:cs typeface="Arial" panose="020B0604020202020204" pitchFamily="34" charset="0"/>
            </a:endParaRPr>
          </a:p>
          <a:p>
            <a:endParaRPr lang="fr-FR" dirty="0">
              <a:cs typeface="Calibri"/>
            </a:endParaRPr>
          </a:p>
        </p:txBody>
      </p:sp>
      <p:sp>
        <p:nvSpPr>
          <p:cNvPr id="5" name="Slide Number Placeholder 4">
            <a:extLst>
              <a:ext uri="{FF2B5EF4-FFF2-40B4-BE49-F238E27FC236}">
                <a16:creationId xmlns:a16="http://schemas.microsoft.com/office/drawing/2014/main" id="{AE4EA1C9-ED42-D265-1010-22265EE321C4}"/>
              </a:ext>
            </a:extLst>
          </p:cNvPr>
          <p:cNvSpPr>
            <a:spLocks noGrp="1"/>
          </p:cNvSpPr>
          <p:nvPr>
            <p:ph type="sldNum" sz="quarter" idx="12"/>
          </p:nvPr>
        </p:nvSpPr>
        <p:spPr>
          <a:xfrm>
            <a:off x="9311003" y="6406837"/>
            <a:ext cx="2743200" cy="365125"/>
          </a:xfrm>
        </p:spPr>
        <p:txBody>
          <a:bodyPr/>
          <a:lstStyle/>
          <a:p>
            <a:fld id="{B252F8E9-5D5B-4F54-A461-5E2496A6CC00}" type="slidenum">
              <a:rPr lang="en-US" smtClean="0"/>
              <a:t>20</a:t>
            </a:fld>
            <a:endParaRPr lang="en-US" dirty="0"/>
          </a:p>
        </p:txBody>
      </p:sp>
      <p:sp>
        <p:nvSpPr>
          <p:cNvPr id="2" name="TextBox 1">
            <a:extLst>
              <a:ext uri="{FF2B5EF4-FFF2-40B4-BE49-F238E27FC236}">
                <a16:creationId xmlns:a16="http://schemas.microsoft.com/office/drawing/2014/main" id="{949C869F-E795-C825-7F6D-35484209E936}"/>
              </a:ext>
            </a:extLst>
          </p:cNvPr>
          <p:cNvSpPr txBox="1"/>
          <p:nvPr/>
        </p:nvSpPr>
        <p:spPr>
          <a:xfrm>
            <a:off x="0" y="-26875"/>
            <a:ext cx="12192000" cy="646331"/>
          </a:xfrm>
          <a:prstGeom prst="rect">
            <a:avLst/>
          </a:prstGeom>
          <a:solidFill>
            <a:schemeClr val="accent1"/>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In the end: </a:t>
            </a:r>
            <a:r>
              <a:rPr kumimoji="0" lang="en-ES" sz="3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Preparing for Implementation</a:t>
            </a:r>
            <a:endParaRPr kumimoji="0" lang="en-ES" sz="36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2501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DF9B08-F0A2-440D-AACE-58F40F348283}"/>
              </a:ext>
            </a:extLst>
          </p:cNvPr>
          <p:cNvSpPr>
            <a:spLocks noGrp="1"/>
          </p:cNvSpPr>
          <p:nvPr>
            <p:ph sz="quarter" idx="13"/>
          </p:nvPr>
        </p:nvSpPr>
        <p:spPr>
          <a:xfrm>
            <a:off x="318411" y="1266820"/>
            <a:ext cx="11631891" cy="1540884"/>
          </a:xfrm>
        </p:spPr>
        <p:txBody>
          <a:bodyPr>
            <a:normAutofit/>
          </a:bodyPr>
          <a:lstStyle/>
          <a:p>
            <a:r>
              <a:rPr lang="en-GB" sz="2400" dirty="0">
                <a:ea typeface="Arial"/>
                <a:cs typeface="Arial" panose="020B0604020202020204" pitchFamily="34" charset="0"/>
                <a:sym typeface="Arial"/>
              </a:rPr>
              <a:t>Rachel </a:t>
            </a:r>
            <a:r>
              <a:rPr lang="en-GB" sz="2400" dirty="0" err="1">
                <a:ea typeface="Arial"/>
                <a:cs typeface="Arial" panose="020B0604020202020204" pitchFamily="34" charset="0"/>
                <a:sym typeface="Arial"/>
              </a:rPr>
              <a:t>Baggaley</a:t>
            </a:r>
            <a:r>
              <a:rPr lang="en-GB" sz="2400" dirty="0">
                <a:ea typeface="Arial"/>
                <a:cs typeface="Arial" panose="020B0604020202020204" pitchFamily="34" charset="0"/>
                <a:sym typeface="Arial"/>
              </a:rPr>
              <a:t>, Maggie Barr-</a:t>
            </a:r>
            <a:r>
              <a:rPr lang="en-GB" sz="2400" dirty="0" err="1">
                <a:ea typeface="Arial"/>
                <a:cs typeface="Arial" panose="020B0604020202020204" pitchFamily="34" charset="0"/>
                <a:sym typeface="Arial"/>
              </a:rPr>
              <a:t>DiChiara</a:t>
            </a:r>
            <a:r>
              <a:rPr lang="en-GB" sz="2400" dirty="0">
                <a:ea typeface="Arial"/>
                <a:cs typeface="Arial" panose="020B0604020202020204" pitchFamily="34" charset="0"/>
                <a:sym typeface="Arial"/>
              </a:rPr>
              <a:t>, Cheryl Johnson, Anita Sands, Celine </a:t>
            </a:r>
            <a:r>
              <a:rPr lang="en-GB" sz="2400" dirty="0" err="1">
                <a:ea typeface="Arial"/>
                <a:cs typeface="Arial" panose="020B0604020202020204" pitchFamily="34" charset="0"/>
                <a:sym typeface="Arial"/>
              </a:rPr>
              <a:t>Lastrucci</a:t>
            </a:r>
            <a:r>
              <a:rPr lang="en-GB" sz="2400" dirty="0">
                <a:ea typeface="Arial"/>
                <a:cs typeface="Arial" panose="020B0604020202020204" pitchFamily="34" charset="0"/>
                <a:sym typeface="Arial"/>
              </a:rPr>
              <a:t>, Anne </a:t>
            </a:r>
            <a:r>
              <a:rPr lang="en-GB" sz="2400" dirty="0" err="1">
                <a:ea typeface="Arial"/>
                <a:cs typeface="Arial" panose="020B0604020202020204" pitchFamily="34" charset="0"/>
                <a:sym typeface="Arial"/>
              </a:rPr>
              <a:t>Bekelynck</a:t>
            </a:r>
            <a:r>
              <a:rPr lang="en-GB" sz="2400" dirty="0">
                <a:ea typeface="Arial"/>
                <a:cs typeface="Arial" panose="020B0604020202020204" pitchFamily="34" charset="0"/>
                <a:sym typeface="Arial"/>
              </a:rPr>
              <a:t>, Purvi Shah, Carlota Baptista Silva, </a:t>
            </a:r>
            <a:r>
              <a:rPr lang="en-US" sz="2400" dirty="0">
                <a:solidFill>
                  <a:srgbClr val="262626"/>
                </a:solidFill>
                <a:effectLst/>
              </a:rPr>
              <a:t>Anna Elizabeth MONROE-WISE</a:t>
            </a:r>
            <a:r>
              <a:rPr lang="en-US" sz="2000" dirty="0">
                <a:solidFill>
                  <a:srgbClr val="262626"/>
                </a:solidFill>
                <a:effectLst/>
              </a:rPr>
              <a:t>, </a:t>
            </a:r>
            <a:r>
              <a:rPr lang="en-GB" sz="2400" dirty="0">
                <a:ea typeface="Arial"/>
                <a:cs typeface="Arial" panose="020B0604020202020204" pitchFamily="34" charset="0"/>
                <a:sym typeface="Arial"/>
              </a:rPr>
              <a:t>All other partners for permission to use slides</a:t>
            </a:r>
            <a:endParaRPr lang="en-GB" sz="2400" dirty="0">
              <a:cs typeface="Arial" panose="020B0604020202020204" pitchFamily="34" charset="0"/>
            </a:endParaRPr>
          </a:p>
        </p:txBody>
      </p:sp>
      <p:pic>
        <p:nvPicPr>
          <p:cNvPr id="4" name="Picture 3" descr="Image result for who logo">
            <a:extLst>
              <a:ext uri="{FF2B5EF4-FFF2-40B4-BE49-F238E27FC236}">
                <a16:creationId xmlns:a16="http://schemas.microsoft.com/office/drawing/2014/main" id="{3C799C10-C7C4-4685-8E41-7E69960C8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6262" y="166455"/>
            <a:ext cx="2354040" cy="7292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oogle Shape;335;p21">
            <a:extLst>
              <a:ext uri="{FF2B5EF4-FFF2-40B4-BE49-F238E27FC236}">
                <a16:creationId xmlns:a16="http://schemas.microsoft.com/office/drawing/2014/main" id="{AF889803-872C-412B-911A-4F4418B0A6DB}"/>
              </a:ext>
            </a:extLst>
          </p:cNvPr>
          <p:cNvGrpSpPr/>
          <p:nvPr/>
        </p:nvGrpSpPr>
        <p:grpSpPr>
          <a:xfrm>
            <a:off x="152968" y="2966283"/>
            <a:ext cx="11836002" cy="1223964"/>
            <a:chOff x="1947621" y="1114933"/>
            <a:chExt cx="8620845" cy="1250081"/>
          </a:xfrm>
        </p:grpSpPr>
        <p:sp>
          <p:nvSpPr>
            <p:cNvPr id="12" name="Google Shape;336;p21">
              <a:hlinkClick r:id="rId3"/>
              <a:extLst>
                <a:ext uri="{FF2B5EF4-FFF2-40B4-BE49-F238E27FC236}">
                  <a16:creationId xmlns:a16="http://schemas.microsoft.com/office/drawing/2014/main" id="{15311ABF-BC7B-46AD-BC57-AEA565432A42}"/>
                </a:ext>
              </a:extLst>
            </p:cNvPr>
            <p:cNvSpPr txBox="1"/>
            <p:nvPr/>
          </p:nvSpPr>
          <p:spPr>
            <a:xfrm>
              <a:off x="1947621" y="1645014"/>
              <a:ext cx="2880000" cy="720000"/>
            </a:xfrm>
            <a:prstGeom prst="rect">
              <a:avLst/>
            </a:prstGeom>
            <a:solidFill>
              <a:srgbClr val="A5A5A5"/>
            </a:solidFill>
            <a:ln w="19050" cap="flat" cmpd="sng">
              <a:solidFill>
                <a:sysClr val="window" lastClr="FFFFF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white"/>
                  </a:solidFill>
                  <a:effectLst/>
                  <a:uLnTx/>
                  <a:uFillTx/>
                  <a:latin typeface="Calibri"/>
                  <a:ea typeface="Calibri"/>
                  <a:cs typeface="Calibri"/>
                  <a:sym typeface="Calibri"/>
                </a:rPr>
                <a:t>WHO HIV Testing Services Dashboard</a:t>
              </a: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337;p21">
              <a:hlinkClick r:id="rId4"/>
              <a:extLst>
                <a:ext uri="{FF2B5EF4-FFF2-40B4-BE49-F238E27FC236}">
                  <a16:creationId xmlns:a16="http://schemas.microsoft.com/office/drawing/2014/main" id="{B5276AA7-DAD7-451C-8C57-DDDFA4665AA6}"/>
                </a:ext>
              </a:extLst>
            </p:cNvPr>
            <p:cNvSpPr txBox="1"/>
            <p:nvPr/>
          </p:nvSpPr>
          <p:spPr>
            <a:xfrm>
              <a:off x="5114841" y="1645012"/>
              <a:ext cx="2880000" cy="720000"/>
            </a:xfrm>
            <a:prstGeom prst="rect">
              <a:avLst/>
            </a:prstGeom>
            <a:solidFill>
              <a:srgbClr val="A5A5A5"/>
            </a:solidFill>
            <a:ln w="19050" cap="flat" cmpd="sng">
              <a:solidFill>
                <a:sysClr val="window" lastClr="FFFFF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white"/>
                  </a:solidFill>
                  <a:effectLst/>
                  <a:uLnTx/>
                  <a:uFillTx/>
                  <a:latin typeface="Calibri"/>
                  <a:ea typeface="Calibri"/>
                  <a:cs typeface="Calibri"/>
                  <a:sym typeface="Calibri"/>
                </a:rPr>
                <a:t>WHO HIV Testing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white"/>
                  </a:solidFill>
                  <a:effectLst/>
                  <a:uLnTx/>
                  <a:uFillTx/>
                  <a:latin typeface="Calibri"/>
                  <a:ea typeface="Calibri"/>
                  <a:cs typeface="Calibri"/>
                  <a:sym typeface="Calibri"/>
                </a:rPr>
                <a:t> Info App</a:t>
              </a: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338;p21">
              <a:extLst>
                <a:ext uri="{FF2B5EF4-FFF2-40B4-BE49-F238E27FC236}">
                  <a16:creationId xmlns:a16="http://schemas.microsoft.com/office/drawing/2014/main" id="{714A0CD8-4D43-450E-808D-D188BE4C2602}"/>
                </a:ext>
              </a:extLst>
            </p:cNvPr>
            <p:cNvSpPr txBox="1"/>
            <p:nvPr/>
          </p:nvSpPr>
          <p:spPr>
            <a:xfrm>
              <a:off x="1947621" y="1114933"/>
              <a:ext cx="8620845" cy="30777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Calibri"/>
                  <a:cs typeface="Calibri"/>
                  <a:sym typeface="Calibri"/>
                </a:rPr>
                <a:t>For more information on HIV testing services</a:t>
              </a: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16" name="Google Shape;336;p21">
            <a:hlinkClick r:id="rId3"/>
            <a:extLst>
              <a:ext uri="{FF2B5EF4-FFF2-40B4-BE49-F238E27FC236}">
                <a16:creationId xmlns:a16="http://schemas.microsoft.com/office/drawing/2014/main" id="{33C15A43-D0C9-4395-8E5D-A3BE7C6D923E}"/>
              </a:ext>
            </a:extLst>
          </p:cNvPr>
          <p:cNvSpPr txBox="1"/>
          <p:nvPr/>
        </p:nvSpPr>
        <p:spPr>
          <a:xfrm>
            <a:off x="8667110" y="3492134"/>
            <a:ext cx="3081982" cy="677068"/>
          </a:xfrm>
          <a:prstGeom prst="rect">
            <a:avLst/>
          </a:prstGeom>
          <a:solidFill>
            <a:srgbClr val="A5A5A5"/>
          </a:solidFill>
          <a:ln w="19050" cap="flat" cmpd="sng">
            <a:solidFill>
              <a:sysClr val="window" lastClr="FFFFFF"/>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white"/>
                </a:solidFill>
                <a:effectLst/>
                <a:uLnTx/>
                <a:uFillTx/>
                <a:latin typeface="Calibri"/>
                <a:ea typeface="Calibri"/>
                <a:cs typeface="Calibri"/>
                <a:sym typeface="Calibri"/>
                <a:hlinkClick r:id="rId5">
                  <a:extLst>
                    <a:ext uri="{A12FA001-AC4F-418D-AE19-62706E023703}">
                      <ahyp:hlinkClr xmlns:ahyp="http://schemas.microsoft.com/office/drawing/2018/hyperlinkcolor" val="tx"/>
                    </a:ext>
                  </a:extLst>
                </a:hlinkClick>
              </a:rPr>
              <a:t>WHO HTS GL</a:t>
            </a:r>
            <a:endParaRPr kumimoji="0" lang="en-US" sz="2000" b="1" i="0" u="none" strike="noStrike" kern="0" cap="none" spc="0" normalizeH="0" baseline="0" noProof="0">
              <a:ln>
                <a:noFill/>
              </a:ln>
              <a:solidFill>
                <a:prstClr val="white"/>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Google Shape;339;p21">
            <a:extLst>
              <a:ext uri="{FF2B5EF4-FFF2-40B4-BE49-F238E27FC236}">
                <a16:creationId xmlns:a16="http://schemas.microsoft.com/office/drawing/2014/main" id="{CF7FAFBA-6989-4BB3-807B-51050E2E0960}"/>
              </a:ext>
            </a:extLst>
          </p:cNvPr>
          <p:cNvSpPr/>
          <p:nvPr/>
        </p:nvSpPr>
        <p:spPr>
          <a:xfrm>
            <a:off x="2252510" y="4710697"/>
            <a:ext cx="7053415" cy="923289"/>
          </a:xfrm>
          <a:prstGeom prst="rect">
            <a:avLst/>
          </a:prstGeom>
          <a:noFill/>
          <a:ln>
            <a:noFill/>
          </a:ln>
        </p:spPr>
        <p:txBody>
          <a:bodyPr spcFirstLastPara="1" wrap="square" lIns="91425" tIns="45700" rIns="91425" bIns="45700" anchor="t" anchorCtr="0">
            <a:spAutoFit/>
          </a:bodyPr>
          <a:lstStyle/>
          <a:p>
            <a:pPr marL="457200" marR="0" lvl="0" indent="-40640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88B8"/>
                </a:solidFill>
                <a:effectLst/>
                <a:uLnTx/>
                <a:uFillTx/>
                <a:latin typeface="Arial"/>
                <a:ea typeface="Arial"/>
                <a:cs typeface="Arial"/>
                <a:sym typeface="Arial"/>
              </a:rPr>
              <a:t>Questions?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indent="-406400" algn="ctr">
              <a:defRPr/>
            </a:pPr>
            <a:r>
              <a:rPr lang="en-US" dirty="0" err="1">
                <a:latin typeface="Arial"/>
                <a:ea typeface="Arial"/>
                <a:cs typeface="Arial"/>
                <a:sym typeface="Arial"/>
              </a:rPr>
              <a:t>Alaleh</a:t>
            </a:r>
            <a:r>
              <a:rPr lang="en-US" dirty="0">
                <a:latin typeface="Arial"/>
                <a:ea typeface="Arial"/>
                <a:cs typeface="Arial"/>
                <a:sym typeface="Arial"/>
              </a:rPr>
              <a:t> </a:t>
            </a:r>
            <a:r>
              <a:rPr lang="en-US" sz="1800" dirty="0">
                <a:latin typeface="Arial" panose="020B0604020202020204" pitchFamily="34" charset="0"/>
                <a:ea typeface="+mn-lt"/>
                <a:cs typeface="Arial" panose="020B0604020202020204" pitchFamily="34" charset="0"/>
              </a:rPr>
              <a:t>ABADPOUR </a:t>
            </a:r>
            <a:r>
              <a:rPr lang="en-US" sz="1800" b="1" dirty="0">
                <a:latin typeface="Arial" panose="020B0604020202020204" pitchFamily="34" charset="0"/>
                <a:ea typeface="+mn-lt"/>
                <a:cs typeface="Arial" panose="020B0604020202020204" pitchFamily="34" charset="0"/>
                <a:hlinkClick r:id="rId6">
                  <a:extLst>
                    <a:ext uri="{A12FA001-AC4F-418D-AE19-62706E023703}">
                      <ahyp:hlinkClr xmlns:ahyp="http://schemas.microsoft.com/office/drawing/2018/hyperlinkcolor" val="tx"/>
                    </a:ext>
                  </a:extLst>
                </a:hlinkClick>
              </a:rPr>
              <a:t>abapour@who.int</a:t>
            </a:r>
            <a:endParaRPr kumimoji="0" sz="1800" b="1" i="0" u="none" strike="noStrike" kern="1200" cap="none" spc="0" normalizeH="0" baseline="0" noProof="0" dirty="0">
              <a:ln>
                <a:noFill/>
              </a:ln>
              <a:solidFill>
                <a:srgbClr val="0088B8"/>
              </a:solidFill>
              <a:effectLst/>
              <a:uLnTx/>
              <a:uFillTx/>
              <a:latin typeface="Arial"/>
              <a:ea typeface="Arial"/>
              <a:cs typeface="Arial"/>
              <a:sym typeface="Arial"/>
            </a:endParaRPr>
          </a:p>
          <a:p>
            <a:pPr marL="457200" marR="0" lvl="0" indent="-40640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Arial"/>
                <a:cs typeface="Arial"/>
                <a:sym typeface="Arial"/>
              </a:rPr>
              <a:t>Céline Lastrucci </a:t>
            </a:r>
            <a:r>
              <a:rPr kumimoji="0" lang="en-US" sz="1800" b="1" i="0" strike="noStrike" kern="1200" cap="none" spc="0" normalizeH="0" baseline="0" noProof="0" dirty="0">
                <a:ln>
                  <a:noFill/>
                </a:ln>
                <a:effectLst/>
                <a:uLnTx/>
                <a:uFillTx/>
                <a:latin typeface="Arial"/>
                <a:ea typeface="Arial"/>
                <a:cs typeface="Arial"/>
                <a:sym typeface="Arial"/>
                <a:hlinkClick r:id="rId7">
                  <a:extLst>
                    <a:ext uri="{A12FA001-AC4F-418D-AE19-62706E023703}">
                      <ahyp:hlinkClr xmlns:ahyp="http://schemas.microsoft.com/office/drawing/2018/hyperlinkcolor" val="tx"/>
                    </a:ext>
                  </a:extLst>
                </a:hlinkClick>
              </a:rPr>
              <a:t>lastruccic@who.int</a:t>
            </a:r>
            <a:endParaRPr kumimoji="0" lang="en-US" sz="1800" b="1" i="0" strike="noStrike" kern="1200" cap="none" spc="0" normalizeH="0" baseline="0" noProof="0" dirty="0">
              <a:ln>
                <a:noFill/>
              </a:ln>
              <a:effectLst/>
              <a:uLnTx/>
              <a:uFillTx/>
              <a:latin typeface="Arial"/>
              <a:ea typeface="Arial"/>
              <a:cs typeface="Arial"/>
              <a:sym typeface="Arial"/>
            </a:endParaRPr>
          </a:p>
        </p:txBody>
      </p:sp>
      <p:pic>
        <p:nvPicPr>
          <p:cNvPr id="19" name="Picture 18">
            <a:extLst>
              <a:ext uri="{FF2B5EF4-FFF2-40B4-BE49-F238E27FC236}">
                <a16:creationId xmlns:a16="http://schemas.microsoft.com/office/drawing/2014/main" id="{700CD13F-50FF-4253-9E10-51690EBAA921}"/>
              </a:ext>
            </a:extLst>
          </p:cNvPr>
          <p:cNvPicPr>
            <a:picLocks noChangeAspect="1"/>
          </p:cNvPicPr>
          <p:nvPr/>
        </p:nvPicPr>
        <p:blipFill>
          <a:blip r:embed="rId8"/>
          <a:stretch>
            <a:fillRect/>
          </a:stretch>
        </p:blipFill>
        <p:spPr>
          <a:xfrm>
            <a:off x="114300" y="166455"/>
            <a:ext cx="1943295" cy="1068425"/>
          </a:xfrm>
          <a:prstGeom prst="rect">
            <a:avLst/>
          </a:prstGeom>
        </p:spPr>
      </p:pic>
      <p:pic>
        <p:nvPicPr>
          <p:cNvPr id="24" name="Picture 23">
            <a:extLst>
              <a:ext uri="{FF2B5EF4-FFF2-40B4-BE49-F238E27FC236}">
                <a16:creationId xmlns:a16="http://schemas.microsoft.com/office/drawing/2014/main" id="{B28B8170-22ED-4CE1-92A4-8F8CDEFF195D}"/>
              </a:ext>
            </a:extLst>
          </p:cNvPr>
          <p:cNvPicPr>
            <a:picLocks noChangeAspect="1"/>
          </p:cNvPicPr>
          <p:nvPr/>
        </p:nvPicPr>
        <p:blipFill>
          <a:blip r:embed="rId9"/>
          <a:stretch>
            <a:fillRect/>
          </a:stretch>
        </p:blipFill>
        <p:spPr>
          <a:xfrm>
            <a:off x="299056" y="6356374"/>
            <a:ext cx="9297206" cy="342930"/>
          </a:xfrm>
          <a:prstGeom prst="rect">
            <a:avLst/>
          </a:prstGeom>
        </p:spPr>
      </p:pic>
      <p:sp>
        <p:nvSpPr>
          <p:cNvPr id="17" name="Slide Number Placeholder 5">
            <a:extLst>
              <a:ext uri="{FF2B5EF4-FFF2-40B4-BE49-F238E27FC236}">
                <a16:creationId xmlns:a16="http://schemas.microsoft.com/office/drawing/2014/main" id="{EC67F91E-05EE-4563-BCCE-BC7D76DA7009}"/>
              </a:ext>
            </a:extLst>
          </p:cNvPr>
          <p:cNvSpPr txBox="1">
            <a:spLocks/>
          </p:cNvSpPr>
          <p:nvPr/>
        </p:nvSpPr>
        <p:spPr>
          <a:xfrm>
            <a:off x="8416840" y="6462861"/>
            <a:ext cx="2624400" cy="34579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fld id="{A74CE0EA-F3B5-4684-BA10-C594598FDB9C}" type="slidenum">
              <a:rPr lang="en-US" sz="1200" smtClean="0">
                <a:solidFill>
                  <a:srgbClr val="000000">
                    <a:alpha val="60000"/>
                  </a:srgbClr>
                </a:solidFill>
                <a:latin typeface="Arial"/>
                <a:cs typeface="Times New Roman" panose="02020603050405020304" pitchFamily="18" charset="0"/>
              </a:rPr>
              <a:pPr algn="r">
                <a:spcAft>
                  <a:spcPts val="600"/>
                </a:spcAft>
                <a:defRPr/>
              </a:pPr>
              <a:t>21</a:t>
            </a:fld>
            <a:endParaRPr lang="en-US" sz="1200">
              <a:solidFill>
                <a:srgbClr val="000000">
                  <a:alpha val="60000"/>
                </a:srgbClr>
              </a:solidFill>
              <a:latin typeface="Arial"/>
              <a:cs typeface="Times New Roman" panose="02020603050405020304" pitchFamily="18" charset="0"/>
            </a:endParaRPr>
          </a:p>
        </p:txBody>
      </p:sp>
      <p:sp>
        <p:nvSpPr>
          <p:cNvPr id="3" name="Picture Placeholder 8">
            <a:extLst>
              <a:ext uri="{FF2B5EF4-FFF2-40B4-BE49-F238E27FC236}">
                <a16:creationId xmlns:a16="http://schemas.microsoft.com/office/drawing/2014/main" id="{5EA9934B-DF4B-2209-C903-CBF241C85252}"/>
              </a:ext>
            </a:extLst>
          </p:cNvPr>
          <p:cNvSpPr txBox="1">
            <a:spLocks/>
          </p:cNvSpPr>
          <p:nvPr/>
        </p:nvSpPr>
        <p:spPr bwMode="gray">
          <a:xfrm>
            <a:off x="9208778" y="158696"/>
            <a:ext cx="2920584" cy="929910"/>
          </a:xfrm>
          <a:prstGeom prst="rect">
            <a:avLst/>
          </a:prstGeom>
          <a:blipFill dpi="0" rotWithShape="1">
            <a:blip r:embed="rId10"/>
            <a:srcRect/>
            <a:stretch>
              <a:fillRect/>
            </a:stretch>
          </a:blipFill>
        </p:spPr>
        <p:txBody>
          <a:bodyPr/>
          <a:lstStyle>
            <a:lvl1pPr marL="0" indent="0" algn="ctr" defTabSz="914400" rtl="0" eaLnBrk="1" latinLnBrk="0" hangingPunct="1">
              <a:lnSpc>
                <a:spcPct val="110000"/>
              </a:lnSpc>
              <a:spcBef>
                <a:spcPts val="1000"/>
              </a:spcBef>
              <a:spcAft>
                <a:spcPts val="600"/>
              </a:spcAft>
              <a:buClr>
                <a:schemeClr val="tx1"/>
              </a:buClr>
              <a:buSzPct val="80000"/>
              <a:buFontTx/>
              <a:buNone/>
              <a:defRPr sz="100" b="0" kern="1200">
                <a:solidFill>
                  <a:schemeClr val="bg1"/>
                </a:solidFill>
                <a:latin typeface="+mn-lt"/>
                <a:ea typeface="+mn-ea"/>
                <a:cs typeface="Times New Roman" panose="02020603050405020304" pitchFamily="18" charset="0"/>
              </a:defRPr>
            </a:lvl1pPr>
            <a:lvl2pPr marL="360363" indent="-179388" algn="l" defTabSz="914400" rtl="0" eaLnBrk="1" latinLnBrk="0" hangingPunct="1">
              <a:lnSpc>
                <a:spcPct val="110000"/>
              </a:lnSpc>
              <a:spcBef>
                <a:spcPts val="500"/>
              </a:spcBef>
              <a:spcAft>
                <a:spcPts val="600"/>
              </a:spcAft>
              <a:buClr>
                <a:schemeClr val="bg1"/>
              </a:buClr>
              <a:buSzPct val="100000"/>
              <a:buFont typeface="Calibri" panose="020F0502020204030204" pitchFamily="34" charset="0"/>
              <a:buChar char="•"/>
              <a:defRPr sz="1600" kern="1200">
                <a:solidFill>
                  <a:schemeClr val="bg2"/>
                </a:solidFill>
                <a:latin typeface="+mn-lt"/>
                <a:ea typeface="+mn-ea"/>
                <a:cs typeface="+mn-cs"/>
              </a:defRPr>
            </a:lvl2pPr>
            <a:lvl3pPr marL="720725" indent="-179388" algn="l" defTabSz="914400" rtl="0" eaLnBrk="1" latinLnBrk="0" hangingPunct="1">
              <a:lnSpc>
                <a:spcPct val="110000"/>
              </a:lnSpc>
              <a:spcBef>
                <a:spcPts val="500"/>
              </a:spcBef>
              <a:spcAft>
                <a:spcPts val="600"/>
              </a:spcAft>
              <a:buClr>
                <a:schemeClr val="bg2"/>
              </a:buClr>
              <a:buSzPct val="100000"/>
              <a:buFont typeface="Calibri" panose="020F0502020204030204" pitchFamily="34" charset="0"/>
              <a:buChar char="•"/>
              <a:defRPr sz="1600" kern="1200">
                <a:solidFill>
                  <a:schemeClr val="bg2"/>
                </a:solidFill>
                <a:latin typeface="+mn-lt"/>
                <a:ea typeface="+mn-ea"/>
                <a:cs typeface="+mn-cs"/>
              </a:defRPr>
            </a:lvl3pPr>
            <a:lvl4pPr marL="1074738" indent="-180975" algn="l" defTabSz="914400" rtl="0" eaLnBrk="1" latinLnBrk="0" hangingPunct="1">
              <a:lnSpc>
                <a:spcPct val="110000"/>
              </a:lnSpc>
              <a:spcBef>
                <a:spcPts val="500"/>
              </a:spcBef>
              <a:spcAft>
                <a:spcPts val="600"/>
              </a:spcAft>
              <a:buClr>
                <a:schemeClr val="bg2"/>
              </a:buClr>
              <a:buSzPct val="100000"/>
              <a:buFont typeface="Calibri" panose="020F0502020204030204" pitchFamily="34" charset="0"/>
              <a:buChar char="•"/>
              <a:tabLst>
                <a:tab pos="1074738" algn="l"/>
              </a:tabLst>
              <a:defRPr sz="1400" kern="1200">
                <a:solidFill>
                  <a:schemeClr val="bg2"/>
                </a:solidFill>
                <a:latin typeface="+mn-lt"/>
                <a:ea typeface="+mn-ea"/>
                <a:cs typeface="+mn-cs"/>
              </a:defRPr>
            </a:lvl4pPr>
            <a:lvl5pPr marL="358775" indent="-358775" algn="l" defTabSz="914400" rtl="0" eaLnBrk="1" latinLnBrk="0" hangingPunct="1">
              <a:lnSpc>
                <a:spcPct val="110000"/>
              </a:lnSpc>
              <a:spcBef>
                <a:spcPts val="500"/>
              </a:spcBef>
              <a:spcAft>
                <a:spcPts val="600"/>
              </a:spcAft>
              <a:buClr>
                <a:schemeClr val="bg2"/>
              </a:buClr>
              <a:buSzPct val="100000"/>
              <a:buFont typeface="+mj-lt"/>
              <a:buAutoNum type="arabicParen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black"/>
              </a:buClr>
            </a:pPr>
            <a:r>
              <a:rPr lang="en-GB">
                <a:solidFill>
                  <a:prstClr val="white"/>
                </a:solidFill>
              </a:rPr>
              <a:t>.</a:t>
            </a:r>
          </a:p>
        </p:txBody>
      </p:sp>
      <p:sp>
        <p:nvSpPr>
          <p:cNvPr id="5" name="TextBox 4">
            <a:extLst>
              <a:ext uri="{FF2B5EF4-FFF2-40B4-BE49-F238E27FC236}">
                <a16:creationId xmlns:a16="http://schemas.microsoft.com/office/drawing/2014/main" id="{3A344E22-B318-8E23-DCBB-057E207E1F33}"/>
              </a:ext>
            </a:extLst>
          </p:cNvPr>
          <p:cNvSpPr txBox="1"/>
          <p:nvPr/>
        </p:nvSpPr>
        <p:spPr>
          <a:xfrm>
            <a:off x="0" y="-26875"/>
            <a:ext cx="12192000" cy="646331"/>
          </a:xfrm>
          <a:prstGeom prst="rect">
            <a:avLst/>
          </a:prstGeom>
          <a:solidFill>
            <a:schemeClr val="accent1"/>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mn-ea"/>
                <a:cs typeface="+mn-cs"/>
              </a:rPr>
              <a:t>Acknowledgements</a:t>
            </a:r>
            <a:endParaRPr kumimoji="0" lang="en-ES" sz="36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1730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E2223D-FA50-4E41-9342-E0B4F44D10F2}"/>
              </a:ext>
            </a:extLst>
          </p:cNvPr>
          <p:cNvSpPr>
            <a:spLocks noGrp="1"/>
          </p:cNvSpPr>
          <p:nvPr>
            <p:ph idx="1"/>
          </p:nvPr>
        </p:nvSpPr>
        <p:spPr>
          <a:xfrm>
            <a:off x="325750" y="1125427"/>
            <a:ext cx="5140554" cy="5084446"/>
          </a:xfrm>
        </p:spPr>
        <p:txBody>
          <a:bodyPr>
            <a:normAutofit fontScale="92500"/>
          </a:bodyPr>
          <a:lstStyle/>
          <a:p>
            <a:pPr marL="0" indent="0">
              <a:buNone/>
            </a:pPr>
            <a:r>
              <a:rPr lang="en-US" sz="3000"/>
              <a:t>WHO policy briefs:</a:t>
            </a:r>
          </a:p>
          <a:p>
            <a:r>
              <a:rPr lang="en-US" sz="2300">
                <a:hlinkClick r:id="rId3"/>
              </a:rPr>
              <a:t>WHO encourage countries to adapt HIV testing strategies in response to changing epidemic</a:t>
            </a:r>
            <a:endParaRPr lang="en-US" sz="2300"/>
          </a:p>
          <a:p>
            <a:r>
              <a:rPr lang="en-US" sz="2300">
                <a:hlinkClick r:id="rId4"/>
              </a:rPr>
              <a:t>Dual HIV/syphilis rapid diagnostic tests (RDTs) can be used as the first test for pregnant women as part of antenatal care (ANC). </a:t>
            </a:r>
            <a:endParaRPr lang="en-US" sz="2300"/>
          </a:p>
          <a:p>
            <a:r>
              <a:rPr lang="en-US" sz="2300">
                <a:solidFill>
                  <a:srgbClr val="1A1A1A"/>
                </a:solidFill>
                <a:latin typeface="Arial" panose="020B0604020202020204" pitchFamily="34" charset="0"/>
                <a:hlinkClick r:id="rId5"/>
              </a:rPr>
              <a:t>WHO recommends countries move away from the use of western blotting and line immunoassays in HIV testing strategies and algorithms</a:t>
            </a:r>
            <a:endParaRPr lang="en-US" sz="2300">
              <a:solidFill>
                <a:srgbClr val="1A1A1A"/>
              </a:solidFill>
              <a:latin typeface="Arial" panose="020B0604020202020204" pitchFamily="34" charset="0"/>
            </a:endParaRPr>
          </a:p>
          <a:p>
            <a:r>
              <a:rPr lang="fr-FR" sz="2300">
                <a:solidFill>
                  <a:srgbClr val="008DC9"/>
                </a:solidFill>
                <a:latin typeface="Arial" panose="020B0604020202020204" pitchFamily="34" charset="0"/>
                <a:hlinkClick r:id="rId6"/>
              </a:rPr>
              <a:t>L’OMS recommande un </a:t>
            </a:r>
            <a:r>
              <a:rPr lang="fr-FR" sz="2300" err="1">
                <a:solidFill>
                  <a:srgbClr val="008DC9"/>
                </a:solidFill>
                <a:latin typeface="Arial" panose="020B0604020202020204" pitchFamily="34" charset="0"/>
                <a:hlinkClick r:id="rId6"/>
              </a:rPr>
              <a:t>autodépistage</a:t>
            </a:r>
            <a:r>
              <a:rPr lang="fr-FR" sz="2300">
                <a:solidFill>
                  <a:srgbClr val="008DC9"/>
                </a:solidFill>
                <a:latin typeface="Arial" panose="020B0604020202020204" pitchFamily="34" charset="0"/>
                <a:hlinkClick r:id="rId6"/>
              </a:rPr>
              <a:t> du VIH – mise à jour des données probantes et clés du succès</a:t>
            </a:r>
            <a:endParaRPr lang="fr-FR" sz="2300">
              <a:solidFill>
                <a:srgbClr val="1A1A1A"/>
              </a:solidFill>
              <a:latin typeface="Arial" panose="020B0604020202020204" pitchFamily="34" charset="0"/>
            </a:endParaRPr>
          </a:p>
          <a:p>
            <a:endParaRPr lang="en-US" sz="1800">
              <a:solidFill>
                <a:srgbClr val="1A1A1A"/>
              </a:solidFill>
              <a:latin typeface="Arial" panose="020B0604020202020204" pitchFamily="34" charset="0"/>
            </a:endParaRPr>
          </a:p>
          <a:p>
            <a:endParaRPr lang="en-US" sz="1800"/>
          </a:p>
        </p:txBody>
      </p:sp>
      <p:sp>
        <p:nvSpPr>
          <p:cNvPr id="6" name="Title 5">
            <a:extLst>
              <a:ext uri="{FF2B5EF4-FFF2-40B4-BE49-F238E27FC236}">
                <a16:creationId xmlns:a16="http://schemas.microsoft.com/office/drawing/2014/main" id="{44EFBEFE-0A3D-407E-A464-FC42F8626D67}"/>
              </a:ext>
            </a:extLst>
          </p:cNvPr>
          <p:cNvSpPr>
            <a:spLocks noGrp="1"/>
          </p:cNvSpPr>
          <p:nvPr>
            <p:ph type="title"/>
          </p:nvPr>
        </p:nvSpPr>
        <p:spPr>
          <a:xfrm>
            <a:off x="0" y="1949"/>
            <a:ext cx="12192000" cy="720000"/>
          </a:xfrm>
          <a:solidFill>
            <a:schemeClr val="accent1"/>
          </a:solidFill>
        </p:spPr>
        <p:txBody>
          <a:bodyPr/>
          <a:lstStyle/>
          <a:p>
            <a:pPr algn="ctr"/>
            <a:r>
              <a:rPr lang="en-US" b="1">
                <a:solidFill>
                  <a:schemeClr val="bg1"/>
                </a:solidFill>
              </a:rPr>
              <a:t>Tools and guidance</a:t>
            </a:r>
          </a:p>
        </p:txBody>
      </p:sp>
      <p:pic>
        <p:nvPicPr>
          <p:cNvPr id="7" name="Picture 6">
            <a:extLst>
              <a:ext uri="{FF2B5EF4-FFF2-40B4-BE49-F238E27FC236}">
                <a16:creationId xmlns:a16="http://schemas.microsoft.com/office/drawing/2014/main" id="{30A8F04E-76EC-43E4-AF3B-36DD7401833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53199" y="1002953"/>
            <a:ext cx="3754801" cy="5329395"/>
          </a:xfrm>
          <a:prstGeom prst="rect">
            <a:avLst/>
          </a:prstGeom>
        </p:spPr>
      </p:pic>
      <p:pic>
        <p:nvPicPr>
          <p:cNvPr id="8" name="Picture 7">
            <a:extLst>
              <a:ext uri="{FF2B5EF4-FFF2-40B4-BE49-F238E27FC236}">
                <a16:creationId xmlns:a16="http://schemas.microsoft.com/office/drawing/2014/main" id="{10A91946-F6FD-4BC9-A92E-86809FA5E0EC}"/>
              </a:ext>
            </a:extLst>
          </p:cNvPr>
          <p:cNvPicPr>
            <a:picLocks noChangeAspect="1"/>
          </p:cNvPicPr>
          <p:nvPr/>
        </p:nvPicPr>
        <p:blipFill rotWithShape="1">
          <a:blip r:embed="rId8"/>
          <a:srcRect l="34815" t="21467" r="37351" b="8004"/>
          <a:stretch/>
        </p:blipFill>
        <p:spPr>
          <a:xfrm>
            <a:off x="7680857" y="2609851"/>
            <a:ext cx="2545127" cy="3625893"/>
          </a:xfrm>
          <a:prstGeom prst="rect">
            <a:avLst/>
          </a:prstGeom>
        </p:spPr>
      </p:pic>
      <p:pic>
        <p:nvPicPr>
          <p:cNvPr id="3" name="Picture 2">
            <a:extLst>
              <a:ext uri="{FF2B5EF4-FFF2-40B4-BE49-F238E27FC236}">
                <a16:creationId xmlns:a16="http://schemas.microsoft.com/office/drawing/2014/main" id="{5CA09FFF-7F94-480A-A0E1-FFAE0EBB72AA}"/>
              </a:ext>
            </a:extLst>
          </p:cNvPr>
          <p:cNvPicPr>
            <a:picLocks noChangeAspect="1"/>
          </p:cNvPicPr>
          <p:nvPr/>
        </p:nvPicPr>
        <p:blipFill rotWithShape="1">
          <a:blip r:embed="rId9"/>
          <a:srcRect l="1400" r="5614" b="2200"/>
          <a:stretch/>
        </p:blipFill>
        <p:spPr>
          <a:xfrm>
            <a:off x="5737052" y="2984124"/>
            <a:ext cx="2400222" cy="3511927"/>
          </a:xfrm>
          <a:prstGeom prst="rect">
            <a:avLst/>
          </a:prstGeom>
        </p:spPr>
      </p:pic>
    </p:spTree>
    <p:extLst>
      <p:ext uri="{BB962C8B-B14F-4D97-AF65-F5344CB8AC3E}">
        <p14:creationId xmlns:p14="http://schemas.microsoft.com/office/powerpoint/2010/main" val="1002421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re 1">
            <a:extLst>
              <a:ext uri="{FF2B5EF4-FFF2-40B4-BE49-F238E27FC236}">
                <a16:creationId xmlns:a16="http://schemas.microsoft.com/office/drawing/2014/main" id="{754965A5-33EA-BBF2-26D5-8DA565F68B90}"/>
              </a:ext>
            </a:extLst>
          </p:cNvPr>
          <p:cNvSpPr txBox="1">
            <a:spLocks/>
          </p:cNvSpPr>
          <p:nvPr/>
        </p:nvSpPr>
        <p:spPr>
          <a:xfrm>
            <a:off x="1371597" y="348865"/>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kern="1200">
                <a:solidFill>
                  <a:srgbClr val="FFFFFF"/>
                </a:solidFill>
                <a:latin typeface="+mj-lt"/>
                <a:ea typeface="+mj-ea"/>
                <a:cs typeface="+mj-cs"/>
              </a:rPr>
              <a:t>More tools and guidance </a:t>
            </a:r>
          </a:p>
        </p:txBody>
      </p:sp>
      <p:graphicFrame>
        <p:nvGraphicFramePr>
          <p:cNvPr id="5" name="Content Placeholder 1">
            <a:extLst>
              <a:ext uri="{FF2B5EF4-FFF2-40B4-BE49-F238E27FC236}">
                <a16:creationId xmlns:a16="http://schemas.microsoft.com/office/drawing/2014/main" id="{78EE7C2C-205D-23E6-0E37-898A68C876E5}"/>
              </a:ext>
            </a:extLst>
          </p:cNvPr>
          <p:cNvGraphicFramePr>
            <a:graphicFrameLocks noGrp="1"/>
          </p:cNvGraphicFramePr>
          <p:nvPr>
            <p:ph idx="1"/>
            <p:extLst>
              <p:ext uri="{D42A27DB-BD31-4B8C-83A1-F6EECF244321}">
                <p14:modId xmlns:p14="http://schemas.microsoft.com/office/powerpoint/2010/main" val="65538400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639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E0F2177-6F84-8B79-452A-EA6F9615F443}"/>
              </a:ext>
            </a:extLst>
          </p:cNvPr>
          <p:cNvSpPr>
            <a:spLocks noGrp="1"/>
          </p:cNvSpPr>
          <p:nvPr>
            <p:ph type="title"/>
          </p:nvPr>
        </p:nvSpPr>
        <p:spPr>
          <a:xfrm>
            <a:off x="1285240" y="1008993"/>
            <a:ext cx="10071017" cy="3542045"/>
          </a:xfrm>
        </p:spPr>
        <p:txBody>
          <a:bodyPr vert="horz" lIns="91440" tIns="45720" rIns="91440" bIns="45720" rtlCol="0" anchor="b">
            <a:normAutofit/>
          </a:bodyPr>
          <a:lstStyle/>
          <a:p>
            <a:r>
              <a:rPr lang="en-US" sz="11500" kern="1200" dirty="0">
                <a:solidFill>
                  <a:schemeClr val="tx1"/>
                </a:solidFill>
                <a:latin typeface="+mj-lt"/>
                <a:ea typeface="+mj-ea"/>
                <a:cs typeface="+mj-cs"/>
              </a:rPr>
              <a:t>additional slides</a:t>
            </a:r>
          </a:p>
        </p:txBody>
      </p:sp>
    </p:spTree>
    <p:extLst>
      <p:ext uri="{BB962C8B-B14F-4D97-AF65-F5344CB8AC3E}">
        <p14:creationId xmlns:p14="http://schemas.microsoft.com/office/powerpoint/2010/main" val="228588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D131A0-7929-4BA6-7F3D-15D2D4AE1255}"/>
              </a:ext>
            </a:extLst>
          </p:cNvPr>
          <p:cNvSpPr>
            <a:spLocks noGrp="1"/>
          </p:cNvSpPr>
          <p:nvPr>
            <p:ph type="title"/>
          </p:nvPr>
        </p:nvSpPr>
        <p:spPr>
          <a:xfrm>
            <a:off x="0" y="0"/>
            <a:ext cx="12192000" cy="1202418"/>
          </a:xfrm>
          <a:solidFill>
            <a:srgbClr val="0070C0"/>
          </a:solidFill>
        </p:spPr>
        <p:txBody>
          <a:bodyPr>
            <a:normAutofit/>
          </a:bodyPr>
          <a:lstStyle/>
          <a:p>
            <a:pPr algn="ctr"/>
            <a:r>
              <a:rPr lang="fr-FR" sz="3600" b="1" err="1">
                <a:solidFill>
                  <a:schemeClr val="bg1"/>
                </a:solidFill>
                <a:latin typeface="Arial" panose="020B0604020202020204" pitchFamily="34" charset="0"/>
                <a:cs typeface="Arial" panose="020B0604020202020204" pitchFamily="34" charset="0"/>
              </a:rPr>
              <a:t>Verification</a:t>
            </a:r>
            <a:r>
              <a:rPr lang="fr-FR" sz="3600" b="1">
                <a:solidFill>
                  <a:schemeClr val="bg1"/>
                </a:solidFill>
                <a:latin typeface="Arial" panose="020B0604020202020204" pitchFamily="34" charset="0"/>
                <a:cs typeface="Arial" panose="020B0604020202020204" pitchFamily="34" charset="0"/>
              </a:rPr>
              <a:t> </a:t>
            </a:r>
            <a:r>
              <a:rPr lang="fr-FR" sz="3600" b="1" err="1">
                <a:solidFill>
                  <a:schemeClr val="bg1"/>
                </a:solidFill>
                <a:latin typeface="Arial" panose="020B0604020202020204" pitchFamily="34" charset="0"/>
                <a:cs typeface="Arial" panose="020B0604020202020204" pitchFamily="34" charset="0"/>
              </a:rPr>
              <a:t>tool</a:t>
            </a:r>
            <a:r>
              <a:rPr lang="fr-FR" sz="3600" b="1">
                <a:solidFill>
                  <a:schemeClr val="bg1"/>
                </a:solidFill>
                <a:latin typeface="Arial" panose="020B0604020202020204" pitchFamily="34" charset="0"/>
                <a:cs typeface="Arial" panose="020B0604020202020204" pitchFamily="34" charset="0"/>
              </a:rPr>
              <a:t> kit description</a:t>
            </a:r>
          </a:p>
        </p:txBody>
      </p:sp>
      <p:sp>
        <p:nvSpPr>
          <p:cNvPr id="3" name="Espace réservé du contenu 2">
            <a:extLst>
              <a:ext uri="{FF2B5EF4-FFF2-40B4-BE49-F238E27FC236}">
                <a16:creationId xmlns:a16="http://schemas.microsoft.com/office/drawing/2014/main" id="{5078F595-423F-248A-103C-F67C77477B7B}"/>
              </a:ext>
            </a:extLst>
          </p:cNvPr>
          <p:cNvSpPr>
            <a:spLocks noGrp="1"/>
          </p:cNvSpPr>
          <p:nvPr>
            <p:ph idx="1"/>
          </p:nvPr>
        </p:nvSpPr>
        <p:spPr>
          <a:xfrm>
            <a:off x="227860" y="1450569"/>
            <a:ext cx="11736280" cy="4999843"/>
          </a:xfrm>
        </p:spPr>
        <p:txBody>
          <a:bodyPr vert="horz" lIns="91440" tIns="45720" rIns="91440" bIns="45720" rtlCol="0" anchor="t">
            <a:normAutofit fontScale="85000" lnSpcReduction="20000"/>
          </a:bodyPr>
          <a:lstStyle/>
          <a:p>
            <a:pPr marL="0" indent="0">
              <a:buNone/>
            </a:pPr>
            <a:r>
              <a:rPr lang="fr-FR" sz="2600" dirty="0" err="1">
                <a:latin typeface="Arial" panose="020B0604020202020204" pitchFamily="34" charset="0"/>
                <a:ea typeface="Segoe UI Symbol" panose="020B0502040204020203" pitchFamily="34" charset="0"/>
                <a:cs typeface="Arial" panose="020B0604020202020204" pitchFamily="34" charset="0"/>
              </a:rPr>
              <a:t>Verification</a:t>
            </a:r>
            <a:r>
              <a:rPr lang="fr-FR" sz="2600" dirty="0">
                <a:latin typeface="Arial" panose="020B0604020202020204" pitchFamily="34" charset="0"/>
                <a:ea typeface="Segoe UI Symbol" panose="020B0502040204020203" pitchFamily="34" charset="0"/>
                <a:cs typeface="Arial" panose="020B0604020202020204" pitchFamily="34" charset="0"/>
              </a:rPr>
              <a:t> </a:t>
            </a:r>
            <a:r>
              <a:rPr lang="fr-FR" sz="2600" dirty="0" err="1">
                <a:latin typeface="Arial" panose="020B0604020202020204" pitchFamily="34" charset="0"/>
                <a:ea typeface="Segoe UI Symbol" panose="020B0502040204020203" pitchFamily="34" charset="0"/>
                <a:cs typeface="Arial" panose="020B0604020202020204" pitchFamily="34" charset="0"/>
              </a:rPr>
              <a:t>tool</a:t>
            </a:r>
            <a:r>
              <a:rPr lang="fr-FR" sz="2600" dirty="0">
                <a:latin typeface="Arial" panose="020B0604020202020204" pitchFamily="34" charset="0"/>
                <a:ea typeface="Segoe UI Symbol" panose="020B0502040204020203" pitchFamily="34" charset="0"/>
                <a:cs typeface="Arial" panose="020B0604020202020204" pitchFamily="34" charset="0"/>
              </a:rPr>
              <a:t> kit: set of </a:t>
            </a:r>
            <a:r>
              <a:rPr lang="fr-FR" sz="2600" dirty="0" err="1">
                <a:latin typeface="Arial" panose="020B0604020202020204" pitchFamily="34" charset="0"/>
                <a:ea typeface="Segoe UI Symbol" panose="020B0502040204020203" pitchFamily="34" charset="0"/>
                <a:cs typeface="Arial" panose="020B0604020202020204" pitchFamily="34" charset="0"/>
              </a:rPr>
              <a:t>tools</a:t>
            </a:r>
            <a:r>
              <a:rPr lang="fr-FR" sz="2600" dirty="0">
                <a:latin typeface="Arial" panose="020B0604020202020204" pitchFamily="34" charset="0"/>
                <a:ea typeface="Segoe UI Symbol" panose="020B0502040204020203" pitchFamily="34" charset="0"/>
                <a:cs typeface="Arial" panose="020B0604020202020204" pitchFamily="34" charset="0"/>
              </a:rPr>
              <a:t> to support </a:t>
            </a:r>
            <a:r>
              <a:rPr lang="fr-FR" sz="2600" dirty="0" err="1">
                <a:latin typeface="Arial" panose="020B0604020202020204" pitchFamily="34" charset="0"/>
                <a:ea typeface="Segoe UI Symbol" panose="020B0502040204020203" pitchFamily="34" charset="0"/>
                <a:cs typeface="Arial" panose="020B0604020202020204" pitchFamily="34" charset="0"/>
              </a:rPr>
              <a:t>implementation</a:t>
            </a:r>
            <a:r>
              <a:rPr lang="fr-FR" sz="2600" dirty="0">
                <a:latin typeface="Arial" panose="020B0604020202020204" pitchFamily="34" charset="0"/>
                <a:ea typeface="Segoe UI Symbol" panose="020B0502040204020203" pitchFamily="34" charset="0"/>
                <a:cs typeface="Arial" panose="020B0604020202020204" pitchFamily="34" charset="0"/>
              </a:rPr>
              <a:t> of the </a:t>
            </a:r>
            <a:r>
              <a:rPr lang="fr-FR" sz="2600" dirty="0" err="1">
                <a:latin typeface="Arial" panose="020B0604020202020204" pitchFamily="34" charset="0"/>
                <a:ea typeface="Segoe UI Symbol" panose="020B0502040204020203" pitchFamily="34" charset="0"/>
                <a:cs typeface="Arial" panose="020B0604020202020204" pitchFamily="34" charset="0"/>
              </a:rPr>
              <a:t>verification</a:t>
            </a:r>
            <a:r>
              <a:rPr lang="fr-FR" sz="2600" dirty="0">
                <a:latin typeface="Arial" panose="020B0604020202020204" pitchFamily="34" charset="0"/>
                <a:ea typeface="Segoe UI Symbol" panose="020B0502040204020203" pitchFamily="34" charset="0"/>
                <a:cs typeface="Arial" panose="020B0604020202020204" pitchFamily="34" charset="0"/>
              </a:rPr>
              <a:t> </a:t>
            </a:r>
            <a:r>
              <a:rPr lang="fr-FR" sz="2600" dirty="0" err="1">
                <a:latin typeface="Arial" panose="020B0604020202020204" pitchFamily="34" charset="0"/>
                <a:ea typeface="Segoe UI Symbol" panose="020B0502040204020203" pitchFamily="34" charset="0"/>
                <a:cs typeface="Arial" panose="020B0604020202020204" pitchFamily="34" charset="0"/>
              </a:rPr>
              <a:t>study</a:t>
            </a:r>
            <a:r>
              <a:rPr lang="fr-FR" sz="2600" dirty="0">
                <a:latin typeface="Arial" panose="020B0604020202020204" pitchFamily="34" charset="0"/>
                <a:ea typeface="Segoe UI Symbol" panose="020B0502040204020203" pitchFamily="34" charset="0"/>
                <a:cs typeface="Arial" panose="020B0604020202020204" pitchFamily="34" charset="0"/>
              </a:rPr>
              <a:t> </a:t>
            </a:r>
          </a:p>
          <a:p>
            <a:pPr marL="0" indent="0" algn="ctr">
              <a:buNone/>
            </a:pPr>
            <a:r>
              <a:rPr lang="fr-FR" sz="2600" dirty="0">
                <a:latin typeface="Arial" panose="020B0604020202020204" pitchFamily="34" charset="0"/>
                <a:ea typeface="Segoe UI Symbol"/>
                <a:cs typeface="Arial" panose="020B0604020202020204" pitchFamily="34" charset="0"/>
              </a:rPr>
              <a:t>(</a:t>
            </a:r>
            <a:r>
              <a:rPr lang="fr-FR" sz="2600" dirty="0">
                <a:latin typeface="Arial" panose="020B0604020202020204" pitchFamily="34" charset="0"/>
                <a:ea typeface="+mn-lt"/>
                <a:cs typeface="Arial" panose="020B0604020202020204" pitchFamily="34" charset="0"/>
                <a:hlinkClick r:id="rId2"/>
              </a:rPr>
              <a:t>https://www.who.int/tools/optimizing-hiv-testing-algorithms-toolkit</a:t>
            </a:r>
            <a:r>
              <a:rPr lang="fr-FR" sz="2600" dirty="0">
                <a:latin typeface="Arial" panose="020B0604020202020204" pitchFamily="34" charset="0"/>
                <a:ea typeface="Segoe UI Symbol"/>
                <a:cs typeface="Arial" panose="020B0604020202020204" pitchFamily="34" charset="0"/>
              </a:rPr>
              <a:t>)</a:t>
            </a:r>
            <a:endParaRPr lang="fr-FR" sz="2600" dirty="0">
              <a:latin typeface="Arial" panose="020B0604020202020204" pitchFamily="34" charset="0"/>
              <a:ea typeface="Segoe UI Symbol" panose="020B0502040204020203" pitchFamily="34" charset="0"/>
              <a:cs typeface="Arial" panose="020B0604020202020204" pitchFamily="34" charset="0"/>
            </a:endParaRPr>
          </a:p>
          <a:p>
            <a:pPr marL="0" indent="0" algn="ctr">
              <a:buNone/>
            </a:pPr>
            <a:endParaRPr lang="fr-FR" sz="2600" dirty="0">
              <a:latin typeface="Arial" panose="020B0604020202020204" pitchFamily="34" charset="0"/>
              <a:ea typeface="Segoe UI Symbol" panose="020B0502040204020203" pitchFamily="34" charset="0"/>
              <a:cs typeface="Arial" panose="020B0604020202020204" pitchFamily="34" charset="0"/>
            </a:endParaRPr>
          </a:p>
          <a:p>
            <a:pPr lvl="1">
              <a:lnSpc>
                <a:spcPct val="150000"/>
              </a:lnSpc>
              <a:buClr>
                <a:srgbClr val="0070C0"/>
              </a:buClr>
              <a:buSzPct val="120000"/>
              <a:buFont typeface="Wingdings" pitchFamily="2" charset="2"/>
              <a:buChar char="§"/>
            </a:pPr>
            <a:r>
              <a:rPr lang="en-ES" sz="2200" b="1" dirty="0">
                <a:solidFill>
                  <a:srgbClr val="0070C0"/>
                </a:solidFill>
                <a:latin typeface="Arial" panose="020B0604020202020204" pitchFamily="34" charset="0"/>
                <a:ea typeface="Segoe UI Symbol" panose="020B0502040204020203" pitchFamily="34" charset="0"/>
                <a:cs typeface="Arial" panose="020B0604020202020204" pitchFamily="34" charset="0"/>
              </a:rPr>
              <a:t>Generic study protocol: </a:t>
            </a:r>
            <a:r>
              <a:rPr lang="en-ES" sz="2200" dirty="0">
                <a:latin typeface="Arial" panose="020B0604020202020204" pitchFamily="34" charset="0"/>
                <a:ea typeface="Segoe UI Symbol" panose="020B0502040204020203" pitchFamily="34" charset="0"/>
                <a:cs typeface="Arial" panose="020B0604020202020204" pitchFamily="34" charset="0"/>
              </a:rPr>
              <a:t>to assist developing local protocol to seek ethics approval</a:t>
            </a:r>
          </a:p>
          <a:p>
            <a:pPr lvl="1">
              <a:lnSpc>
                <a:spcPct val="150000"/>
              </a:lnSpc>
              <a:buClr>
                <a:srgbClr val="0070C0"/>
              </a:buClr>
              <a:buSzPct val="120000"/>
              <a:buFont typeface="Wingdings" pitchFamily="2" charset="2"/>
              <a:buChar char="§"/>
            </a:pPr>
            <a:r>
              <a:rPr lang="fr-FR" sz="2200" b="1" u="sng" dirty="0">
                <a:solidFill>
                  <a:srgbClr val="0070C0"/>
                </a:solidFill>
                <a:latin typeface="Arial" panose="020B0604020202020204" pitchFamily="34" charset="0"/>
                <a:ea typeface="Segoe UI Symbol" panose="020B0502040204020203" pitchFamily="34" charset="0"/>
                <a:cs typeface="Arial" panose="020B0604020202020204" pitchFamily="34" charset="0"/>
              </a:rPr>
              <a:t>Product</a:t>
            </a:r>
            <a:r>
              <a:rPr lang="en-ES" sz="2200" b="1" u="sng" dirty="0">
                <a:solidFill>
                  <a:srgbClr val="0070C0"/>
                </a:solidFill>
                <a:latin typeface="Arial" panose="020B0604020202020204" pitchFamily="34" charset="0"/>
                <a:ea typeface="Segoe UI Symbol" panose="020B0502040204020203" pitchFamily="34" charset="0"/>
                <a:cs typeface="Arial" panose="020B0604020202020204" pitchFamily="34" charset="0"/>
              </a:rPr>
              <a:t> selection tool</a:t>
            </a:r>
            <a:r>
              <a:rPr lang="en-ES" sz="2200" b="1" dirty="0">
                <a:solidFill>
                  <a:srgbClr val="0070C0"/>
                </a:solidFill>
                <a:latin typeface="Arial" panose="020B0604020202020204" pitchFamily="34" charset="0"/>
                <a:ea typeface="Segoe UI Symbol" panose="020B0502040204020203" pitchFamily="34" charset="0"/>
                <a:cs typeface="Arial" panose="020B0604020202020204" pitchFamily="34" charset="0"/>
              </a:rPr>
              <a:t>: </a:t>
            </a:r>
            <a:r>
              <a:rPr lang="en-ES" sz="2200" dirty="0">
                <a:latin typeface="Arial" panose="020B0604020202020204" pitchFamily="34" charset="0"/>
                <a:ea typeface="Segoe UI Symbol" panose="020B0502040204020203" pitchFamily="34" charset="0"/>
                <a:cs typeface="Arial" panose="020B0604020202020204" pitchFamily="34" charset="0"/>
              </a:rPr>
              <a:t>to assist with the selection of WHO prequalified HIV products</a:t>
            </a:r>
          </a:p>
          <a:p>
            <a:pPr lvl="1">
              <a:lnSpc>
                <a:spcPct val="150000"/>
              </a:lnSpc>
              <a:buClr>
                <a:srgbClr val="0070C0"/>
              </a:buClr>
              <a:buSzPct val="120000"/>
              <a:buFont typeface="Wingdings" pitchFamily="2" charset="2"/>
              <a:buChar char="§"/>
            </a:pPr>
            <a:r>
              <a:rPr lang="en-ES" sz="2200" b="1" dirty="0">
                <a:solidFill>
                  <a:srgbClr val="0070C0"/>
                </a:solidFill>
                <a:latin typeface="Arial" panose="020B0604020202020204" pitchFamily="34" charset="0"/>
                <a:ea typeface="Segoe UI Symbol" panose="020B0502040204020203" pitchFamily="34" charset="0"/>
                <a:cs typeface="Arial" panose="020B0604020202020204" pitchFamily="34" charset="0"/>
              </a:rPr>
              <a:t>Gantt chart: </a:t>
            </a:r>
            <a:r>
              <a:rPr lang="en-ES" sz="2200" dirty="0">
                <a:latin typeface="Arial" panose="020B0604020202020204" pitchFamily="34" charset="0"/>
                <a:ea typeface="Segoe UI Symbol" panose="020B0502040204020203" pitchFamily="34" charset="0"/>
                <a:cs typeface="Arial" panose="020B0604020202020204" pitchFamily="34" charset="0"/>
              </a:rPr>
              <a:t>to assist with the planning of the verification study with timelines</a:t>
            </a:r>
          </a:p>
          <a:p>
            <a:pPr lvl="1">
              <a:lnSpc>
                <a:spcPct val="150000"/>
              </a:lnSpc>
              <a:buClr>
                <a:srgbClr val="0070C0"/>
              </a:buClr>
              <a:buSzPct val="120000"/>
              <a:buFont typeface="Wingdings" pitchFamily="2" charset="2"/>
              <a:buChar char="§"/>
            </a:pPr>
            <a:r>
              <a:rPr lang="en-ES" sz="2200" b="1" dirty="0">
                <a:solidFill>
                  <a:srgbClr val="0070C0"/>
                </a:solidFill>
                <a:latin typeface="Arial" panose="020B0604020202020204" pitchFamily="34" charset="0"/>
                <a:ea typeface="Segoe UI Symbol" panose="020B0502040204020203" pitchFamily="34" charset="0"/>
                <a:cs typeface="Arial" panose="020B0604020202020204" pitchFamily="34" charset="0"/>
              </a:rPr>
              <a:t>Budget template: </a:t>
            </a:r>
            <a:r>
              <a:rPr lang="en-ES" sz="2200" dirty="0">
                <a:latin typeface="Arial" panose="020B0604020202020204" pitchFamily="34" charset="0"/>
                <a:ea typeface="Segoe UI Symbol" panose="020B0502040204020203" pitchFamily="34" charset="0"/>
                <a:cs typeface="Arial" panose="020B0604020202020204" pitchFamily="34" charset="0"/>
              </a:rPr>
              <a:t>to assist developing a budget of core activites</a:t>
            </a:r>
          </a:p>
          <a:p>
            <a:pPr lvl="1">
              <a:lnSpc>
                <a:spcPct val="150000"/>
              </a:lnSpc>
              <a:buClr>
                <a:srgbClr val="0070C0"/>
              </a:buClr>
              <a:buSzPct val="120000"/>
              <a:buFont typeface="Wingdings" pitchFamily="2" charset="2"/>
              <a:buChar char="§"/>
            </a:pPr>
            <a:r>
              <a:rPr lang="en-ES" sz="2200" b="1" dirty="0">
                <a:solidFill>
                  <a:srgbClr val="0070C0"/>
                </a:solidFill>
                <a:latin typeface="Arial" panose="020B0604020202020204" pitchFamily="34" charset="0"/>
                <a:ea typeface="Segoe UI Symbol" panose="020B0502040204020203" pitchFamily="34" charset="0"/>
                <a:cs typeface="Arial" panose="020B0604020202020204" pitchFamily="34" charset="0"/>
              </a:rPr>
              <a:t>Order checklist: </a:t>
            </a:r>
            <a:r>
              <a:rPr lang="en-ES" sz="2200" dirty="0">
                <a:latin typeface="Arial" panose="020B0604020202020204" pitchFamily="34" charset="0"/>
                <a:ea typeface="Segoe UI Symbol" panose="020B0502040204020203" pitchFamily="34" charset="0"/>
                <a:cs typeface="Arial" panose="020B0604020202020204" pitchFamily="34" charset="0"/>
              </a:rPr>
              <a:t>of tests and consumables to be purchased</a:t>
            </a:r>
            <a:endParaRPr lang="fr-FR" sz="2200" dirty="0">
              <a:latin typeface="Arial" panose="020B0604020202020204" pitchFamily="34" charset="0"/>
              <a:ea typeface="Segoe UI Symbol" panose="020B0502040204020203" pitchFamily="34" charset="0"/>
              <a:cs typeface="Arial" panose="020B0604020202020204" pitchFamily="34" charset="0"/>
            </a:endParaRPr>
          </a:p>
          <a:p>
            <a:pPr lvl="1">
              <a:lnSpc>
                <a:spcPct val="150000"/>
              </a:lnSpc>
              <a:buClr>
                <a:srgbClr val="0070C0"/>
              </a:buClr>
              <a:buSzPct val="120000"/>
              <a:buFont typeface="Wingdings" pitchFamily="2" charset="2"/>
              <a:buChar char="§"/>
            </a:pPr>
            <a:r>
              <a:rPr lang="fr-FR" sz="2000" b="1" dirty="0" err="1">
                <a:solidFill>
                  <a:srgbClr val="0070C0"/>
                </a:solidFill>
                <a:latin typeface="Arial" panose="020B0604020202020204" pitchFamily="34" charset="0"/>
                <a:ea typeface="Segoe UI Symbol" panose="020B0502040204020203" pitchFamily="34" charset="0"/>
                <a:cs typeface="Arial" panose="020B0604020202020204" pitchFamily="34" charset="0"/>
              </a:rPr>
              <a:t>Study</a:t>
            </a:r>
            <a:r>
              <a:rPr lang="fr-FR" sz="2000" b="1" dirty="0">
                <a:solidFill>
                  <a:srgbClr val="0070C0"/>
                </a:solidFill>
                <a:latin typeface="Arial" panose="020B0604020202020204" pitchFamily="34" charset="0"/>
                <a:ea typeface="Segoe UI Symbol" panose="020B0502040204020203" pitchFamily="34" charset="0"/>
                <a:cs typeface="Arial" panose="020B0604020202020204" pitchFamily="34" charset="0"/>
              </a:rPr>
              <a:t> data base</a:t>
            </a:r>
            <a:r>
              <a:rPr lang="fr-FR" sz="2000" dirty="0">
                <a:latin typeface="Arial" panose="020B0604020202020204" pitchFamily="34" charset="0"/>
                <a:ea typeface="Segoe UI Symbol" panose="020B0502040204020203" pitchFamily="34" charset="0"/>
                <a:cs typeface="Arial" panose="020B0604020202020204" pitchFamily="34" charset="0"/>
              </a:rPr>
              <a:t>: to assist design of data collection </a:t>
            </a:r>
            <a:r>
              <a:rPr lang="fr-FR" sz="2000" dirty="0" err="1">
                <a:latin typeface="Arial" panose="020B0604020202020204" pitchFamily="34" charset="0"/>
                <a:ea typeface="Segoe UI Symbol" panose="020B0502040204020203" pitchFamily="34" charset="0"/>
                <a:cs typeface="Arial" panose="020B0604020202020204" pitchFamily="34" charset="0"/>
              </a:rPr>
              <a:t>tool</a:t>
            </a:r>
            <a:r>
              <a:rPr lang="fr-FR" sz="2000" dirty="0">
                <a:latin typeface="Arial" panose="020B0604020202020204" pitchFamily="34" charset="0"/>
                <a:ea typeface="Segoe UI Symbol" panose="020B0502040204020203" pitchFamily="34" charset="0"/>
                <a:cs typeface="Arial" panose="020B0604020202020204" pitchFamily="34" charset="0"/>
              </a:rPr>
              <a:t> to </a:t>
            </a:r>
            <a:r>
              <a:rPr lang="fr-FR" sz="2000" dirty="0" err="1">
                <a:latin typeface="Arial" panose="020B0604020202020204" pitchFamily="34" charset="0"/>
                <a:ea typeface="Segoe UI Symbol" panose="020B0502040204020203" pitchFamily="34" charset="0"/>
                <a:cs typeface="Arial" panose="020B0604020202020204" pitchFamily="34" charset="0"/>
              </a:rPr>
              <a:t>collect</a:t>
            </a:r>
            <a:r>
              <a:rPr lang="fr-FR" sz="2000" dirty="0">
                <a:latin typeface="Arial" panose="020B0604020202020204" pitchFamily="34" charset="0"/>
                <a:ea typeface="Segoe UI Symbol" panose="020B0502040204020203" pitchFamily="34" charset="0"/>
                <a:cs typeface="Arial" panose="020B0604020202020204" pitchFamily="34" charset="0"/>
              </a:rPr>
              <a:t> test </a:t>
            </a:r>
            <a:r>
              <a:rPr lang="fr-FR" sz="2000" dirty="0" err="1">
                <a:latin typeface="Arial" panose="020B0604020202020204" pitchFamily="34" charset="0"/>
                <a:ea typeface="Segoe UI Symbol" panose="020B0502040204020203" pitchFamily="34" charset="0"/>
                <a:cs typeface="Arial" panose="020B0604020202020204" pitchFamily="34" charset="0"/>
              </a:rPr>
              <a:t>results</a:t>
            </a:r>
            <a:r>
              <a:rPr lang="fr-FR" sz="2000" dirty="0">
                <a:latin typeface="Arial" panose="020B0604020202020204" pitchFamily="34" charset="0"/>
                <a:ea typeface="Segoe UI Symbol" panose="020B0502040204020203" pitchFamily="34" charset="0"/>
                <a:cs typeface="Arial" panose="020B0604020202020204" pitchFamily="34" charset="0"/>
              </a:rPr>
              <a:t> (</a:t>
            </a:r>
            <a:r>
              <a:rPr lang="fr-FR" sz="2000" dirty="0" err="1">
                <a:latin typeface="Arial" panose="020B0604020202020204" pitchFamily="34" charset="0"/>
                <a:ea typeface="Segoe UI Symbol" panose="020B0502040204020203" pitchFamily="34" charset="0"/>
                <a:cs typeface="Arial" panose="020B0604020202020204" pitchFamily="34" charset="0"/>
              </a:rPr>
              <a:t>characterization</a:t>
            </a:r>
            <a:r>
              <a:rPr lang="fr-FR" sz="2000" dirty="0">
                <a:latin typeface="Arial" panose="020B0604020202020204" pitchFamily="34" charset="0"/>
                <a:ea typeface="Segoe UI Symbol" panose="020B0502040204020203" pitchFamily="34" charset="0"/>
                <a:cs typeface="Arial" panose="020B0604020202020204" pitchFamily="34" charset="0"/>
              </a:rPr>
              <a:t> and </a:t>
            </a:r>
            <a:r>
              <a:rPr lang="fr-FR" sz="2000" dirty="0" err="1">
                <a:latin typeface="Arial" panose="020B0604020202020204" pitchFamily="34" charset="0"/>
                <a:ea typeface="Segoe UI Symbol" panose="020B0502040204020203" pitchFamily="34" charset="0"/>
                <a:cs typeface="Arial" panose="020B0604020202020204" pitchFamily="34" charset="0"/>
              </a:rPr>
              <a:t>testing</a:t>
            </a:r>
            <a:r>
              <a:rPr lang="fr-FR" sz="2000" dirty="0">
                <a:latin typeface="Arial" panose="020B0604020202020204" pitchFamily="34" charset="0"/>
                <a:ea typeface="Segoe UI Symbol" panose="020B0502040204020203" pitchFamily="34" charset="0"/>
                <a:cs typeface="Arial" panose="020B0604020202020204" pitchFamily="34" charset="0"/>
              </a:rPr>
              <a:t> phase)</a:t>
            </a:r>
            <a:endParaRPr lang="en-ES" sz="2000" dirty="0">
              <a:latin typeface="Arial" panose="020B0604020202020204" pitchFamily="34" charset="0"/>
              <a:ea typeface="Segoe UI Symbol" panose="020B0502040204020203" pitchFamily="34" charset="0"/>
              <a:cs typeface="Arial" panose="020B0604020202020204" pitchFamily="34" charset="0"/>
            </a:endParaRPr>
          </a:p>
          <a:p>
            <a:endParaRPr lang="fr-FR" dirty="0">
              <a:latin typeface="Arial" panose="020B0604020202020204" pitchFamily="34" charset="0"/>
              <a:cs typeface="Arial" panose="020B0604020202020204" pitchFamily="34" charset="0"/>
            </a:endParaRPr>
          </a:p>
          <a:p>
            <a:r>
              <a:rPr lang="fr-FR" sz="2800" dirty="0" err="1">
                <a:latin typeface="Arial" panose="020B0604020202020204" pitchFamily="34" charset="0"/>
                <a:ea typeface="Segoe UI Symbol" panose="020B0502040204020203" pitchFamily="34" charset="0"/>
                <a:cs typeface="Arial" panose="020B0604020202020204" pitchFamily="34" charset="0"/>
              </a:rPr>
              <a:t>Available</a:t>
            </a:r>
            <a:r>
              <a:rPr lang="fr-FR" sz="2800" dirty="0">
                <a:latin typeface="Arial" panose="020B0604020202020204" pitchFamily="34" charset="0"/>
                <a:ea typeface="Segoe UI Symbol" panose="020B0502040204020203" pitchFamily="34" charset="0"/>
                <a:cs typeface="Arial" panose="020B0604020202020204" pitchFamily="34" charset="0"/>
              </a:rPr>
              <a:t> in </a:t>
            </a:r>
            <a:r>
              <a:rPr lang="fr-FR" dirty="0">
                <a:latin typeface="Arial" panose="020B0604020202020204" pitchFamily="34" charset="0"/>
                <a:ea typeface="Segoe UI Symbol" panose="020B0502040204020203" pitchFamily="34" charset="0"/>
                <a:cs typeface="Arial" panose="020B0604020202020204" pitchFamily="34" charset="0"/>
              </a:rPr>
              <a:t>E</a:t>
            </a:r>
            <a:r>
              <a:rPr lang="fr-FR" sz="2800" dirty="0">
                <a:latin typeface="Arial" panose="020B0604020202020204" pitchFamily="34" charset="0"/>
                <a:ea typeface="Segoe UI Symbol" panose="020B0502040204020203" pitchFamily="34" charset="0"/>
                <a:cs typeface="Arial" panose="020B0604020202020204" pitchFamily="34" charset="0"/>
              </a:rPr>
              <a:t>nglish, </a:t>
            </a:r>
            <a:r>
              <a:rPr lang="fr-FR" sz="2800" dirty="0" err="1">
                <a:latin typeface="Arial" panose="020B0604020202020204" pitchFamily="34" charset="0"/>
                <a:ea typeface="Segoe UI Symbol" panose="020B0502040204020203" pitchFamily="34" charset="0"/>
                <a:cs typeface="Arial" panose="020B0604020202020204" pitchFamily="34" charset="0"/>
              </a:rPr>
              <a:t>Spanish</a:t>
            </a:r>
            <a:r>
              <a:rPr lang="fr-FR" dirty="0">
                <a:latin typeface="Arial" panose="020B0604020202020204" pitchFamily="34" charset="0"/>
                <a:ea typeface="Segoe UI Symbol" panose="020B0502040204020203" pitchFamily="34" charset="0"/>
                <a:cs typeface="Arial" panose="020B0604020202020204" pitchFamily="34" charset="0"/>
              </a:rPr>
              <a:t> </a:t>
            </a:r>
            <a:r>
              <a:rPr lang="fr-FR" sz="2800" dirty="0">
                <a:latin typeface="Arial" panose="020B0604020202020204" pitchFamily="34" charset="0"/>
                <a:ea typeface="Segoe UI Symbol" panose="020B0502040204020203" pitchFamily="34" charset="0"/>
                <a:cs typeface="Arial" panose="020B0604020202020204" pitchFamily="34" charset="0"/>
              </a:rPr>
              <a:t>French and </a:t>
            </a:r>
            <a:r>
              <a:rPr lang="fr-FR" dirty="0" err="1">
                <a:latin typeface="Arial" panose="020B0604020202020204" pitchFamily="34" charset="0"/>
                <a:ea typeface="Segoe UI Symbol" panose="020B0502040204020203" pitchFamily="34" charset="0"/>
                <a:cs typeface="Arial" panose="020B0604020202020204" pitchFamily="34" charset="0"/>
              </a:rPr>
              <a:t>R</a:t>
            </a:r>
            <a:r>
              <a:rPr lang="fr-FR" sz="2800" dirty="0" err="1">
                <a:latin typeface="Arial" panose="020B0604020202020204" pitchFamily="34" charset="0"/>
                <a:ea typeface="Segoe UI Symbol" panose="020B0502040204020203" pitchFamily="34" charset="0"/>
                <a:cs typeface="Arial" panose="020B0604020202020204" pitchFamily="34" charset="0"/>
              </a:rPr>
              <a:t>ussian</a:t>
            </a:r>
            <a:endParaRPr lang="fr-FR" sz="2800" dirty="0">
              <a:latin typeface="Arial" panose="020B0604020202020204" pitchFamily="34" charset="0"/>
              <a:ea typeface="Segoe UI Symbol" panose="020B0502040204020203" pitchFamily="34" charset="0"/>
              <a:cs typeface="Arial" panose="020B0604020202020204" pitchFamily="34" charset="0"/>
            </a:endParaRPr>
          </a:p>
          <a:p>
            <a:endParaRPr lang="fr-FR" dirty="0"/>
          </a:p>
        </p:txBody>
      </p:sp>
      <p:pic>
        <p:nvPicPr>
          <p:cNvPr id="6" name="Picture 5">
            <a:extLst>
              <a:ext uri="{FF2B5EF4-FFF2-40B4-BE49-F238E27FC236}">
                <a16:creationId xmlns:a16="http://schemas.microsoft.com/office/drawing/2014/main" id="{7F707E00-0240-88C0-1234-2C246A1AAA86}"/>
              </a:ext>
            </a:extLst>
          </p:cNvPr>
          <p:cNvPicPr>
            <a:picLocks noChangeAspect="1"/>
          </p:cNvPicPr>
          <p:nvPr/>
        </p:nvPicPr>
        <p:blipFill>
          <a:blip r:embed="rId3"/>
          <a:stretch>
            <a:fillRect/>
          </a:stretch>
        </p:blipFill>
        <p:spPr>
          <a:xfrm>
            <a:off x="10526165" y="50736"/>
            <a:ext cx="1655269" cy="2303363"/>
          </a:xfrm>
          <a:prstGeom prst="rect">
            <a:avLst/>
          </a:prstGeom>
        </p:spPr>
      </p:pic>
      <p:sp>
        <p:nvSpPr>
          <p:cNvPr id="8" name="Slide Number Placeholder 7">
            <a:extLst>
              <a:ext uri="{FF2B5EF4-FFF2-40B4-BE49-F238E27FC236}">
                <a16:creationId xmlns:a16="http://schemas.microsoft.com/office/drawing/2014/main" id="{C925D14D-050D-5BDB-8DEA-9E01A0E71C41}"/>
              </a:ext>
            </a:extLst>
          </p:cNvPr>
          <p:cNvSpPr>
            <a:spLocks noGrp="1"/>
          </p:cNvSpPr>
          <p:nvPr>
            <p:ph type="sldNum" sz="quarter" idx="12"/>
          </p:nvPr>
        </p:nvSpPr>
        <p:spPr/>
        <p:txBody>
          <a:bodyPr/>
          <a:lstStyle/>
          <a:p>
            <a:fld id="{B252F8E9-5D5B-4F54-A461-5E2496A6CC00}" type="slidenum">
              <a:rPr lang="en-US" smtClean="0"/>
              <a:t>25</a:t>
            </a:fld>
            <a:endParaRPr lang="en-US"/>
          </a:p>
        </p:txBody>
      </p:sp>
      <p:sp>
        <p:nvSpPr>
          <p:cNvPr id="9" name="Picture Placeholder 8">
            <a:extLst>
              <a:ext uri="{FF2B5EF4-FFF2-40B4-BE49-F238E27FC236}">
                <a16:creationId xmlns:a16="http://schemas.microsoft.com/office/drawing/2014/main" id="{C5496AE1-A65C-7211-A0A4-9024506A8FDE}"/>
              </a:ext>
            </a:extLst>
          </p:cNvPr>
          <p:cNvSpPr txBox="1">
            <a:spLocks/>
          </p:cNvSpPr>
          <p:nvPr/>
        </p:nvSpPr>
        <p:spPr bwMode="gray">
          <a:xfrm>
            <a:off x="0" y="184558"/>
            <a:ext cx="2684477" cy="848050"/>
          </a:xfrm>
          <a:prstGeom prst="rect">
            <a:avLst/>
          </a:prstGeom>
          <a:blipFill dpi="0" rotWithShape="1">
            <a:blip r:embed="rId4"/>
            <a:srcRect/>
            <a:stretch>
              <a:fillRect/>
            </a:stretch>
          </a:blipFill>
        </p:spPr>
        <p:txBody>
          <a:bodyPr/>
          <a:lstStyle>
            <a:lvl1pPr marL="0" indent="0" algn="ctr" defTabSz="914400" rtl="0" eaLnBrk="1" latinLnBrk="0" hangingPunct="1">
              <a:lnSpc>
                <a:spcPct val="110000"/>
              </a:lnSpc>
              <a:spcBef>
                <a:spcPts val="1000"/>
              </a:spcBef>
              <a:spcAft>
                <a:spcPts val="600"/>
              </a:spcAft>
              <a:buClr>
                <a:schemeClr val="tx1"/>
              </a:buClr>
              <a:buSzPct val="80000"/>
              <a:buFontTx/>
              <a:buNone/>
              <a:defRPr sz="100" b="0" kern="1200">
                <a:solidFill>
                  <a:schemeClr val="bg1"/>
                </a:solidFill>
                <a:latin typeface="+mn-lt"/>
                <a:ea typeface="+mn-ea"/>
                <a:cs typeface="Times New Roman" panose="02020603050405020304" pitchFamily="18" charset="0"/>
              </a:defRPr>
            </a:lvl1pPr>
            <a:lvl2pPr marL="360363" indent="-179388" algn="l" defTabSz="914400" rtl="0" eaLnBrk="1" latinLnBrk="0" hangingPunct="1">
              <a:lnSpc>
                <a:spcPct val="110000"/>
              </a:lnSpc>
              <a:spcBef>
                <a:spcPts val="500"/>
              </a:spcBef>
              <a:spcAft>
                <a:spcPts val="600"/>
              </a:spcAft>
              <a:buClr>
                <a:schemeClr val="bg1"/>
              </a:buClr>
              <a:buSzPct val="100000"/>
              <a:buFont typeface="Calibri" panose="020F0502020204030204" pitchFamily="34" charset="0"/>
              <a:buChar char="•"/>
              <a:defRPr sz="1600" kern="1200">
                <a:solidFill>
                  <a:schemeClr val="bg2"/>
                </a:solidFill>
                <a:latin typeface="+mn-lt"/>
                <a:ea typeface="+mn-ea"/>
                <a:cs typeface="+mn-cs"/>
              </a:defRPr>
            </a:lvl2pPr>
            <a:lvl3pPr marL="720725" indent="-179388" algn="l" defTabSz="914400" rtl="0" eaLnBrk="1" latinLnBrk="0" hangingPunct="1">
              <a:lnSpc>
                <a:spcPct val="110000"/>
              </a:lnSpc>
              <a:spcBef>
                <a:spcPts val="500"/>
              </a:spcBef>
              <a:spcAft>
                <a:spcPts val="600"/>
              </a:spcAft>
              <a:buClr>
                <a:schemeClr val="bg2"/>
              </a:buClr>
              <a:buSzPct val="100000"/>
              <a:buFont typeface="Calibri" panose="020F0502020204030204" pitchFamily="34" charset="0"/>
              <a:buChar char="•"/>
              <a:defRPr sz="1600" kern="1200">
                <a:solidFill>
                  <a:schemeClr val="bg2"/>
                </a:solidFill>
                <a:latin typeface="+mn-lt"/>
                <a:ea typeface="+mn-ea"/>
                <a:cs typeface="+mn-cs"/>
              </a:defRPr>
            </a:lvl3pPr>
            <a:lvl4pPr marL="1074738" indent="-180975" algn="l" defTabSz="914400" rtl="0" eaLnBrk="1" latinLnBrk="0" hangingPunct="1">
              <a:lnSpc>
                <a:spcPct val="110000"/>
              </a:lnSpc>
              <a:spcBef>
                <a:spcPts val="500"/>
              </a:spcBef>
              <a:spcAft>
                <a:spcPts val="600"/>
              </a:spcAft>
              <a:buClr>
                <a:schemeClr val="bg2"/>
              </a:buClr>
              <a:buSzPct val="100000"/>
              <a:buFont typeface="Calibri" panose="020F0502020204030204" pitchFamily="34" charset="0"/>
              <a:buChar char="•"/>
              <a:tabLst>
                <a:tab pos="1074738" algn="l"/>
              </a:tabLst>
              <a:defRPr sz="1400" kern="1200">
                <a:solidFill>
                  <a:schemeClr val="bg2"/>
                </a:solidFill>
                <a:latin typeface="+mn-lt"/>
                <a:ea typeface="+mn-ea"/>
                <a:cs typeface="+mn-cs"/>
              </a:defRPr>
            </a:lvl4pPr>
            <a:lvl5pPr marL="358775" indent="-358775" algn="l" defTabSz="914400" rtl="0" eaLnBrk="1" latinLnBrk="0" hangingPunct="1">
              <a:lnSpc>
                <a:spcPct val="110000"/>
              </a:lnSpc>
              <a:spcBef>
                <a:spcPts val="500"/>
              </a:spcBef>
              <a:spcAft>
                <a:spcPts val="600"/>
              </a:spcAft>
              <a:buClr>
                <a:schemeClr val="bg2"/>
              </a:buClr>
              <a:buSzPct val="100000"/>
              <a:buFont typeface="+mj-lt"/>
              <a:buAutoNum type="arabicParen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black"/>
              </a:buClr>
            </a:pPr>
            <a:r>
              <a:rPr lang="en-GB">
                <a:solidFill>
                  <a:prstClr val="white"/>
                </a:solidFill>
              </a:rPr>
              <a:t>.</a:t>
            </a:r>
          </a:p>
        </p:txBody>
      </p:sp>
    </p:spTree>
    <p:extLst>
      <p:ext uri="{BB962C8B-B14F-4D97-AF65-F5344CB8AC3E}">
        <p14:creationId xmlns:p14="http://schemas.microsoft.com/office/powerpoint/2010/main" val="2854539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E7985C-98B6-1A40-9BB8-7661475B689C}"/>
              </a:ext>
            </a:extLst>
          </p:cNvPr>
          <p:cNvSpPr/>
          <p:nvPr/>
        </p:nvSpPr>
        <p:spPr>
          <a:xfrm>
            <a:off x="-1" y="21929"/>
            <a:ext cx="12165067" cy="109487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ES" sz="3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Conduct</a:t>
            </a:r>
            <a:r>
              <a:rPr kumimoji="0" lang="fr-FR" sz="3600" b="1"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ing</a:t>
            </a:r>
            <a:r>
              <a:rPr kumimoji="0" lang="en-ES" sz="3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the verification study</a:t>
            </a:r>
          </a:p>
        </p:txBody>
      </p:sp>
      <p:grpSp>
        <p:nvGrpSpPr>
          <p:cNvPr id="9" name="Group 8">
            <a:extLst>
              <a:ext uri="{FF2B5EF4-FFF2-40B4-BE49-F238E27FC236}">
                <a16:creationId xmlns:a16="http://schemas.microsoft.com/office/drawing/2014/main" id="{F334E9C7-01A4-DB44-B77A-D3D346FC0F84}"/>
              </a:ext>
            </a:extLst>
          </p:cNvPr>
          <p:cNvGrpSpPr/>
          <p:nvPr/>
        </p:nvGrpSpPr>
        <p:grpSpPr>
          <a:xfrm>
            <a:off x="575066" y="2078399"/>
            <a:ext cx="3580358" cy="1245174"/>
            <a:chOff x="3309505" y="4071336"/>
            <a:chExt cx="3580358" cy="1245174"/>
          </a:xfrm>
        </p:grpSpPr>
        <p:grpSp>
          <p:nvGrpSpPr>
            <p:cNvPr id="10" name="Group 9">
              <a:extLst>
                <a:ext uri="{FF2B5EF4-FFF2-40B4-BE49-F238E27FC236}">
                  <a16:creationId xmlns:a16="http://schemas.microsoft.com/office/drawing/2014/main" id="{9A44CCA4-2F92-6F45-B060-9F18B11FBB97}"/>
                </a:ext>
              </a:extLst>
            </p:cNvPr>
            <p:cNvGrpSpPr/>
            <p:nvPr/>
          </p:nvGrpSpPr>
          <p:grpSpPr>
            <a:xfrm>
              <a:off x="3563504" y="4109955"/>
              <a:ext cx="250390" cy="405016"/>
              <a:chOff x="4444038" y="4572802"/>
              <a:chExt cx="250390" cy="405016"/>
            </a:xfrm>
          </p:grpSpPr>
          <p:pic>
            <p:nvPicPr>
              <p:cNvPr id="83" name="Picture 2" descr="Isolated object vial and bottle icon graphic Vector Image">
                <a:extLst>
                  <a:ext uri="{FF2B5EF4-FFF2-40B4-BE49-F238E27FC236}">
                    <a16:creationId xmlns:a16="http://schemas.microsoft.com/office/drawing/2014/main" id="{14461368-7883-7B41-B202-E9D6A40305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D9486AD7-93FA-1B49-8F33-E194044C96B0}"/>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nvGrpSpPr>
            <p:cNvPr id="12" name="Group 11">
              <a:extLst>
                <a:ext uri="{FF2B5EF4-FFF2-40B4-BE49-F238E27FC236}">
                  <a16:creationId xmlns:a16="http://schemas.microsoft.com/office/drawing/2014/main" id="{0D55F1BD-3166-9C43-B815-ED359CAB8FD3}"/>
                </a:ext>
              </a:extLst>
            </p:cNvPr>
            <p:cNvGrpSpPr/>
            <p:nvPr/>
          </p:nvGrpSpPr>
          <p:grpSpPr>
            <a:xfrm>
              <a:off x="3309505" y="4375243"/>
              <a:ext cx="250390" cy="405016"/>
              <a:chOff x="4444038" y="4572802"/>
              <a:chExt cx="250390" cy="405016"/>
            </a:xfrm>
          </p:grpSpPr>
          <p:pic>
            <p:nvPicPr>
              <p:cNvPr id="81" name="Picture 2" descr="Isolated object vial and bottle icon graphic Vector Image">
                <a:extLst>
                  <a:ext uri="{FF2B5EF4-FFF2-40B4-BE49-F238E27FC236}">
                    <a16:creationId xmlns:a16="http://schemas.microsoft.com/office/drawing/2014/main" id="{5FC6983D-EB18-FB44-88E6-BDDECCC857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id="{E51255F2-6A24-5843-87FB-D563C7836C31}"/>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nvGrpSpPr>
            <p:cNvPr id="14" name="Group 13">
              <a:extLst>
                <a:ext uri="{FF2B5EF4-FFF2-40B4-BE49-F238E27FC236}">
                  <a16:creationId xmlns:a16="http://schemas.microsoft.com/office/drawing/2014/main" id="{55596FFC-433C-C742-AFC7-84B5C2CB5A41}"/>
                </a:ext>
              </a:extLst>
            </p:cNvPr>
            <p:cNvGrpSpPr/>
            <p:nvPr/>
          </p:nvGrpSpPr>
          <p:grpSpPr>
            <a:xfrm>
              <a:off x="3792346" y="4322472"/>
              <a:ext cx="250390" cy="405016"/>
              <a:chOff x="4444038" y="4572802"/>
              <a:chExt cx="250390" cy="405016"/>
            </a:xfrm>
          </p:grpSpPr>
          <p:pic>
            <p:nvPicPr>
              <p:cNvPr id="79" name="Picture 2" descr="Isolated object vial and bottle icon graphic Vector Image">
                <a:extLst>
                  <a:ext uri="{FF2B5EF4-FFF2-40B4-BE49-F238E27FC236}">
                    <a16:creationId xmlns:a16="http://schemas.microsoft.com/office/drawing/2014/main" id="{B64EF055-7875-3443-B52C-63A9A81DC5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770545D6-330D-E244-BDD7-0D7AFB08C17B}"/>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nvGrpSpPr>
            <p:cNvPr id="16" name="Group 15">
              <a:extLst>
                <a:ext uri="{FF2B5EF4-FFF2-40B4-BE49-F238E27FC236}">
                  <a16:creationId xmlns:a16="http://schemas.microsoft.com/office/drawing/2014/main" id="{475AAD0B-A7BB-9E4B-8318-1012B121A4EF}"/>
                </a:ext>
              </a:extLst>
            </p:cNvPr>
            <p:cNvGrpSpPr/>
            <p:nvPr/>
          </p:nvGrpSpPr>
          <p:grpSpPr>
            <a:xfrm>
              <a:off x="4053878" y="4261221"/>
              <a:ext cx="250390" cy="405016"/>
              <a:chOff x="4444038" y="4572802"/>
              <a:chExt cx="250390" cy="405016"/>
            </a:xfrm>
          </p:grpSpPr>
          <p:pic>
            <p:nvPicPr>
              <p:cNvPr id="77" name="Picture 2" descr="Isolated object vial and bottle icon graphic Vector Image">
                <a:extLst>
                  <a:ext uri="{FF2B5EF4-FFF2-40B4-BE49-F238E27FC236}">
                    <a16:creationId xmlns:a16="http://schemas.microsoft.com/office/drawing/2014/main" id="{EFD66A23-7656-9245-93AD-EBABAEDA21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8E7F5455-F13A-2A4D-A8A5-651140A73EBF}"/>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nvGrpSpPr>
            <p:cNvPr id="17" name="Group 16">
              <a:extLst>
                <a:ext uri="{FF2B5EF4-FFF2-40B4-BE49-F238E27FC236}">
                  <a16:creationId xmlns:a16="http://schemas.microsoft.com/office/drawing/2014/main" id="{7F50329D-C928-724F-8731-36B505CEA3E6}"/>
                </a:ext>
              </a:extLst>
            </p:cNvPr>
            <p:cNvGrpSpPr/>
            <p:nvPr/>
          </p:nvGrpSpPr>
          <p:grpSpPr>
            <a:xfrm>
              <a:off x="4364438" y="4133672"/>
              <a:ext cx="250390" cy="405016"/>
              <a:chOff x="4444038" y="4572802"/>
              <a:chExt cx="250390" cy="405016"/>
            </a:xfrm>
          </p:grpSpPr>
          <p:pic>
            <p:nvPicPr>
              <p:cNvPr id="75" name="Picture 2" descr="Isolated object vial and bottle icon graphic Vector Image">
                <a:extLst>
                  <a:ext uri="{FF2B5EF4-FFF2-40B4-BE49-F238E27FC236}">
                    <a16:creationId xmlns:a16="http://schemas.microsoft.com/office/drawing/2014/main" id="{29AC55FB-9432-1B47-943E-F721ADDF87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792EFA38-D522-EF41-8EF8-0CB99D21A377}"/>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nvGrpSpPr>
            <p:cNvPr id="18" name="Group 17">
              <a:extLst>
                <a:ext uri="{FF2B5EF4-FFF2-40B4-BE49-F238E27FC236}">
                  <a16:creationId xmlns:a16="http://schemas.microsoft.com/office/drawing/2014/main" id="{B4194AB1-0966-714C-9866-BDAAECCC78B5}"/>
                </a:ext>
              </a:extLst>
            </p:cNvPr>
            <p:cNvGrpSpPr/>
            <p:nvPr/>
          </p:nvGrpSpPr>
          <p:grpSpPr>
            <a:xfrm>
              <a:off x="4300091" y="4543301"/>
              <a:ext cx="250390" cy="405016"/>
              <a:chOff x="4444038" y="4572802"/>
              <a:chExt cx="250390" cy="405016"/>
            </a:xfrm>
          </p:grpSpPr>
          <p:pic>
            <p:nvPicPr>
              <p:cNvPr id="73" name="Picture 2" descr="Isolated object vial and bottle icon graphic Vector Image">
                <a:extLst>
                  <a:ext uri="{FF2B5EF4-FFF2-40B4-BE49-F238E27FC236}">
                    <a16:creationId xmlns:a16="http://schemas.microsoft.com/office/drawing/2014/main" id="{4A1766AE-F139-A848-8FB8-7367A8CB7D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2F3232CF-462D-6E4B-A255-3EA2A169ED1F}"/>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nvGrpSpPr>
            <p:cNvPr id="19" name="Group 18">
              <a:extLst>
                <a:ext uri="{FF2B5EF4-FFF2-40B4-BE49-F238E27FC236}">
                  <a16:creationId xmlns:a16="http://schemas.microsoft.com/office/drawing/2014/main" id="{0D1D546F-F9AA-304C-998D-ED0E029F754B}"/>
                </a:ext>
              </a:extLst>
            </p:cNvPr>
            <p:cNvGrpSpPr/>
            <p:nvPr/>
          </p:nvGrpSpPr>
          <p:grpSpPr>
            <a:xfrm>
              <a:off x="4692369" y="4313572"/>
              <a:ext cx="250390" cy="405016"/>
              <a:chOff x="4444038" y="4572802"/>
              <a:chExt cx="250390" cy="405016"/>
            </a:xfrm>
          </p:grpSpPr>
          <p:pic>
            <p:nvPicPr>
              <p:cNvPr id="71" name="Picture 2" descr="Isolated object vial and bottle icon graphic Vector Image">
                <a:extLst>
                  <a:ext uri="{FF2B5EF4-FFF2-40B4-BE49-F238E27FC236}">
                    <a16:creationId xmlns:a16="http://schemas.microsoft.com/office/drawing/2014/main" id="{E044E239-3364-7041-99D3-1E85CFFBDC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FE1D56DB-582D-C04A-A00E-F754C767A9D2}"/>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nvGrpSpPr>
            <p:cNvPr id="20" name="Group 19">
              <a:extLst>
                <a:ext uri="{FF2B5EF4-FFF2-40B4-BE49-F238E27FC236}">
                  <a16:creationId xmlns:a16="http://schemas.microsoft.com/office/drawing/2014/main" id="{AFCB096C-9623-AC4E-A99D-BD2031B9444B}"/>
                </a:ext>
              </a:extLst>
            </p:cNvPr>
            <p:cNvGrpSpPr/>
            <p:nvPr/>
          </p:nvGrpSpPr>
          <p:grpSpPr>
            <a:xfrm>
              <a:off x="5002929" y="4071336"/>
              <a:ext cx="250390" cy="405016"/>
              <a:chOff x="4444038" y="4572802"/>
              <a:chExt cx="250390" cy="405016"/>
            </a:xfrm>
          </p:grpSpPr>
          <p:pic>
            <p:nvPicPr>
              <p:cNvPr id="69" name="Picture 2" descr="Isolated object vial and bottle icon graphic Vector Image">
                <a:extLst>
                  <a:ext uri="{FF2B5EF4-FFF2-40B4-BE49-F238E27FC236}">
                    <a16:creationId xmlns:a16="http://schemas.microsoft.com/office/drawing/2014/main" id="{47DF7234-9368-2845-9D95-B23DBCC3F2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DADEF3AC-FB08-D84C-8379-639CC29A4A90}"/>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nvGrpSpPr>
            <p:cNvPr id="21" name="Group 20">
              <a:extLst>
                <a:ext uri="{FF2B5EF4-FFF2-40B4-BE49-F238E27FC236}">
                  <a16:creationId xmlns:a16="http://schemas.microsoft.com/office/drawing/2014/main" id="{0F081F5D-FE55-6A45-9129-5350A356AFCC}"/>
                </a:ext>
              </a:extLst>
            </p:cNvPr>
            <p:cNvGrpSpPr/>
            <p:nvPr/>
          </p:nvGrpSpPr>
          <p:grpSpPr>
            <a:xfrm>
              <a:off x="5322612" y="4177612"/>
              <a:ext cx="250390" cy="405016"/>
              <a:chOff x="4444038" y="4572802"/>
              <a:chExt cx="250390" cy="405016"/>
            </a:xfrm>
          </p:grpSpPr>
          <p:pic>
            <p:nvPicPr>
              <p:cNvPr id="67" name="Picture 2" descr="Isolated object vial and bottle icon graphic Vector Image">
                <a:extLst>
                  <a:ext uri="{FF2B5EF4-FFF2-40B4-BE49-F238E27FC236}">
                    <a16:creationId xmlns:a16="http://schemas.microsoft.com/office/drawing/2014/main" id="{E02EC3DE-5901-B94F-BC4E-97FD03A21B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BF3132F3-130B-A247-A915-85604443E0F4}"/>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nvGrpSpPr>
            <p:cNvPr id="22" name="Group 21">
              <a:extLst>
                <a:ext uri="{FF2B5EF4-FFF2-40B4-BE49-F238E27FC236}">
                  <a16:creationId xmlns:a16="http://schemas.microsoft.com/office/drawing/2014/main" id="{132DDA74-A6F6-EA41-8981-475FC91C2ED5}"/>
                </a:ext>
              </a:extLst>
            </p:cNvPr>
            <p:cNvGrpSpPr/>
            <p:nvPr/>
          </p:nvGrpSpPr>
          <p:grpSpPr>
            <a:xfrm>
              <a:off x="4953123" y="4558600"/>
              <a:ext cx="250390" cy="405016"/>
              <a:chOff x="4444038" y="4572802"/>
              <a:chExt cx="250390" cy="405016"/>
            </a:xfrm>
          </p:grpSpPr>
          <p:pic>
            <p:nvPicPr>
              <p:cNvPr id="65" name="Picture 2" descr="Isolated object vial and bottle icon graphic Vector Image">
                <a:extLst>
                  <a:ext uri="{FF2B5EF4-FFF2-40B4-BE49-F238E27FC236}">
                    <a16:creationId xmlns:a16="http://schemas.microsoft.com/office/drawing/2014/main" id="{4755FDCB-74BC-3043-9767-567223B6F2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49D6DFC9-CCFC-B145-903D-675A7CB6EFAE}"/>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nvGrpSpPr>
            <p:cNvPr id="23" name="Group 22">
              <a:extLst>
                <a:ext uri="{FF2B5EF4-FFF2-40B4-BE49-F238E27FC236}">
                  <a16:creationId xmlns:a16="http://schemas.microsoft.com/office/drawing/2014/main" id="{36202C62-1131-774B-810D-48295FA40400}"/>
                </a:ext>
              </a:extLst>
            </p:cNvPr>
            <p:cNvGrpSpPr/>
            <p:nvPr/>
          </p:nvGrpSpPr>
          <p:grpSpPr>
            <a:xfrm>
              <a:off x="5264133" y="4605263"/>
              <a:ext cx="250390" cy="405016"/>
              <a:chOff x="4444038" y="4572802"/>
              <a:chExt cx="250390" cy="405016"/>
            </a:xfrm>
          </p:grpSpPr>
          <p:pic>
            <p:nvPicPr>
              <p:cNvPr id="63" name="Picture 2" descr="Isolated object vial and bottle icon graphic Vector Image">
                <a:extLst>
                  <a:ext uri="{FF2B5EF4-FFF2-40B4-BE49-F238E27FC236}">
                    <a16:creationId xmlns:a16="http://schemas.microsoft.com/office/drawing/2014/main" id="{56F17802-6816-9144-A872-1B90FF36E2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A449E239-6DE8-AB48-A709-D1B36F86B288}"/>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nvGrpSpPr>
            <p:cNvPr id="24" name="Group 23">
              <a:extLst>
                <a:ext uri="{FF2B5EF4-FFF2-40B4-BE49-F238E27FC236}">
                  <a16:creationId xmlns:a16="http://schemas.microsoft.com/office/drawing/2014/main" id="{9AE8B6C3-F960-FB40-A56E-05968BF8AFAE}"/>
                </a:ext>
              </a:extLst>
            </p:cNvPr>
            <p:cNvGrpSpPr/>
            <p:nvPr/>
          </p:nvGrpSpPr>
          <p:grpSpPr>
            <a:xfrm>
              <a:off x="5626993" y="4324819"/>
              <a:ext cx="250390" cy="405016"/>
              <a:chOff x="4444038" y="4572802"/>
              <a:chExt cx="250390" cy="405016"/>
            </a:xfrm>
          </p:grpSpPr>
          <p:pic>
            <p:nvPicPr>
              <p:cNvPr id="61" name="Picture 2" descr="Isolated object vial and bottle icon graphic Vector Image">
                <a:extLst>
                  <a:ext uri="{FF2B5EF4-FFF2-40B4-BE49-F238E27FC236}">
                    <a16:creationId xmlns:a16="http://schemas.microsoft.com/office/drawing/2014/main" id="{E3DC9375-2630-104C-861F-B93E1566FD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E2E8D358-51F4-3C4A-B18B-27E6E47885ED}"/>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nvGrpSpPr>
            <p:cNvPr id="25" name="Group 24">
              <a:extLst>
                <a:ext uri="{FF2B5EF4-FFF2-40B4-BE49-F238E27FC236}">
                  <a16:creationId xmlns:a16="http://schemas.microsoft.com/office/drawing/2014/main" id="{D5E1899A-3D90-154F-8E3E-8D6AEB48F0F0}"/>
                </a:ext>
              </a:extLst>
            </p:cNvPr>
            <p:cNvGrpSpPr/>
            <p:nvPr/>
          </p:nvGrpSpPr>
          <p:grpSpPr>
            <a:xfrm>
              <a:off x="5943899" y="4177612"/>
              <a:ext cx="250390" cy="405016"/>
              <a:chOff x="4444038" y="4572802"/>
              <a:chExt cx="250390" cy="405016"/>
            </a:xfrm>
          </p:grpSpPr>
          <p:pic>
            <p:nvPicPr>
              <p:cNvPr id="59" name="Picture 2" descr="Isolated object vial and bottle icon graphic Vector Image">
                <a:extLst>
                  <a:ext uri="{FF2B5EF4-FFF2-40B4-BE49-F238E27FC236}">
                    <a16:creationId xmlns:a16="http://schemas.microsoft.com/office/drawing/2014/main" id="{285EACD3-5B27-724C-8825-68570AC146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DC5B6862-990E-6747-8CF0-C540F9C58A50}"/>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nvGrpSpPr>
            <p:cNvPr id="26" name="Group 25">
              <a:extLst>
                <a:ext uri="{FF2B5EF4-FFF2-40B4-BE49-F238E27FC236}">
                  <a16:creationId xmlns:a16="http://schemas.microsoft.com/office/drawing/2014/main" id="{4048DDCC-CE26-CE42-9DB8-653D0C994A96}"/>
                </a:ext>
              </a:extLst>
            </p:cNvPr>
            <p:cNvGrpSpPr/>
            <p:nvPr/>
          </p:nvGrpSpPr>
          <p:grpSpPr>
            <a:xfrm>
              <a:off x="4009418" y="4781646"/>
              <a:ext cx="250390" cy="405016"/>
              <a:chOff x="4444038" y="4572802"/>
              <a:chExt cx="250390" cy="405016"/>
            </a:xfrm>
          </p:grpSpPr>
          <p:pic>
            <p:nvPicPr>
              <p:cNvPr id="57" name="Picture 2" descr="Isolated object vial and bottle icon graphic Vector Image">
                <a:extLst>
                  <a:ext uri="{FF2B5EF4-FFF2-40B4-BE49-F238E27FC236}">
                    <a16:creationId xmlns:a16="http://schemas.microsoft.com/office/drawing/2014/main" id="{41BAA941-6465-114F-AEAE-0EF756C2F7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50A66916-CBBE-3C4A-BE47-9315536ED3A5}"/>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nvGrpSpPr>
            <p:cNvPr id="27" name="Group 26">
              <a:extLst>
                <a:ext uri="{FF2B5EF4-FFF2-40B4-BE49-F238E27FC236}">
                  <a16:creationId xmlns:a16="http://schemas.microsoft.com/office/drawing/2014/main" id="{E6E10016-852D-064C-8C20-E52CFD608185}"/>
                </a:ext>
              </a:extLst>
            </p:cNvPr>
            <p:cNvGrpSpPr/>
            <p:nvPr/>
          </p:nvGrpSpPr>
          <p:grpSpPr>
            <a:xfrm>
              <a:off x="3608696" y="4798870"/>
              <a:ext cx="250390" cy="405016"/>
              <a:chOff x="4444038" y="4572802"/>
              <a:chExt cx="250390" cy="405016"/>
            </a:xfrm>
          </p:grpSpPr>
          <p:pic>
            <p:nvPicPr>
              <p:cNvPr id="55" name="Picture 2" descr="Isolated object vial and bottle icon graphic Vector Image">
                <a:extLst>
                  <a:ext uri="{FF2B5EF4-FFF2-40B4-BE49-F238E27FC236}">
                    <a16:creationId xmlns:a16="http://schemas.microsoft.com/office/drawing/2014/main" id="{337B8513-E31B-B342-9593-DA259150E6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6762CA3A-C7B0-C64F-8B7B-CD5C8354FEE1}"/>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nvGrpSpPr>
            <p:cNvPr id="28" name="Group 27">
              <a:extLst>
                <a:ext uri="{FF2B5EF4-FFF2-40B4-BE49-F238E27FC236}">
                  <a16:creationId xmlns:a16="http://schemas.microsoft.com/office/drawing/2014/main" id="{7DABAA5B-0E1F-394A-B08C-5099AAC2DE42}"/>
                </a:ext>
              </a:extLst>
            </p:cNvPr>
            <p:cNvGrpSpPr/>
            <p:nvPr/>
          </p:nvGrpSpPr>
          <p:grpSpPr>
            <a:xfrm>
              <a:off x="4696846" y="4807060"/>
              <a:ext cx="250390" cy="405016"/>
              <a:chOff x="4444038" y="4572802"/>
              <a:chExt cx="250390" cy="405016"/>
            </a:xfrm>
          </p:grpSpPr>
          <p:pic>
            <p:nvPicPr>
              <p:cNvPr id="53" name="Picture 2" descr="Isolated object vial and bottle icon graphic Vector Image">
                <a:extLst>
                  <a:ext uri="{FF2B5EF4-FFF2-40B4-BE49-F238E27FC236}">
                    <a16:creationId xmlns:a16="http://schemas.microsoft.com/office/drawing/2014/main" id="{E877C025-0FED-5E49-A647-1875BCD67A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68DC8F7A-C81A-E546-BADA-B2AE883B7813}"/>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nvGrpSpPr>
            <p:cNvPr id="29" name="Group 28">
              <a:extLst>
                <a:ext uri="{FF2B5EF4-FFF2-40B4-BE49-F238E27FC236}">
                  <a16:creationId xmlns:a16="http://schemas.microsoft.com/office/drawing/2014/main" id="{10D089CB-5A32-F84C-827C-39D593FC3E66}"/>
                </a:ext>
              </a:extLst>
            </p:cNvPr>
            <p:cNvGrpSpPr/>
            <p:nvPr/>
          </p:nvGrpSpPr>
          <p:grpSpPr>
            <a:xfrm>
              <a:off x="4473485" y="4911494"/>
              <a:ext cx="250390" cy="405016"/>
              <a:chOff x="4444038" y="4572802"/>
              <a:chExt cx="250390" cy="405016"/>
            </a:xfrm>
          </p:grpSpPr>
          <p:pic>
            <p:nvPicPr>
              <p:cNvPr id="51" name="Picture 2" descr="Isolated object vial and bottle icon graphic Vector Image">
                <a:extLst>
                  <a:ext uri="{FF2B5EF4-FFF2-40B4-BE49-F238E27FC236}">
                    <a16:creationId xmlns:a16="http://schemas.microsoft.com/office/drawing/2014/main" id="{AC7F3EFE-CBA7-4A43-992E-CDC043D2CC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4385344E-D0BC-244B-8F9C-C314EE9B6A2B}"/>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nvGrpSpPr>
            <p:cNvPr id="30" name="Group 29">
              <a:extLst>
                <a:ext uri="{FF2B5EF4-FFF2-40B4-BE49-F238E27FC236}">
                  <a16:creationId xmlns:a16="http://schemas.microsoft.com/office/drawing/2014/main" id="{4E7C3DBC-3CE4-A149-8DB9-D59239C3DD87}"/>
                </a:ext>
              </a:extLst>
            </p:cNvPr>
            <p:cNvGrpSpPr/>
            <p:nvPr/>
          </p:nvGrpSpPr>
          <p:grpSpPr>
            <a:xfrm>
              <a:off x="5448843" y="4743027"/>
              <a:ext cx="250390" cy="405016"/>
              <a:chOff x="4444038" y="4572802"/>
              <a:chExt cx="250390" cy="405016"/>
            </a:xfrm>
          </p:grpSpPr>
          <p:pic>
            <p:nvPicPr>
              <p:cNvPr id="49" name="Picture 2" descr="Isolated object vial and bottle icon graphic Vector Image">
                <a:extLst>
                  <a:ext uri="{FF2B5EF4-FFF2-40B4-BE49-F238E27FC236}">
                    <a16:creationId xmlns:a16="http://schemas.microsoft.com/office/drawing/2014/main" id="{19F11DDA-813B-F648-A458-21F8027010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7991FDC4-E289-7B4A-BB6A-2EE4AC4E0A78}"/>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nvGrpSpPr>
            <p:cNvPr id="31" name="Group 30">
              <a:extLst>
                <a:ext uri="{FF2B5EF4-FFF2-40B4-BE49-F238E27FC236}">
                  <a16:creationId xmlns:a16="http://schemas.microsoft.com/office/drawing/2014/main" id="{FA5F3F73-933F-AF40-BC52-09892120A276}"/>
                </a:ext>
              </a:extLst>
            </p:cNvPr>
            <p:cNvGrpSpPr/>
            <p:nvPr/>
          </p:nvGrpSpPr>
          <p:grpSpPr>
            <a:xfrm>
              <a:off x="6334530" y="4710864"/>
              <a:ext cx="250390" cy="405016"/>
              <a:chOff x="4444038" y="4572802"/>
              <a:chExt cx="250390" cy="405016"/>
            </a:xfrm>
          </p:grpSpPr>
          <p:pic>
            <p:nvPicPr>
              <p:cNvPr id="47" name="Picture 2" descr="Isolated object vial and bottle icon graphic Vector Image">
                <a:extLst>
                  <a:ext uri="{FF2B5EF4-FFF2-40B4-BE49-F238E27FC236}">
                    <a16:creationId xmlns:a16="http://schemas.microsoft.com/office/drawing/2014/main" id="{ADDA315A-DDBD-5F4D-A115-36D3A41A72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446EC4E9-F79A-1540-94DB-6349257A4C52}"/>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nvGrpSpPr>
            <p:cNvPr id="32" name="Group 31">
              <a:extLst>
                <a:ext uri="{FF2B5EF4-FFF2-40B4-BE49-F238E27FC236}">
                  <a16:creationId xmlns:a16="http://schemas.microsoft.com/office/drawing/2014/main" id="{110B9D0B-6A59-F540-A694-60CD89B68FB5}"/>
                </a:ext>
              </a:extLst>
            </p:cNvPr>
            <p:cNvGrpSpPr/>
            <p:nvPr/>
          </p:nvGrpSpPr>
          <p:grpSpPr>
            <a:xfrm>
              <a:off x="5948745" y="4678091"/>
              <a:ext cx="250390" cy="405016"/>
              <a:chOff x="4444038" y="4572802"/>
              <a:chExt cx="250390" cy="405016"/>
            </a:xfrm>
          </p:grpSpPr>
          <p:pic>
            <p:nvPicPr>
              <p:cNvPr id="45" name="Picture 2" descr="Isolated object vial and bottle icon graphic Vector Image">
                <a:extLst>
                  <a:ext uri="{FF2B5EF4-FFF2-40B4-BE49-F238E27FC236}">
                    <a16:creationId xmlns:a16="http://schemas.microsoft.com/office/drawing/2014/main" id="{B2999542-0C2D-FF4B-AE48-7B711D7311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29F2E2A7-6E8E-3F43-9EC1-00F431C116F9}"/>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nvGrpSpPr>
            <p:cNvPr id="33" name="Group 32">
              <a:extLst>
                <a:ext uri="{FF2B5EF4-FFF2-40B4-BE49-F238E27FC236}">
                  <a16:creationId xmlns:a16="http://schemas.microsoft.com/office/drawing/2014/main" id="{9CDA98CD-2FA1-C84F-9918-390D37EF0ECC}"/>
                </a:ext>
              </a:extLst>
            </p:cNvPr>
            <p:cNvGrpSpPr/>
            <p:nvPr/>
          </p:nvGrpSpPr>
          <p:grpSpPr>
            <a:xfrm>
              <a:off x="6353142" y="4293680"/>
              <a:ext cx="250390" cy="405016"/>
              <a:chOff x="4444038" y="4572802"/>
              <a:chExt cx="250390" cy="405016"/>
            </a:xfrm>
          </p:grpSpPr>
          <p:pic>
            <p:nvPicPr>
              <p:cNvPr id="43" name="Picture 2" descr="Isolated object vial and bottle icon graphic Vector Image">
                <a:extLst>
                  <a:ext uri="{FF2B5EF4-FFF2-40B4-BE49-F238E27FC236}">
                    <a16:creationId xmlns:a16="http://schemas.microsoft.com/office/drawing/2014/main" id="{61339160-1A25-394C-96AD-081F70AC32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54328513-BB1E-2A47-80DE-9DEE3E9440CB}"/>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nvGrpSpPr>
            <p:cNvPr id="34" name="Group 33">
              <a:extLst>
                <a:ext uri="{FF2B5EF4-FFF2-40B4-BE49-F238E27FC236}">
                  <a16:creationId xmlns:a16="http://schemas.microsoft.com/office/drawing/2014/main" id="{EE369A1A-0254-424F-A085-8B12F6114236}"/>
                </a:ext>
              </a:extLst>
            </p:cNvPr>
            <p:cNvGrpSpPr/>
            <p:nvPr/>
          </p:nvGrpSpPr>
          <p:grpSpPr>
            <a:xfrm>
              <a:off x="6595854" y="4446080"/>
              <a:ext cx="250390" cy="405016"/>
              <a:chOff x="4444038" y="4572802"/>
              <a:chExt cx="250390" cy="405016"/>
            </a:xfrm>
          </p:grpSpPr>
          <p:pic>
            <p:nvPicPr>
              <p:cNvPr id="41" name="Picture 2" descr="Isolated object vial and bottle icon graphic Vector Image">
                <a:extLst>
                  <a:ext uri="{FF2B5EF4-FFF2-40B4-BE49-F238E27FC236}">
                    <a16:creationId xmlns:a16="http://schemas.microsoft.com/office/drawing/2014/main" id="{A13CD660-19FD-604A-A3D0-B5ABA00B86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8A1827D3-1DD0-AC45-80BF-9F1121F4B190}"/>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nvGrpSpPr>
            <p:cNvPr id="35" name="Group 34">
              <a:extLst>
                <a:ext uri="{FF2B5EF4-FFF2-40B4-BE49-F238E27FC236}">
                  <a16:creationId xmlns:a16="http://schemas.microsoft.com/office/drawing/2014/main" id="{98710546-7A0F-EB4E-AD61-0632B4A54637}"/>
                </a:ext>
              </a:extLst>
            </p:cNvPr>
            <p:cNvGrpSpPr/>
            <p:nvPr/>
          </p:nvGrpSpPr>
          <p:grpSpPr>
            <a:xfrm>
              <a:off x="6639473" y="4908449"/>
              <a:ext cx="250390" cy="405016"/>
              <a:chOff x="4444038" y="4572802"/>
              <a:chExt cx="250390" cy="405016"/>
            </a:xfrm>
          </p:grpSpPr>
          <p:pic>
            <p:nvPicPr>
              <p:cNvPr id="39" name="Picture 2" descr="Isolated object vial and bottle icon graphic Vector Image">
                <a:extLst>
                  <a:ext uri="{FF2B5EF4-FFF2-40B4-BE49-F238E27FC236}">
                    <a16:creationId xmlns:a16="http://schemas.microsoft.com/office/drawing/2014/main" id="{60891BA4-F8FF-834F-9642-81247D81E0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D9051C37-A2B6-6A48-9536-AE0B0D6C0D1D}"/>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nvGrpSpPr>
            <p:cNvPr id="36" name="Group 35">
              <a:extLst>
                <a:ext uri="{FF2B5EF4-FFF2-40B4-BE49-F238E27FC236}">
                  <a16:creationId xmlns:a16="http://schemas.microsoft.com/office/drawing/2014/main" id="{D7C72E87-AB1A-9148-8CA8-DFE6ED358476}"/>
                </a:ext>
              </a:extLst>
            </p:cNvPr>
            <p:cNvGrpSpPr/>
            <p:nvPr/>
          </p:nvGrpSpPr>
          <p:grpSpPr>
            <a:xfrm>
              <a:off x="5692527" y="4886341"/>
              <a:ext cx="250390" cy="405016"/>
              <a:chOff x="4444038" y="4572802"/>
              <a:chExt cx="250390" cy="405016"/>
            </a:xfrm>
          </p:grpSpPr>
          <p:pic>
            <p:nvPicPr>
              <p:cNvPr id="37" name="Picture 2" descr="Isolated object vial and bottle icon graphic Vector Image">
                <a:extLst>
                  <a:ext uri="{FF2B5EF4-FFF2-40B4-BE49-F238E27FC236}">
                    <a16:creationId xmlns:a16="http://schemas.microsoft.com/office/drawing/2014/main" id="{4F03EBE1-7616-014D-82C6-96CC909DAB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3" t="6957" r="29657" b="14346"/>
              <a:stretch/>
            </p:blipFill>
            <p:spPr bwMode="auto">
              <a:xfrm>
                <a:off x="4480021" y="4572802"/>
                <a:ext cx="195795" cy="40501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DFC1E8F9-6F40-5E4D-B898-339DD43C1CFE}"/>
                  </a:ext>
                </a:extLst>
              </p:cNvPr>
              <p:cNvSpPr txBox="1"/>
              <p:nvPr/>
            </p:nvSpPr>
            <p:spPr>
              <a:xfrm>
                <a:off x="4444038" y="4699605"/>
                <a:ext cx="25039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000" b="1" i="0" u="none" strike="noStrike" kern="1200" cap="none" spc="0" normalizeH="0" baseline="0" noProof="0">
                    <a:ln>
                      <a:noFill/>
                    </a:ln>
                    <a:solidFill>
                      <a:srgbClr val="0070C0"/>
                    </a:solidFill>
                    <a:effectLst/>
                    <a:uLnTx/>
                    <a:uFillTx/>
                    <a:latin typeface="Calibri" panose="020F0502020204030204"/>
                    <a:ea typeface="+mn-ea"/>
                    <a:cs typeface="+mn-cs"/>
                  </a:rPr>
                  <a:t>1</a:t>
                </a:r>
              </a:p>
            </p:txBody>
          </p:sp>
        </p:grpSp>
      </p:grpSp>
      <p:sp>
        <p:nvSpPr>
          <p:cNvPr id="5" name="TextBox 4">
            <a:extLst>
              <a:ext uri="{FF2B5EF4-FFF2-40B4-BE49-F238E27FC236}">
                <a16:creationId xmlns:a16="http://schemas.microsoft.com/office/drawing/2014/main" id="{AE6170F7-93DB-F449-AE56-E13BFDB26977}"/>
              </a:ext>
            </a:extLst>
          </p:cNvPr>
          <p:cNvSpPr txBox="1"/>
          <p:nvPr/>
        </p:nvSpPr>
        <p:spPr>
          <a:xfrm>
            <a:off x="1106035" y="1467778"/>
            <a:ext cx="29867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Verification Panel (n=2</a:t>
            </a:r>
            <a:r>
              <a:rPr lang="fr-FR" b="1" dirty="0">
                <a:solidFill>
                  <a:srgbClr val="0070C0"/>
                </a:solidFill>
                <a:latin typeface="Arial" panose="020B0604020202020204" pitchFamily="34" charset="0"/>
                <a:cs typeface="Arial" panose="020B0604020202020204" pitchFamily="34" charset="0"/>
              </a:rPr>
              <a:t>3</a:t>
            </a:r>
            <a:r>
              <a:rPr kumimoji="0" lang="en-ES" sz="1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0)</a:t>
            </a:r>
          </a:p>
        </p:txBody>
      </p:sp>
      <p:grpSp>
        <p:nvGrpSpPr>
          <p:cNvPr id="85" name="Group 84">
            <a:extLst>
              <a:ext uri="{FF2B5EF4-FFF2-40B4-BE49-F238E27FC236}">
                <a16:creationId xmlns:a16="http://schemas.microsoft.com/office/drawing/2014/main" id="{934F2358-CE34-0E47-979B-800161FD86B4}"/>
              </a:ext>
            </a:extLst>
          </p:cNvPr>
          <p:cNvGrpSpPr/>
          <p:nvPr/>
        </p:nvGrpSpPr>
        <p:grpSpPr>
          <a:xfrm>
            <a:off x="6069067" y="1706354"/>
            <a:ext cx="1981624" cy="1704624"/>
            <a:chOff x="395111" y="1885244"/>
            <a:chExt cx="1981624" cy="1704624"/>
          </a:xfrm>
        </p:grpSpPr>
        <p:sp>
          <p:nvSpPr>
            <p:cNvPr id="86" name="Rectangle 85">
              <a:extLst>
                <a:ext uri="{FF2B5EF4-FFF2-40B4-BE49-F238E27FC236}">
                  <a16:creationId xmlns:a16="http://schemas.microsoft.com/office/drawing/2014/main" id="{B617AB7C-5B93-6F41-893E-0650EBA677FA}"/>
                </a:ext>
              </a:extLst>
            </p:cNvPr>
            <p:cNvSpPr/>
            <p:nvPr/>
          </p:nvSpPr>
          <p:spPr>
            <a:xfrm>
              <a:off x="982677" y="2336802"/>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C704AD65-B102-184C-BB03-5BB7A495E587}"/>
                </a:ext>
              </a:extLst>
            </p:cNvPr>
            <p:cNvSpPr/>
            <p:nvPr/>
          </p:nvSpPr>
          <p:spPr>
            <a:xfrm>
              <a:off x="796478" y="2335190"/>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4BA124A2-48DE-E24B-9D20-E080FB80B529}"/>
                </a:ext>
              </a:extLst>
            </p:cNvPr>
            <p:cNvSpPr/>
            <p:nvPr/>
          </p:nvSpPr>
          <p:spPr>
            <a:xfrm>
              <a:off x="1160382" y="2328329"/>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01C09D29-4779-0949-ADEA-12002DFFE9F2}"/>
                </a:ext>
              </a:extLst>
            </p:cNvPr>
            <p:cNvSpPr/>
            <p:nvPr/>
          </p:nvSpPr>
          <p:spPr>
            <a:xfrm>
              <a:off x="802733" y="2723437"/>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550CBFD1-7CBA-A049-9CAC-9148E0469B8B}"/>
                </a:ext>
              </a:extLst>
            </p:cNvPr>
            <p:cNvSpPr/>
            <p:nvPr/>
          </p:nvSpPr>
          <p:spPr>
            <a:xfrm>
              <a:off x="1000702" y="2712150"/>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6F98AD2A-62B4-7140-997C-483CF9CEBDEA}"/>
                </a:ext>
              </a:extLst>
            </p:cNvPr>
            <p:cNvSpPr/>
            <p:nvPr/>
          </p:nvSpPr>
          <p:spPr>
            <a:xfrm>
              <a:off x="1168096" y="2720618"/>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71E0982E-D8B9-3F4C-9121-C5FF43B55067}"/>
                </a:ext>
              </a:extLst>
            </p:cNvPr>
            <p:cNvSpPr/>
            <p:nvPr/>
          </p:nvSpPr>
          <p:spPr>
            <a:xfrm>
              <a:off x="1342835" y="2710899"/>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35FD8801-20AB-CA4C-B367-AA641C654EE6}"/>
                </a:ext>
              </a:extLst>
            </p:cNvPr>
            <p:cNvSpPr/>
            <p:nvPr/>
          </p:nvSpPr>
          <p:spPr>
            <a:xfrm>
              <a:off x="1001496" y="3095041"/>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64F1B160-8EC7-0C4B-A9FA-16C550A6D961}"/>
                </a:ext>
              </a:extLst>
            </p:cNvPr>
            <p:cNvSpPr/>
            <p:nvPr/>
          </p:nvSpPr>
          <p:spPr>
            <a:xfrm>
              <a:off x="1173500" y="3099139"/>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3F091DB2-7715-C44B-9B7C-AA9D9D31914D}"/>
                </a:ext>
              </a:extLst>
            </p:cNvPr>
            <p:cNvSpPr/>
            <p:nvPr/>
          </p:nvSpPr>
          <p:spPr>
            <a:xfrm>
              <a:off x="1349214" y="3102097"/>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7BCEBB6C-D68F-C949-8889-C1DB0C213607}"/>
                </a:ext>
              </a:extLst>
            </p:cNvPr>
            <p:cNvSpPr/>
            <p:nvPr/>
          </p:nvSpPr>
          <p:spPr>
            <a:xfrm>
              <a:off x="1519518" y="2717935"/>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2E75DCBC-CFF6-F248-BA1D-E6D0BC334DC4}"/>
                </a:ext>
              </a:extLst>
            </p:cNvPr>
            <p:cNvSpPr/>
            <p:nvPr/>
          </p:nvSpPr>
          <p:spPr>
            <a:xfrm>
              <a:off x="1336276" y="2324080"/>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D86991A8-00A7-E446-BD17-9CCBCD140549}"/>
                </a:ext>
              </a:extLst>
            </p:cNvPr>
            <p:cNvSpPr/>
            <p:nvPr/>
          </p:nvSpPr>
          <p:spPr>
            <a:xfrm>
              <a:off x="620584" y="2338201"/>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0DD98008-A7AE-3D4F-92C7-63155634A257}"/>
                </a:ext>
              </a:extLst>
            </p:cNvPr>
            <p:cNvSpPr/>
            <p:nvPr/>
          </p:nvSpPr>
          <p:spPr>
            <a:xfrm>
              <a:off x="1857919" y="2321274"/>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a16="http://schemas.microsoft.com/office/drawing/2014/main" id="{E95156C1-2AA6-A74E-A554-7F3695433F1A}"/>
                </a:ext>
              </a:extLst>
            </p:cNvPr>
            <p:cNvSpPr/>
            <p:nvPr/>
          </p:nvSpPr>
          <p:spPr>
            <a:xfrm>
              <a:off x="1692381" y="2328328"/>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58B797A6-C864-564C-A1C3-DDB66C93623C}"/>
                </a:ext>
              </a:extLst>
            </p:cNvPr>
            <p:cNvSpPr/>
            <p:nvPr/>
          </p:nvSpPr>
          <p:spPr>
            <a:xfrm>
              <a:off x="2043889" y="2321273"/>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ectangle 101">
              <a:extLst>
                <a:ext uri="{FF2B5EF4-FFF2-40B4-BE49-F238E27FC236}">
                  <a16:creationId xmlns:a16="http://schemas.microsoft.com/office/drawing/2014/main" id="{83C012D7-9EA2-A947-BB7E-7FC6884F42BA}"/>
                </a:ext>
              </a:extLst>
            </p:cNvPr>
            <p:cNvSpPr/>
            <p:nvPr/>
          </p:nvSpPr>
          <p:spPr>
            <a:xfrm>
              <a:off x="1683387" y="2720747"/>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5B609A01-EE84-2940-A226-4BD09D89B04E}"/>
                </a:ext>
              </a:extLst>
            </p:cNvPr>
            <p:cNvSpPr/>
            <p:nvPr/>
          </p:nvSpPr>
          <p:spPr>
            <a:xfrm>
              <a:off x="1863458" y="2710899"/>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BF7747D0-7266-F44A-8642-8FF86C16A829}"/>
                </a:ext>
              </a:extLst>
            </p:cNvPr>
            <p:cNvSpPr/>
            <p:nvPr/>
          </p:nvSpPr>
          <p:spPr>
            <a:xfrm>
              <a:off x="2040711" y="2706551"/>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E763A87A-4A71-7A4A-BD65-52B3383BF574}"/>
                </a:ext>
              </a:extLst>
            </p:cNvPr>
            <p:cNvSpPr/>
            <p:nvPr/>
          </p:nvSpPr>
          <p:spPr>
            <a:xfrm>
              <a:off x="644007" y="3095042"/>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F250B8EB-2C3C-F741-BB0E-61D1EBB348F8}"/>
                </a:ext>
              </a:extLst>
            </p:cNvPr>
            <p:cNvSpPr/>
            <p:nvPr/>
          </p:nvSpPr>
          <p:spPr>
            <a:xfrm>
              <a:off x="1511985" y="3099502"/>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774FC876-D2E3-224D-A45F-9E3589D5F8ED}"/>
                </a:ext>
              </a:extLst>
            </p:cNvPr>
            <p:cNvSpPr/>
            <p:nvPr/>
          </p:nvSpPr>
          <p:spPr>
            <a:xfrm>
              <a:off x="1683525" y="3102628"/>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ectangle 107">
              <a:extLst>
                <a:ext uri="{FF2B5EF4-FFF2-40B4-BE49-F238E27FC236}">
                  <a16:creationId xmlns:a16="http://schemas.microsoft.com/office/drawing/2014/main" id="{00B5A52D-703B-7249-9FC3-34E19A5FCD4C}"/>
                </a:ext>
              </a:extLst>
            </p:cNvPr>
            <p:cNvSpPr/>
            <p:nvPr/>
          </p:nvSpPr>
          <p:spPr>
            <a:xfrm>
              <a:off x="1868686" y="3092873"/>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08">
              <a:extLst>
                <a:ext uri="{FF2B5EF4-FFF2-40B4-BE49-F238E27FC236}">
                  <a16:creationId xmlns:a16="http://schemas.microsoft.com/office/drawing/2014/main" id="{8735A9CD-B265-FA4A-BA7E-71C4E3F58A2E}"/>
                </a:ext>
              </a:extLst>
            </p:cNvPr>
            <p:cNvSpPr/>
            <p:nvPr/>
          </p:nvSpPr>
          <p:spPr>
            <a:xfrm>
              <a:off x="825201" y="3102097"/>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42150788-7AA4-A545-8509-B28165D6818C}"/>
                </a:ext>
              </a:extLst>
            </p:cNvPr>
            <p:cNvSpPr/>
            <p:nvPr/>
          </p:nvSpPr>
          <p:spPr>
            <a:xfrm>
              <a:off x="626904" y="2712150"/>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90E269C8-1394-C845-B059-045DD1D24629}"/>
                </a:ext>
              </a:extLst>
            </p:cNvPr>
            <p:cNvSpPr/>
            <p:nvPr/>
          </p:nvSpPr>
          <p:spPr>
            <a:xfrm>
              <a:off x="1512170" y="2332719"/>
              <a:ext cx="124314" cy="31608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5C3A9254-B3D6-BA48-BC66-F1476EFB6CFF}"/>
                </a:ext>
              </a:extLst>
            </p:cNvPr>
            <p:cNvSpPr/>
            <p:nvPr/>
          </p:nvSpPr>
          <p:spPr>
            <a:xfrm>
              <a:off x="395111" y="1885244"/>
              <a:ext cx="1981624" cy="17046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TextBox 112">
              <a:extLst>
                <a:ext uri="{FF2B5EF4-FFF2-40B4-BE49-F238E27FC236}">
                  <a16:creationId xmlns:a16="http://schemas.microsoft.com/office/drawing/2014/main" id="{6A3E3B12-F3DD-7A49-87F4-F3DCCB46D4CA}"/>
                </a:ext>
              </a:extLst>
            </p:cNvPr>
            <p:cNvSpPr txBox="1"/>
            <p:nvPr/>
          </p:nvSpPr>
          <p:spPr>
            <a:xfrm>
              <a:off x="591725" y="1938906"/>
              <a:ext cx="1653401" cy="369332"/>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800" b="1" i="0" u="none" strike="noStrike" kern="1200" cap="none" spc="0" normalizeH="0" baseline="0" noProof="0">
                  <a:ln>
                    <a:noFill/>
                  </a:ln>
                  <a:solidFill>
                    <a:srgbClr val="144906"/>
                  </a:solidFill>
                  <a:effectLst/>
                  <a:uLnTx/>
                  <a:uFillTx/>
                  <a:latin typeface="Calibri" panose="020F0502020204030204"/>
                  <a:ea typeface="+mn-ea"/>
                  <a:cs typeface="+mn-cs"/>
                </a:rPr>
                <a:t>RDTS (n=</a:t>
              </a:r>
              <a:r>
                <a:rPr lang="fr-FR" b="1">
                  <a:solidFill>
                    <a:srgbClr val="144906"/>
                  </a:solidFill>
                  <a:latin typeface="Calibri" panose="020F0502020204030204"/>
                </a:rPr>
                <a:t>10-12</a:t>
              </a:r>
              <a:r>
                <a:rPr kumimoji="0" lang="en-ES" sz="1800" b="1" i="0" u="none" strike="noStrike" kern="1200" cap="none" spc="0" normalizeH="0" baseline="0" noProof="0">
                  <a:ln>
                    <a:noFill/>
                  </a:ln>
                  <a:solidFill>
                    <a:srgbClr val="144906"/>
                  </a:solidFill>
                  <a:effectLst/>
                  <a:uLnTx/>
                  <a:uFillTx/>
                  <a:latin typeface="Calibri" panose="020F0502020204030204"/>
                  <a:ea typeface="+mn-ea"/>
                  <a:cs typeface="+mn-cs"/>
                </a:rPr>
                <a:t>)</a:t>
              </a:r>
            </a:p>
          </p:txBody>
        </p:sp>
      </p:grpSp>
      <p:sp>
        <p:nvSpPr>
          <p:cNvPr id="7" name="Right Arrow 6">
            <a:extLst>
              <a:ext uri="{FF2B5EF4-FFF2-40B4-BE49-F238E27FC236}">
                <a16:creationId xmlns:a16="http://schemas.microsoft.com/office/drawing/2014/main" id="{13FB98F9-AE18-5F4F-A54A-837D10728FAF}"/>
              </a:ext>
            </a:extLst>
          </p:cNvPr>
          <p:cNvSpPr/>
          <p:nvPr/>
        </p:nvSpPr>
        <p:spPr>
          <a:xfrm>
            <a:off x="4624386" y="2356416"/>
            <a:ext cx="1046747" cy="703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4" name="Graphic 113" descr="Bar chart">
            <a:extLst>
              <a:ext uri="{FF2B5EF4-FFF2-40B4-BE49-F238E27FC236}">
                <a16:creationId xmlns:a16="http://schemas.microsoft.com/office/drawing/2014/main" id="{1188F100-8E9B-A342-98F1-AEE78751D7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33371" y="1652444"/>
            <a:ext cx="2006414" cy="2006414"/>
          </a:xfrm>
          <a:prstGeom prst="rect">
            <a:avLst/>
          </a:prstGeom>
        </p:spPr>
      </p:pic>
      <p:sp>
        <p:nvSpPr>
          <p:cNvPr id="116" name="Right Arrow 115">
            <a:extLst>
              <a:ext uri="{FF2B5EF4-FFF2-40B4-BE49-F238E27FC236}">
                <a16:creationId xmlns:a16="http://schemas.microsoft.com/office/drawing/2014/main" id="{F365393D-B74A-654E-8D95-5E5F4B908A49}"/>
              </a:ext>
            </a:extLst>
          </p:cNvPr>
          <p:cNvSpPr/>
          <p:nvPr/>
        </p:nvSpPr>
        <p:spPr>
          <a:xfrm>
            <a:off x="8362450" y="2280221"/>
            <a:ext cx="1046747" cy="703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a:extLst>
              <a:ext uri="{FF2B5EF4-FFF2-40B4-BE49-F238E27FC236}">
                <a16:creationId xmlns:a16="http://schemas.microsoft.com/office/drawing/2014/main" id="{C24C83C1-5BAA-734C-B8F3-ACC073C71EB5}"/>
              </a:ext>
            </a:extLst>
          </p:cNvPr>
          <p:cNvSpPr txBox="1"/>
          <p:nvPr/>
        </p:nvSpPr>
        <p:spPr>
          <a:xfrm>
            <a:off x="10139582" y="1356313"/>
            <a:ext cx="16594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800" b="1"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Data analysis</a:t>
            </a:r>
          </a:p>
        </p:txBody>
      </p:sp>
      <p:sp>
        <p:nvSpPr>
          <p:cNvPr id="119" name="TextBox 118">
            <a:extLst>
              <a:ext uri="{FF2B5EF4-FFF2-40B4-BE49-F238E27FC236}">
                <a16:creationId xmlns:a16="http://schemas.microsoft.com/office/drawing/2014/main" id="{3BBC6D2F-CD15-C140-A61A-3AA5648082ED}"/>
              </a:ext>
            </a:extLst>
          </p:cNvPr>
          <p:cNvSpPr txBox="1"/>
          <p:nvPr/>
        </p:nvSpPr>
        <p:spPr>
          <a:xfrm>
            <a:off x="7592233" y="3378487"/>
            <a:ext cx="3963918" cy="341632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0070C0"/>
              </a:buClr>
              <a:buSzPct val="120000"/>
              <a:buFont typeface="Wingdings" pitchFamily="2" charset="2"/>
              <a:buChar char="§"/>
              <a:tabLst/>
              <a:defRPr/>
            </a:pPr>
            <a:r>
              <a:rPr kumimoji="0" lang="en-ZW"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Identify the products displaying the lowest false reactivity</a:t>
            </a:r>
          </a:p>
          <a:p>
            <a:pPr marL="0" marR="0" lvl="0" indent="0" algn="l" defTabSz="914400" rtl="0" eaLnBrk="1" fontAlgn="auto" latinLnBrk="0" hangingPunct="1">
              <a:lnSpc>
                <a:spcPct val="100000"/>
              </a:lnSpc>
              <a:spcBef>
                <a:spcPts val="0"/>
              </a:spcBef>
              <a:spcAft>
                <a:spcPts val="0"/>
              </a:spcAft>
              <a:buClr>
                <a:srgbClr val="0070C0"/>
              </a:buClr>
              <a:buSzPct val="120000"/>
              <a:buFontTx/>
              <a:buNone/>
              <a:tabLst/>
              <a:defRPr/>
            </a:pPr>
            <a:endParaRPr kumimoji="0" lang="en-ZW"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70C0"/>
              </a:buClr>
              <a:buSzPct val="120000"/>
              <a:buFont typeface="Wingdings" pitchFamily="2" charset="2"/>
              <a:buChar char="§"/>
              <a:tabLst/>
              <a:defRPr/>
            </a:pPr>
            <a:r>
              <a:rPr kumimoji="0" lang="en-E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Identify the products sharing the least number of false-reactive results</a:t>
            </a:r>
            <a:endParaRPr lang="en-ES" sz="1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70C0"/>
              </a:buClr>
              <a:buSzPct val="120000"/>
              <a:buFont typeface="Wingdings" pitchFamily="2" charset="2"/>
              <a:buChar char="§"/>
              <a:tabLst/>
              <a:defRPr/>
            </a:pPr>
            <a:endParaRPr kumimoji="0" lang="en-E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70C0"/>
              </a:buClr>
              <a:buSzPct val="120000"/>
              <a:buFont typeface="Wingdings" pitchFamily="2" charset="2"/>
              <a:buChar char="§"/>
              <a:tabLst/>
              <a:defRPr/>
            </a:pPr>
            <a:r>
              <a:rPr kumimoji="0" lang="en-ES" sz="1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Choose HIV testing algorithms for the general population and ANC settings, if applicable</a:t>
            </a:r>
            <a:r>
              <a:rPr kumimoji="0" lang="fr-FR" sz="1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fr-FR" sz="18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same</a:t>
            </a:r>
            <a:r>
              <a:rPr kumimoji="0" lang="fr-FR" sz="1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A2 and A3 </a:t>
            </a:r>
            <a:r>
              <a:rPr kumimoji="0" lang="fr-FR" sz="18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preferred</a:t>
            </a:r>
            <a:r>
              <a:rPr kumimoji="0" lang="fr-FR" sz="1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p>
          <a:p>
            <a:pPr marL="285750" indent="-285750">
              <a:buClr>
                <a:srgbClr val="0070C0"/>
              </a:buClr>
              <a:buSzPct val="120000"/>
              <a:buFont typeface="Wingdings" pitchFamily="2" charset="2"/>
              <a:buChar char="§"/>
              <a:defRPr/>
            </a:pPr>
            <a:r>
              <a:rPr lang="fr-FR" b="1" dirty="0">
                <a:solidFill>
                  <a:srgbClr val="0070C0"/>
                </a:solidFill>
                <a:latin typeface="Arial" panose="020B0604020202020204" pitchFamily="34" charset="0"/>
                <a:cs typeface="Arial" panose="020B0604020202020204" pitchFamily="34" charset="0"/>
              </a:rPr>
              <a:t>2 replacement tests</a:t>
            </a:r>
          </a:p>
        </p:txBody>
      </p:sp>
      <p:sp>
        <p:nvSpPr>
          <p:cNvPr id="115" name="Picture Placeholder 8">
            <a:extLst>
              <a:ext uri="{FF2B5EF4-FFF2-40B4-BE49-F238E27FC236}">
                <a16:creationId xmlns:a16="http://schemas.microsoft.com/office/drawing/2014/main" id="{9F2AB5B3-2D5F-2943-9C00-79E37092D5BE}"/>
              </a:ext>
            </a:extLst>
          </p:cNvPr>
          <p:cNvSpPr txBox="1">
            <a:spLocks/>
          </p:cNvSpPr>
          <p:nvPr/>
        </p:nvSpPr>
        <p:spPr bwMode="gray">
          <a:xfrm>
            <a:off x="9409197" y="254181"/>
            <a:ext cx="3172871" cy="1112400"/>
          </a:xfrm>
          <a:prstGeom prst="rect">
            <a:avLst/>
          </a:prstGeom>
          <a:blipFill dpi="0" rotWithShape="1">
            <a:blip r:embed="rId6"/>
            <a:srcRect/>
            <a:stretch>
              <a:fillRect/>
            </a:stretch>
          </a:blipFill>
        </p:spPr>
        <p:txBody>
          <a:bodyPr/>
          <a:lstStyle>
            <a:lvl1pPr marL="0" indent="0" algn="ctr" defTabSz="914400" rtl="0" eaLnBrk="1" latinLnBrk="0" hangingPunct="1">
              <a:lnSpc>
                <a:spcPct val="110000"/>
              </a:lnSpc>
              <a:spcBef>
                <a:spcPts val="1000"/>
              </a:spcBef>
              <a:spcAft>
                <a:spcPts val="600"/>
              </a:spcAft>
              <a:buClr>
                <a:schemeClr val="tx1"/>
              </a:buClr>
              <a:buSzPct val="80000"/>
              <a:buFontTx/>
              <a:buNone/>
              <a:defRPr sz="100" b="0" kern="1200">
                <a:solidFill>
                  <a:schemeClr val="bg1"/>
                </a:solidFill>
                <a:latin typeface="+mn-lt"/>
                <a:ea typeface="+mn-ea"/>
                <a:cs typeface="Times New Roman" panose="02020603050405020304" pitchFamily="18" charset="0"/>
              </a:defRPr>
            </a:lvl1pPr>
            <a:lvl2pPr marL="360363" indent="-179388" algn="l" defTabSz="914400" rtl="0" eaLnBrk="1" latinLnBrk="0" hangingPunct="1">
              <a:lnSpc>
                <a:spcPct val="110000"/>
              </a:lnSpc>
              <a:spcBef>
                <a:spcPts val="500"/>
              </a:spcBef>
              <a:spcAft>
                <a:spcPts val="600"/>
              </a:spcAft>
              <a:buClr>
                <a:schemeClr val="bg1"/>
              </a:buClr>
              <a:buSzPct val="100000"/>
              <a:buFont typeface="Calibri" panose="020F0502020204030204" pitchFamily="34" charset="0"/>
              <a:buChar char="•"/>
              <a:defRPr sz="1600" kern="1200">
                <a:solidFill>
                  <a:schemeClr val="bg2"/>
                </a:solidFill>
                <a:latin typeface="+mn-lt"/>
                <a:ea typeface="+mn-ea"/>
                <a:cs typeface="+mn-cs"/>
              </a:defRPr>
            </a:lvl2pPr>
            <a:lvl3pPr marL="720725" indent="-179388" algn="l" defTabSz="914400" rtl="0" eaLnBrk="1" latinLnBrk="0" hangingPunct="1">
              <a:lnSpc>
                <a:spcPct val="110000"/>
              </a:lnSpc>
              <a:spcBef>
                <a:spcPts val="500"/>
              </a:spcBef>
              <a:spcAft>
                <a:spcPts val="600"/>
              </a:spcAft>
              <a:buClr>
                <a:schemeClr val="bg2"/>
              </a:buClr>
              <a:buSzPct val="100000"/>
              <a:buFont typeface="Calibri" panose="020F0502020204030204" pitchFamily="34" charset="0"/>
              <a:buChar char="•"/>
              <a:defRPr sz="1600" kern="1200">
                <a:solidFill>
                  <a:schemeClr val="bg2"/>
                </a:solidFill>
                <a:latin typeface="+mn-lt"/>
                <a:ea typeface="+mn-ea"/>
                <a:cs typeface="+mn-cs"/>
              </a:defRPr>
            </a:lvl3pPr>
            <a:lvl4pPr marL="1074738" indent="-180975" algn="l" defTabSz="914400" rtl="0" eaLnBrk="1" latinLnBrk="0" hangingPunct="1">
              <a:lnSpc>
                <a:spcPct val="110000"/>
              </a:lnSpc>
              <a:spcBef>
                <a:spcPts val="500"/>
              </a:spcBef>
              <a:spcAft>
                <a:spcPts val="600"/>
              </a:spcAft>
              <a:buClr>
                <a:schemeClr val="bg2"/>
              </a:buClr>
              <a:buSzPct val="100000"/>
              <a:buFont typeface="Calibri" panose="020F0502020204030204" pitchFamily="34" charset="0"/>
              <a:buChar char="•"/>
              <a:tabLst>
                <a:tab pos="1074738" algn="l"/>
              </a:tabLst>
              <a:defRPr sz="1400" kern="1200">
                <a:solidFill>
                  <a:schemeClr val="bg2"/>
                </a:solidFill>
                <a:latin typeface="+mn-lt"/>
                <a:ea typeface="+mn-ea"/>
                <a:cs typeface="+mn-cs"/>
              </a:defRPr>
            </a:lvl4pPr>
            <a:lvl5pPr marL="358775" indent="-358775" algn="l" defTabSz="914400" rtl="0" eaLnBrk="1" latinLnBrk="0" hangingPunct="1">
              <a:lnSpc>
                <a:spcPct val="110000"/>
              </a:lnSpc>
              <a:spcBef>
                <a:spcPts val="500"/>
              </a:spcBef>
              <a:spcAft>
                <a:spcPts val="600"/>
              </a:spcAft>
              <a:buClr>
                <a:schemeClr val="bg2"/>
              </a:buClr>
              <a:buSzPct val="100000"/>
              <a:buFont typeface="+mj-lt"/>
              <a:buAutoNum type="arabicParen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600"/>
              </a:spcAft>
              <a:buClr>
                <a:prstClr val="black"/>
              </a:buClr>
              <a:buSzPct val="80000"/>
              <a:buFontTx/>
              <a:buNone/>
              <a:tabLst/>
              <a:defRPr/>
            </a:pPr>
            <a:r>
              <a:rPr kumimoji="0" lang="en-GB" sz="100"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a:t>
            </a:r>
          </a:p>
        </p:txBody>
      </p:sp>
      <p:graphicFrame>
        <p:nvGraphicFramePr>
          <p:cNvPr id="2" name="Tableau 1">
            <a:extLst>
              <a:ext uri="{FF2B5EF4-FFF2-40B4-BE49-F238E27FC236}">
                <a16:creationId xmlns:a16="http://schemas.microsoft.com/office/drawing/2014/main" id="{E3D9AA39-0DCB-4429-9B4A-1F025F75BA5C}"/>
              </a:ext>
            </a:extLst>
          </p:cNvPr>
          <p:cNvGraphicFramePr>
            <a:graphicFrameLocks noGrp="1"/>
          </p:cNvGraphicFramePr>
          <p:nvPr/>
        </p:nvGraphicFramePr>
        <p:xfrm>
          <a:off x="710468" y="3767557"/>
          <a:ext cx="5984986" cy="2527728"/>
        </p:xfrm>
        <a:graphic>
          <a:graphicData uri="http://schemas.openxmlformats.org/drawingml/2006/table">
            <a:tbl>
              <a:tblPr firstRow="1" firstCol="1" bandRow="1">
                <a:tableStyleId>{5C22544A-7EE6-4342-B048-85BDC9FD1C3A}</a:tableStyleId>
              </a:tblPr>
              <a:tblGrid>
                <a:gridCol w="1354565">
                  <a:extLst>
                    <a:ext uri="{9D8B030D-6E8A-4147-A177-3AD203B41FA5}">
                      <a16:colId xmlns:a16="http://schemas.microsoft.com/office/drawing/2014/main" val="623400054"/>
                    </a:ext>
                  </a:extLst>
                </a:gridCol>
                <a:gridCol w="378271">
                  <a:extLst>
                    <a:ext uri="{9D8B030D-6E8A-4147-A177-3AD203B41FA5}">
                      <a16:colId xmlns:a16="http://schemas.microsoft.com/office/drawing/2014/main" val="2732297351"/>
                    </a:ext>
                  </a:extLst>
                </a:gridCol>
                <a:gridCol w="310237">
                  <a:extLst>
                    <a:ext uri="{9D8B030D-6E8A-4147-A177-3AD203B41FA5}">
                      <a16:colId xmlns:a16="http://schemas.microsoft.com/office/drawing/2014/main" val="3243719012"/>
                    </a:ext>
                  </a:extLst>
                </a:gridCol>
                <a:gridCol w="310237">
                  <a:extLst>
                    <a:ext uri="{9D8B030D-6E8A-4147-A177-3AD203B41FA5}">
                      <a16:colId xmlns:a16="http://schemas.microsoft.com/office/drawing/2014/main" val="4148068796"/>
                    </a:ext>
                  </a:extLst>
                </a:gridCol>
                <a:gridCol w="366705">
                  <a:extLst>
                    <a:ext uri="{9D8B030D-6E8A-4147-A177-3AD203B41FA5}">
                      <a16:colId xmlns:a16="http://schemas.microsoft.com/office/drawing/2014/main" val="3867236172"/>
                    </a:ext>
                  </a:extLst>
                </a:gridCol>
                <a:gridCol w="321803">
                  <a:extLst>
                    <a:ext uri="{9D8B030D-6E8A-4147-A177-3AD203B41FA5}">
                      <a16:colId xmlns:a16="http://schemas.microsoft.com/office/drawing/2014/main" val="797627990"/>
                    </a:ext>
                  </a:extLst>
                </a:gridCol>
                <a:gridCol w="376230">
                  <a:extLst>
                    <a:ext uri="{9D8B030D-6E8A-4147-A177-3AD203B41FA5}">
                      <a16:colId xmlns:a16="http://schemas.microsoft.com/office/drawing/2014/main" val="2131662375"/>
                    </a:ext>
                  </a:extLst>
                </a:gridCol>
                <a:gridCol w="321803">
                  <a:extLst>
                    <a:ext uri="{9D8B030D-6E8A-4147-A177-3AD203B41FA5}">
                      <a16:colId xmlns:a16="http://schemas.microsoft.com/office/drawing/2014/main" val="1792061002"/>
                    </a:ext>
                  </a:extLst>
                </a:gridCol>
                <a:gridCol w="321803">
                  <a:extLst>
                    <a:ext uri="{9D8B030D-6E8A-4147-A177-3AD203B41FA5}">
                      <a16:colId xmlns:a16="http://schemas.microsoft.com/office/drawing/2014/main" val="3085612666"/>
                    </a:ext>
                  </a:extLst>
                </a:gridCol>
                <a:gridCol w="325204">
                  <a:extLst>
                    <a:ext uri="{9D8B030D-6E8A-4147-A177-3AD203B41FA5}">
                      <a16:colId xmlns:a16="http://schemas.microsoft.com/office/drawing/2014/main" val="3220770413"/>
                    </a:ext>
                  </a:extLst>
                </a:gridCol>
                <a:gridCol w="401403">
                  <a:extLst>
                    <a:ext uri="{9D8B030D-6E8A-4147-A177-3AD203B41FA5}">
                      <a16:colId xmlns:a16="http://schemas.microsoft.com/office/drawing/2014/main" val="2549055967"/>
                    </a:ext>
                  </a:extLst>
                </a:gridCol>
                <a:gridCol w="1196725">
                  <a:extLst>
                    <a:ext uri="{9D8B030D-6E8A-4147-A177-3AD203B41FA5}">
                      <a16:colId xmlns:a16="http://schemas.microsoft.com/office/drawing/2014/main" val="1682672051"/>
                    </a:ext>
                  </a:extLst>
                </a:gridCol>
              </a:tblGrid>
              <a:tr h="458943">
                <a:tc>
                  <a:txBody>
                    <a:bodyPr/>
                    <a:lstStyle/>
                    <a:p>
                      <a:pPr algn="ctr"/>
                      <a:r>
                        <a:rPr lang="fr-FR" sz="900">
                          <a:effectLst/>
                        </a:rPr>
                        <a:t>Specimen</a:t>
                      </a:r>
                      <a:endParaRPr lang="fr-FR" sz="1200">
                        <a:effectLst/>
                      </a:endParaRPr>
                    </a:p>
                    <a:p>
                      <a:pPr algn="ctr"/>
                      <a:r>
                        <a:rPr lang="fr-FR" sz="900">
                          <a:effectLst/>
                        </a:rPr>
                        <a:t>Number</a:t>
                      </a:r>
                      <a:endParaRPr lang="fr-FR"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fr-FR" sz="900">
                          <a:effectLst/>
                        </a:rPr>
                        <a:t>A1</a:t>
                      </a:r>
                      <a:endParaRPr lang="fr-FR"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fr-FR" sz="900">
                          <a:effectLst/>
                        </a:rPr>
                        <a:t>A2</a:t>
                      </a:r>
                      <a:endParaRPr lang="fr-FR"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fr-FR" sz="900">
                          <a:effectLst/>
                        </a:rPr>
                        <a:t>A3</a:t>
                      </a:r>
                      <a:endParaRPr lang="fr-FR"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fr-FR" sz="900">
                          <a:effectLst/>
                        </a:rPr>
                        <a:t>A4</a:t>
                      </a:r>
                      <a:endParaRPr lang="fr-FR"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fr-FR" sz="900">
                          <a:effectLst/>
                        </a:rPr>
                        <a:t>A5</a:t>
                      </a:r>
                      <a:endParaRPr lang="fr-FR"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fr-FR" sz="900">
                          <a:effectLst/>
                        </a:rPr>
                        <a:t>A6</a:t>
                      </a:r>
                      <a:endParaRPr lang="fr-FR"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fr-FR" sz="900">
                          <a:effectLst/>
                        </a:rPr>
                        <a:t>A7</a:t>
                      </a:r>
                      <a:endParaRPr lang="fr-FR"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fr-FR" sz="900">
                          <a:effectLst/>
                        </a:rPr>
                        <a:t>A8</a:t>
                      </a:r>
                      <a:endParaRPr lang="fr-FR"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fr-FR" sz="900">
                          <a:effectLst/>
                        </a:rPr>
                        <a:t>A9</a:t>
                      </a:r>
                      <a:endParaRPr lang="fr-FR"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fr-FR" sz="900">
                          <a:effectLst/>
                        </a:rPr>
                        <a:t>A10</a:t>
                      </a:r>
                      <a:endParaRPr lang="fr-FR"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fr-FR" sz="900">
                          <a:effectLst/>
                        </a:rPr>
                        <a:t>Total assays sharing false- reactive results</a:t>
                      </a:r>
                      <a:endParaRPr lang="fr-FR"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193300962"/>
                  </a:ext>
                </a:extLst>
              </a:tr>
              <a:tr h="152981">
                <a:tc>
                  <a:txBody>
                    <a:bodyPr/>
                    <a:lstStyle/>
                    <a:p>
                      <a:pPr algn="ctr"/>
                      <a:r>
                        <a:rPr lang="fr-FR" sz="900">
                          <a:effectLst/>
                        </a:rPr>
                        <a:t>001</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13808643"/>
                  </a:ext>
                </a:extLst>
              </a:tr>
              <a:tr h="152981">
                <a:tc>
                  <a:txBody>
                    <a:bodyPr/>
                    <a:lstStyle/>
                    <a:p>
                      <a:pPr algn="ctr"/>
                      <a:r>
                        <a:rPr lang="fr-FR" sz="900">
                          <a:effectLst/>
                        </a:rPr>
                        <a:t>002</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80081996"/>
                  </a:ext>
                </a:extLst>
              </a:tr>
              <a:tr h="152981">
                <a:tc>
                  <a:txBody>
                    <a:bodyPr/>
                    <a:lstStyle/>
                    <a:p>
                      <a:pPr algn="ctr"/>
                      <a:r>
                        <a:rPr lang="fr-FR" sz="900">
                          <a:effectLst/>
                        </a:rPr>
                        <a:t>003</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27117138"/>
                  </a:ext>
                </a:extLst>
              </a:tr>
              <a:tr h="152981">
                <a:tc>
                  <a:txBody>
                    <a:bodyPr/>
                    <a:lstStyle/>
                    <a:p>
                      <a:pPr algn="ctr"/>
                      <a:r>
                        <a:rPr lang="fr-FR" sz="900">
                          <a:effectLst/>
                        </a:rPr>
                        <a:t>004</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30474079"/>
                  </a:ext>
                </a:extLst>
              </a:tr>
              <a:tr h="152981">
                <a:tc>
                  <a:txBody>
                    <a:bodyPr/>
                    <a:lstStyle/>
                    <a:p>
                      <a:pPr algn="ctr"/>
                      <a:r>
                        <a:rPr lang="fr-FR" sz="900">
                          <a:effectLst/>
                        </a:rPr>
                        <a:t>005</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88663000"/>
                  </a:ext>
                </a:extLst>
              </a:tr>
              <a:tr h="152981">
                <a:tc>
                  <a:txBody>
                    <a:bodyPr/>
                    <a:lstStyle/>
                    <a:p>
                      <a:pPr algn="ctr"/>
                      <a:r>
                        <a:rPr lang="fr-FR" sz="900">
                          <a:effectLst/>
                        </a:rPr>
                        <a:t>006</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68206604"/>
                  </a:ext>
                </a:extLst>
              </a:tr>
              <a:tr h="152981">
                <a:tc>
                  <a:txBody>
                    <a:bodyPr/>
                    <a:lstStyle/>
                    <a:p>
                      <a:pPr algn="ctr"/>
                      <a:r>
                        <a:rPr lang="fr-FR" sz="900">
                          <a:effectLst/>
                        </a:rPr>
                        <a:t>007</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5345569"/>
                  </a:ext>
                </a:extLst>
              </a:tr>
              <a:tr h="152981">
                <a:tc>
                  <a:txBody>
                    <a:bodyPr/>
                    <a:lstStyle/>
                    <a:p>
                      <a:pPr algn="ctr"/>
                      <a:r>
                        <a:rPr lang="fr-FR" sz="900">
                          <a:effectLst/>
                        </a:rPr>
                        <a:t>008</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71638397"/>
                  </a:ext>
                </a:extLst>
              </a:tr>
              <a:tr h="152981">
                <a:tc>
                  <a:txBody>
                    <a:bodyPr/>
                    <a:lstStyle/>
                    <a:p>
                      <a:pPr algn="ctr"/>
                      <a:r>
                        <a:rPr lang="fr-FR" sz="900">
                          <a:effectLst/>
                        </a:rPr>
                        <a:t>009</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80383599"/>
                  </a:ext>
                </a:extLst>
              </a:tr>
              <a:tr h="152981">
                <a:tc>
                  <a:txBody>
                    <a:bodyPr/>
                    <a:lstStyle/>
                    <a:p>
                      <a:pPr algn="ctr"/>
                      <a:r>
                        <a:rPr lang="fr-FR" sz="900">
                          <a:effectLst/>
                        </a:rPr>
                        <a:t>010</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55524693"/>
                  </a:ext>
                </a:extLst>
              </a:tr>
              <a:tr h="538975">
                <a:tc>
                  <a:txBody>
                    <a:bodyPr/>
                    <a:lstStyle/>
                    <a:p>
                      <a:pPr algn="ctr"/>
                      <a:r>
                        <a:rPr lang="fr-FR" sz="900">
                          <a:effectLst/>
                        </a:rPr>
                        <a:t>Total specimens showing false- reactive results</a:t>
                      </a:r>
                      <a:endParaRPr lang="fr-FR"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fr-FR" sz="9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895945612"/>
                  </a:ext>
                </a:extLst>
              </a:tr>
            </a:tbl>
          </a:graphicData>
        </a:graphic>
      </p:graphicFrame>
      <p:sp>
        <p:nvSpPr>
          <p:cNvPr id="8" name="Footer Placeholder 7">
            <a:extLst>
              <a:ext uri="{FF2B5EF4-FFF2-40B4-BE49-F238E27FC236}">
                <a16:creationId xmlns:a16="http://schemas.microsoft.com/office/drawing/2014/main" id="{FBDB259F-08AA-6EDB-3C46-20981F5B1115}"/>
              </a:ext>
            </a:extLst>
          </p:cNvPr>
          <p:cNvSpPr>
            <a:spLocks noGrp="1"/>
          </p:cNvSpPr>
          <p:nvPr>
            <p:ph type="ftr" sz="quarter" idx="11"/>
          </p:nvPr>
        </p:nvSpPr>
        <p:spPr/>
        <p:txBody>
          <a:bodyPr/>
          <a:lstStyle/>
          <a:p>
            <a:r>
              <a:rPr lang="en-US"/>
              <a:t>Sept 2023- Sevilla- WHO guideline dissemination-HTS</a:t>
            </a:r>
          </a:p>
        </p:txBody>
      </p:sp>
      <p:sp>
        <p:nvSpPr>
          <p:cNvPr id="11" name="Slide Number Placeholder 10">
            <a:extLst>
              <a:ext uri="{FF2B5EF4-FFF2-40B4-BE49-F238E27FC236}">
                <a16:creationId xmlns:a16="http://schemas.microsoft.com/office/drawing/2014/main" id="{CF87EB3E-D2FF-523C-EF12-65C552AE88CB}"/>
              </a:ext>
            </a:extLst>
          </p:cNvPr>
          <p:cNvSpPr>
            <a:spLocks noGrp="1"/>
          </p:cNvSpPr>
          <p:nvPr>
            <p:ph type="sldNum" sz="quarter" idx="12"/>
          </p:nvPr>
        </p:nvSpPr>
        <p:spPr/>
        <p:txBody>
          <a:bodyPr/>
          <a:lstStyle/>
          <a:p>
            <a:fld id="{B252F8E9-5D5B-4F54-A461-5E2496A6CC00}" type="slidenum">
              <a:rPr lang="en-US" smtClean="0"/>
              <a:t>26</a:t>
            </a:fld>
            <a:endParaRPr lang="en-US"/>
          </a:p>
        </p:txBody>
      </p:sp>
    </p:spTree>
    <p:extLst>
      <p:ext uri="{BB962C8B-B14F-4D97-AF65-F5344CB8AC3E}">
        <p14:creationId xmlns:p14="http://schemas.microsoft.com/office/powerpoint/2010/main" val="2273261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29498"/>
            <a:ext cx="12192000" cy="1039979"/>
          </a:xfrm>
          <a:solidFill>
            <a:srgbClr val="0070C0"/>
          </a:solidFill>
        </p:spPr>
        <p:txBody>
          <a:bodyPr vert="horz" lIns="91440" tIns="45720" rIns="91440" bIns="45720" rtlCol="0" anchor="ctr">
            <a:noAutofit/>
          </a:bodyPr>
          <a:lstStyle/>
          <a:p>
            <a:pPr algn="ctr"/>
            <a:r>
              <a:rPr lang="en-US" sz="3400" dirty="0">
                <a:solidFill>
                  <a:schemeClr val="bg1"/>
                </a:solidFill>
                <a:latin typeface="Calibri" panose="020F0502020204030204" pitchFamily="34" charset="0"/>
                <a:cs typeface="Calibri" panose="020F0502020204030204" pitchFamily="34" charset="0"/>
              </a:rPr>
              <a:t>Latest WHO guidance on HIV Testing Services</a:t>
            </a:r>
          </a:p>
        </p:txBody>
      </p:sp>
      <p:pic>
        <p:nvPicPr>
          <p:cNvPr id="4" name="Picture 3">
            <a:extLst>
              <a:ext uri="{FF2B5EF4-FFF2-40B4-BE49-F238E27FC236}">
                <a16:creationId xmlns:a16="http://schemas.microsoft.com/office/drawing/2014/main" id="{D9F11E90-D9EE-4C57-A0D1-6C6C82CBBA56}"/>
              </a:ext>
            </a:extLst>
          </p:cNvPr>
          <p:cNvPicPr>
            <a:picLocks noChangeAspect="1"/>
          </p:cNvPicPr>
          <p:nvPr/>
        </p:nvPicPr>
        <p:blipFill>
          <a:blip r:embed="rId3"/>
          <a:stretch>
            <a:fillRect/>
          </a:stretch>
        </p:blipFill>
        <p:spPr>
          <a:xfrm>
            <a:off x="10016359" y="208236"/>
            <a:ext cx="2300823" cy="798133"/>
          </a:xfrm>
          <a:prstGeom prst="rect">
            <a:avLst/>
          </a:prstGeom>
        </p:spPr>
      </p:pic>
      <p:sp>
        <p:nvSpPr>
          <p:cNvPr id="5" name="TextBox 4">
            <a:extLst>
              <a:ext uri="{FF2B5EF4-FFF2-40B4-BE49-F238E27FC236}">
                <a16:creationId xmlns:a16="http://schemas.microsoft.com/office/drawing/2014/main" id="{FFF061FC-6384-2C29-5F9E-AB9480DC95FF}"/>
              </a:ext>
            </a:extLst>
          </p:cNvPr>
          <p:cNvSpPr txBox="1"/>
          <p:nvPr/>
        </p:nvSpPr>
        <p:spPr>
          <a:xfrm>
            <a:off x="11728840" y="6582577"/>
            <a:ext cx="183528" cy="246221"/>
          </a:xfrm>
          <a:prstGeom prst="rect">
            <a:avLst/>
          </a:prstGeom>
          <a:noFill/>
        </p:spPr>
        <p:txBody>
          <a:bodyPr wrap="square" rtlCol="0">
            <a:spAutoFit/>
          </a:bodyPr>
          <a:lstStyle/>
          <a:p>
            <a:r>
              <a:rPr lang="en-US" sz="1000" dirty="0"/>
              <a:t>7</a:t>
            </a:r>
          </a:p>
        </p:txBody>
      </p:sp>
      <p:pic>
        <p:nvPicPr>
          <p:cNvPr id="11" name="Picture 10">
            <a:extLst>
              <a:ext uri="{FF2B5EF4-FFF2-40B4-BE49-F238E27FC236}">
                <a16:creationId xmlns:a16="http://schemas.microsoft.com/office/drawing/2014/main" id="{BE9F7824-9F62-E4CD-F140-B19B86F888F6}"/>
              </a:ext>
            </a:extLst>
          </p:cNvPr>
          <p:cNvPicPr>
            <a:picLocks noChangeAspect="1"/>
          </p:cNvPicPr>
          <p:nvPr/>
        </p:nvPicPr>
        <p:blipFill>
          <a:blip r:embed="rId4"/>
          <a:stretch>
            <a:fillRect/>
          </a:stretch>
        </p:blipFill>
        <p:spPr>
          <a:xfrm>
            <a:off x="4840199" y="1039683"/>
            <a:ext cx="6441489" cy="5707851"/>
          </a:xfrm>
          <a:prstGeom prst="rect">
            <a:avLst/>
          </a:prstGeom>
        </p:spPr>
      </p:pic>
      <p:pic>
        <p:nvPicPr>
          <p:cNvPr id="10" name="Picture 3">
            <a:extLst>
              <a:ext uri="{FF2B5EF4-FFF2-40B4-BE49-F238E27FC236}">
                <a16:creationId xmlns:a16="http://schemas.microsoft.com/office/drawing/2014/main" id="{B8BA43F6-A626-EB9E-8883-F151625D4CFD}"/>
              </a:ext>
            </a:extLst>
          </p:cNvPr>
          <p:cNvPicPr>
            <a:picLocks noChangeAspect="1"/>
          </p:cNvPicPr>
          <p:nvPr/>
        </p:nvPicPr>
        <p:blipFill rotWithShape="1">
          <a:blip r:embed="rId5"/>
          <a:srcRect r="-1" b="3853"/>
          <a:stretch/>
        </p:blipFill>
        <p:spPr>
          <a:xfrm>
            <a:off x="0" y="1006118"/>
            <a:ext cx="4393047" cy="5875542"/>
          </a:xfrm>
          <a:prstGeom prst="rect">
            <a:avLst/>
          </a:prstGeom>
        </p:spPr>
      </p:pic>
    </p:spTree>
    <p:extLst>
      <p:ext uri="{BB962C8B-B14F-4D97-AF65-F5344CB8AC3E}">
        <p14:creationId xmlns:p14="http://schemas.microsoft.com/office/powerpoint/2010/main" val="1663197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29498"/>
            <a:ext cx="12192000" cy="1039979"/>
          </a:xfrm>
          <a:solidFill>
            <a:srgbClr val="0070C0"/>
          </a:solidFill>
        </p:spPr>
        <p:txBody>
          <a:bodyPr vert="horz" lIns="91440" tIns="45720" rIns="91440" bIns="45720" rtlCol="0" anchor="ctr">
            <a:noAutofit/>
          </a:bodyPr>
          <a:lstStyle/>
          <a:p>
            <a:pPr algn="ctr"/>
            <a:r>
              <a:rPr lang="en-US" sz="3400" dirty="0">
                <a:solidFill>
                  <a:schemeClr val="bg1"/>
                </a:solidFill>
                <a:latin typeface="Calibri" panose="020F0502020204030204" pitchFamily="34" charset="0"/>
                <a:cs typeface="Calibri" panose="020F0502020204030204" pitchFamily="34" charset="0"/>
              </a:rPr>
              <a:t>WHO guidelines on Testing Services</a:t>
            </a:r>
          </a:p>
        </p:txBody>
      </p:sp>
      <p:sp>
        <p:nvSpPr>
          <p:cNvPr id="3" name="Content Placeholder 2"/>
          <p:cNvSpPr>
            <a:spLocks noGrp="1"/>
          </p:cNvSpPr>
          <p:nvPr>
            <p:ph sz="quarter" idx="11"/>
          </p:nvPr>
        </p:nvSpPr>
        <p:spPr>
          <a:xfrm>
            <a:off x="152163" y="1293549"/>
            <a:ext cx="11305256" cy="6192688"/>
          </a:xfrm>
          <a:noFill/>
        </p:spPr>
        <p:txBody>
          <a:bodyPr>
            <a:noAutofit/>
          </a:bodyPr>
          <a:lstStyle/>
          <a:p>
            <a:pPr marL="0" indent="0" defTabSz="1388641">
              <a:spcBef>
                <a:spcPts val="0"/>
              </a:spcBef>
              <a:buNone/>
              <a:defRPr/>
            </a:pPr>
            <a:endParaRPr lang="en-GB" sz="1067" dirty="0">
              <a:solidFill>
                <a:schemeClr val="tx1"/>
              </a:solidFill>
              <a:latin typeface="Calibri" pitchFamily="34" charset="0"/>
              <a:cs typeface="Arial" charset="0"/>
            </a:endParaRPr>
          </a:p>
          <a:p>
            <a:pPr marL="0">
              <a:lnSpc>
                <a:spcPct val="100000"/>
              </a:lnSpc>
              <a:spcBef>
                <a:spcPts val="0"/>
              </a:spcBef>
              <a:spcAft>
                <a:spcPts val="0"/>
              </a:spcAft>
            </a:pPr>
            <a:endParaRPr lang="en-GB" sz="1800" dirty="0">
              <a:solidFill>
                <a:schemeClr val="tx1"/>
              </a:solidFill>
              <a:latin typeface="Calibri" pitchFamily="34" charset="0"/>
            </a:endParaRPr>
          </a:p>
          <a:p>
            <a:endParaRPr lang="en-GB" sz="2667" dirty="0">
              <a:solidFill>
                <a:schemeClr val="tx1"/>
              </a:solidFill>
              <a:latin typeface="Calibri" pitchFamily="34" charset="0"/>
            </a:endParaRPr>
          </a:p>
          <a:p>
            <a:endParaRPr lang="en-GB" sz="2667" dirty="0">
              <a:latin typeface="Calibri" pitchFamily="34" charset="0"/>
            </a:endParaRPr>
          </a:p>
          <a:p>
            <a:endParaRPr lang="en-GB" sz="2667" dirty="0">
              <a:latin typeface="Calibri" pitchFamily="34" charset="0"/>
            </a:endParaRPr>
          </a:p>
          <a:p>
            <a:endParaRPr lang="en-GB" sz="2667" dirty="0">
              <a:latin typeface="Calibri" pitchFamily="34" charset="0"/>
            </a:endParaRPr>
          </a:p>
          <a:p>
            <a:endParaRPr lang="en-GB" sz="2667" dirty="0">
              <a:latin typeface="Calibri" pitchFamily="34" charset="0"/>
            </a:endParaRPr>
          </a:p>
        </p:txBody>
      </p:sp>
      <p:sp>
        <p:nvSpPr>
          <p:cNvPr id="10" name="TextBox 9">
            <a:extLst>
              <a:ext uri="{FF2B5EF4-FFF2-40B4-BE49-F238E27FC236}">
                <a16:creationId xmlns:a16="http://schemas.microsoft.com/office/drawing/2014/main" id="{080E9685-E12D-47C1-B9DC-E71684750ABC}"/>
              </a:ext>
            </a:extLst>
          </p:cNvPr>
          <p:cNvSpPr txBox="1"/>
          <p:nvPr/>
        </p:nvSpPr>
        <p:spPr>
          <a:xfrm>
            <a:off x="65182" y="1079161"/>
            <a:ext cx="5104160" cy="59577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1" u="none" strike="noStrike" kern="1200" cap="none" spc="0" normalizeH="0" baseline="0" noProof="0" dirty="0">
                <a:ln>
                  <a:noFill/>
                </a:ln>
                <a:solidFill>
                  <a:srgbClr val="C00000"/>
                </a:solidFill>
                <a:effectLst/>
                <a:uLnTx/>
                <a:uFillTx/>
                <a:latin typeface="Calibri" panose="020F0502020204030204"/>
                <a:ea typeface="+mn-ea"/>
                <a:cs typeface="+mn-cs"/>
              </a:rPr>
              <a:t>Other testing updates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1" i="1" u="none" strike="noStrike" kern="1200" cap="none" spc="0" normalizeH="0" baseline="0" noProof="0" dirty="0">
              <a:ln>
                <a:noFill/>
              </a:ln>
              <a:solidFill>
                <a:srgbClr val="C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HIV algorithm </a:t>
            </a: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verification toolkit </a:t>
            </a:r>
            <a:r>
              <a:rPr kumimoji="0" lang="en-US" sz="170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2021)</a:t>
            </a:r>
            <a:endParaRPr lang="en-US" sz="1700"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Virtual intervention</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(policy brief 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Key populations </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(KP guideline 2022)</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Optimal retesting frequency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Dual HIV/syphilis RDT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Triple EMTCT </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HIV, Syphilis, Hepatitis 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Use of </a:t>
            </a: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self-testing extended to Hepatitis C and </a:t>
            </a:r>
            <a:r>
              <a:rPr lang="en-US" sz="1700" b="1" dirty="0">
                <a:solidFill>
                  <a:prstClr val="black"/>
                </a:solidFill>
                <a:latin typeface="Calibri" panose="020F0502020204030204"/>
              </a:rPr>
              <a:t>Syphilis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1" dirty="0" err="1">
                <a:solidFill>
                  <a:prstClr val="black"/>
                </a:solidFill>
                <a:latin typeface="Calibri" panose="020F0502020204030204"/>
              </a:rPr>
              <a:t>Trep</a:t>
            </a:r>
            <a:r>
              <a:rPr lang="en-US" sz="1700" b="1" dirty="0">
                <a:solidFill>
                  <a:prstClr val="black"/>
                </a:solidFill>
                <a:latin typeface="Calibri" panose="020F0502020204030204"/>
              </a:rPr>
              <a:t>/Non </a:t>
            </a:r>
            <a:r>
              <a:rPr lang="en-US" sz="1700" b="1" dirty="0" err="1">
                <a:solidFill>
                  <a:prstClr val="black"/>
                </a:solidFill>
                <a:latin typeface="Calibri" panose="020F0502020204030204"/>
              </a:rPr>
              <a:t>trep</a:t>
            </a:r>
            <a:r>
              <a:rPr lang="en-US" sz="1700" b="1" dirty="0">
                <a:solidFill>
                  <a:prstClr val="black"/>
                </a:solidFill>
                <a:latin typeface="Calibri" panose="020F0502020204030204"/>
              </a:rPr>
              <a:t> RDTs </a:t>
            </a:r>
            <a:r>
              <a:rPr lang="en-US" sz="1700" dirty="0">
                <a:solidFill>
                  <a:prstClr val="black"/>
                </a:solidFill>
                <a:latin typeface="Calibri" panose="020F0502020204030204"/>
              </a:rPr>
              <a:t>to improve </a:t>
            </a:r>
            <a:r>
              <a:rPr lang="en-US" sz="1700" b="1" dirty="0">
                <a:solidFill>
                  <a:prstClr val="black"/>
                </a:solidFill>
                <a:latin typeface="Calibri" panose="020F0502020204030204"/>
              </a:rPr>
              <a:t>active syphilis </a:t>
            </a:r>
            <a:r>
              <a:rPr lang="en-US" sz="1700" dirty="0">
                <a:solidFill>
                  <a:prstClr val="black"/>
                </a:solidFill>
                <a:latin typeface="Calibri" panose="020F0502020204030204"/>
              </a:rPr>
              <a:t>diagnosis</a:t>
            </a:r>
          </a:p>
          <a:p>
            <a:pPr marL="285750" indent="-285750">
              <a:buFont typeface="Arial" panose="020B0604020202020204" pitchFamily="34" charset="0"/>
              <a:buChar char="•"/>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Partners services extended to STIs and Hep-C</a:t>
            </a:r>
          </a:p>
          <a:p>
            <a:pPr marL="342900" lvl="0" indent="-342900">
              <a:lnSpc>
                <a:spcPct val="107000"/>
              </a:lnSpc>
              <a:buFont typeface="Symbol" panose="05050102010706020507" pitchFamily="18" charset="2"/>
              <a:buChar char=""/>
            </a:pPr>
            <a:r>
              <a:rPr lang="en-US" sz="1700" b="1" dirty="0">
                <a:solidFill>
                  <a:prstClr val="black"/>
                </a:solidFill>
                <a:latin typeface="Calibri" panose="020F0502020204030204"/>
              </a:rPr>
              <a:t>Improving men uptake</a:t>
            </a:r>
            <a:r>
              <a:rPr lang="en-US" sz="1700" dirty="0">
                <a:solidFill>
                  <a:prstClr val="black"/>
                </a:solidFill>
                <a:latin typeface="Calibri" panose="020F0502020204030204"/>
              </a:rPr>
              <a:t>: </a:t>
            </a:r>
            <a:r>
              <a:rPr lang="en-GB" sz="1700" dirty="0">
                <a:effectLst/>
                <a:latin typeface="Calibri" panose="020F0502020204030204" pitchFamily="34" charset="0"/>
                <a:ea typeface="Calibri" panose="020F0502020204030204" pitchFamily="34" charset="0"/>
                <a:cs typeface="Times New Roman" panose="02020603050405020304" pitchFamily="18" charset="0"/>
              </a:rPr>
              <a:t>Reaching men by testing in the </a:t>
            </a:r>
            <a:r>
              <a:rPr lang="en-GB" sz="1700" b="1" dirty="0">
                <a:effectLst/>
                <a:latin typeface="Calibri" panose="020F0502020204030204" pitchFamily="34" charset="0"/>
                <a:ea typeface="Calibri" panose="020F0502020204030204" pitchFamily="34" charset="0"/>
                <a:cs typeface="Times New Roman" panose="02020603050405020304" pitchFamily="18" charset="0"/>
              </a:rPr>
              <a:t>workplace</a:t>
            </a:r>
            <a:r>
              <a:rPr lang="en-US" sz="1700" b="1" dirty="0">
                <a:latin typeface="Calibri" panose="020F0502020204030204" pitchFamily="34" charset="0"/>
                <a:ea typeface="Calibri" panose="020F0502020204030204" pitchFamily="34" charset="0"/>
                <a:cs typeface="Times New Roman" panose="02020603050405020304" pitchFamily="18" charset="0"/>
              </a:rPr>
              <a:t> (</a:t>
            </a:r>
            <a:r>
              <a:rPr lang="en-GB" sz="1700" b="1" dirty="0">
                <a:effectLst/>
                <a:latin typeface="Calibri" panose="020F0502020204030204" pitchFamily="34" charset="0"/>
                <a:ea typeface="Calibri" panose="020F0502020204030204" pitchFamily="34" charset="0"/>
                <a:cs typeface="Times New Roman" panose="02020603050405020304" pitchFamily="18" charset="0"/>
              </a:rPr>
              <a:t>including HIVST)</a:t>
            </a:r>
          </a:p>
          <a:p>
            <a:pPr marL="342900" indent="-342900">
              <a:lnSpc>
                <a:spcPct val="107000"/>
              </a:lnSpc>
              <a:buFont typeface="Symbol" panose="05050102010706020507" pitchFamily="18" charset="2"/>
              <a:buChar char=""/>
            </a:pPr>
            <a:r>
              <a:rPr lang="en-US" sz="1700" b="1" dirty="0"/>
              <a:t>Risk screening tools </a:t>
            </a:r>
            <a:r>
              <a:rPr lang="en-US" sz="1700" dirty="0"/>
              <a:t>to optimize testing should be considered for </a:t>
            </a:r>
            <a:r>
              <a:rPr lang="en-US" sz="1700" b="1" u="sng" dirty="0"/>
              <a:t>screening “IN”</a:t>
            </a:r>
            <a:r>
              <a:rPr lang="en-US" sz="1700" b="1" dirty="0"/>
              <a:t> those with symptoms &amp; risks </a:t>
            </a:r>
            <a:r>
              <a:rPr lang="en-US" sz="1700" dirty="0"/>
              <a:t>that might otherwise be missed (not screening “out”).</a:t>
            </a:r>
            <a:endParaRPr lang="en-US" sz="17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9F11E90-D9EE-4C57-A0D1-6C6C82CBBA56}"/>
              </a:ext>
            </a:extLst>
          </p:cNvPr>
          <p:cNvPicPr>
            <a:picLocks noChangeAspect="1"/>
          </p:cNvPicPr>
          <p:nvPr/>
        </p:nvPicPr>
        <p:blipFill>
          <a:blip r:embed="rId3"/>
          <a:stretch>
            <a:fillRect/>
          </a:stretch>
        </p:blipFill>
        <p:spPr>
          <a:xfrm>
            <a:off x="9568701" y="-87904"/>
            <a:ext cx="2548349" cy="883997"/>
          </a:xfrm>
          <a:prstGeom prst="rect">
            <a:avLst/>
          </a:prstGeom>
        </p:spPr>
      </p:pic>
      <p:pic>
        <p:nvPicPr>
          <p:cNvPr id="11" name="Picture 10">
            <a:extLst>
              <a:ext uri="{FF2B5EF4-FFF2-40B4-BE49-F238E27FC236}">
                <a16:creationId xmlns:a16="http://schemas.microsoft.com/office/drawing/2014/main" id="{80C558B5-619B-4FFC-79A3-A8B363363766}"/>
              </a:ext>
            </a:extLst>
          </p:cNvPr>
          <p:cNvPicPr>
            <a:picLocks noChangeAspect="1"/>
          </p:cNvPicPr>
          <p:nvPr/>
        </p:nvPicPr>
        <p:blipFill>
          <a:blip r:embed="rId4"/>
          <a:stretch>
            <a:fillRect/>
          </a:stretch>
        </p:blipFill>
        <p:spPr>
          <a:xfrm>
            <a:off x="5352069" y="1056142"/>
            <a:ext cx="1580429" cy="2199981"/>
          </a:xfrm>
          <a:prstGeom prst="rect">
            <a:avLst/>
          </a:prstGeom>
        </p:spPr>
      </p:pic>
      <p:pic>
        <p:nvPicPr>
          <p:cNvPr id="13" name="Picture 12">
            <a:extLst>
              <a:ext uri="{FF2B5EF4-FFF2-40B4-BE49-F238E27FC236}">
                <a16:creationId xmlns:a16="http://schemas.microsoft.com/office/drawing/2014/main" id="{68377D60-3129-70C0-CF00-CF40CD8160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17680" y="3777987"/>
            <a:ext cx="1919452" cy="2877591"/>
          </a:xfrm>
          <a:prstGeom prst="rect">
            <a:avLst/>
          </a:prstGeom>
        </p:spPr>
      </p:pic>
      <p:pic>
        <p:nvPicPr>
          <p:cNvPr id="14" name="Picture 13">
            <a:extLst>
              <a:ext uri="{FF2B5EF4-FFF2-40B4-BE49-F238E27FC236}">
                <a16:creationId xmlns:a16="http://schemas.microsoft.com/office/drawing/2014/main" id="{A1545084-76EF-D45F-4E71-F18B121F064A}"/>
              </a:ext>
            </a:extLst>
          </p:cNvPr>
          <p:cNvPicPr>
            <a:picLocks noChangeAspect="1"/>
          </p:cNvPicPr>
          <p:nvPr/>
        </p:nvPicPr>
        <p:blipFill>
          <a:blip r:embed="rId6"/>
          <a:stretch>
            <a:fillRect/>
          </a:stretch>
        </p:blipFill>
        <p:spPr>
          <a:xfrm>
            <a:off x="9298298" y="3931019"/>
            <a:ext cx="1815035" cy="2717367"/>
          </a:xfrm>
          <a:prstGeom prst="rect">
            <a:avLst/>
          </a:prstGeom>
        </p:spPr>
      </p:pic>
      <p:pic>
        <p:nvPicPr>
          <p:cNvPr id="5" name="Picture 4">
            <a:extLst>
              <a:ext uri="{FF2B5EF4-FFF2-40B4-BE49-F238E27FC236}">
                <a16:creationId xmlns:a16="http://schemas.microsoft.com/office/drawing/2014/main" id="{4CD08DD8-AE76-C00F-9624-C7CF062AE3A3}"/>
              </a:ext>
            </a:extLst>
          </p:cNvPr>
          <p:cNvPicPr>
            <a:picLocks noChangeAspect="1"/>
          </p:cNvPicPr>
          <p:nvPr/>
        </p:nvPicPr>
        <p:blipFill>
          <a:blip r:embed="rId7"/>
          <a:stretch>
            <a:fillRect/>
          </a:stretch>
        </p:blipFill>
        <p:spPr>
          <a:xfrm>
            <a:off x="6808000" y="1010481"/>
            <a:ext cx="2355744" cy="3252151"/>
          </a:xfrm>
          <a:prstGeom prst="rect">
            <a:avLst/>
          </a:prstGeom>
        </p:spPr>
      </p:pic>
      <p:pic>
        <p:nvPicPr>
          <p:cNvPr id="9" name="Content Placeholder 4">
            <a:extLst>
              <a:ext uri="{FF2B5EF4-FFF2-40B4-BE49-F238E27FC236}">
                <a16:creationId xmlns:a16="http://schemas.microsoft.com/office/drawing/2014/main" id="{DB0F91F1-BFFE-E67F-F071-D4D04CEBB7B6}"/>
              </a:ext>
            </a:extLst>
          </p:cNvPr>
          <p:cNvPicPr>
            <a:picLocks noChangeAspect="1"/>
          </p:cNvPicPr>
          <p:nvPr/>
        </p:nvPicPr>
        <p:blipFill>
          <a:blip r:embed="rId8"/>
          <a:stretch>
            <a:fillRect/>
          </a:stretch>
        </p:blipFill>
        <p:spPr>
          <a:xfrm>
            <a:off x="9235362" y="1010481"/>
            <a:ext cx="2526002" cy="3575331"/>
          </a:xfrm>
          <a:prstGeom prst="rect">
            <a:avLst/>
          </a:prstGeom>
        </p:spPr>
      </p:pic>
      <p:sp>
        <p:nvSpPr>
          <p:cNvPr id="7" name="TextBox 6">
            <a:extLst>
              <a:ext uri="{FF2B5EF4-FFF2-40B4-BE49-F238E27FC236}">
                <a16:creationId xmlns:a16="http://schemas.microsoft.com/office/drawing/2014/main" id="{1F72BD7A-48D1-B5E9-9AF0-DF4107663076}"/>
              </a:ext>
            </a:extLst>
          </p:cNvPr>
          <p:cNvSpPr txBox="1"/>
          <p:nvPr/>
        </p:nvSpPr>
        <p:spPr>
          <a:xfrm>
            <a:off x="11593585" y="6596390"/>
            <a:ext cx="335559" cy="261610"/>
          </a:xfrm>
          <a:prstGeom prst="rect">
            <a:avLst/>
          </a:prstGeom>
          <a:noFill/>
        </p:spPr>
        <p:txBody>
          <a:bodyPr wrap="square" rtlCol="0">
            <a:spAutoFit/>
          </a:bodyPr>
          <a:lstStyle/>
          <a:p>
            <a:r>
              <a:rPr lang="en-US" sz="1100" dirty="0"/>
              <a:t>8</a:t>
            </a:r>
          </a:p>
        </p:txBody>
      </p:sp>
      <p:pic>
        <p:nvPicPr>
          <p:cNvPr id="8" name="Picture 7">
            <a:extLst>
              <a:ext uri="{FF2B5EF4-FFF2-40B4-BE49-F238E27FC236}">
                <a16:creationId xmlns:a16="http://schemas.microsoft.com/office/drawing/2014/main" id="{B286AF5B-65C3-DF41-432E-F192AAE169D9}"/>
              </a:ext>
            </a:extLst>
          </p:cNvPr>
          <p:cNvPicPr>
            <a:picLocks noChangeAspect="1"/>
          </p:cNvPicPr>
          <p:nvPr/>
        </p:nvPicPr>
        <p:blipFill>
          <a:blip r:embed="rId9"/>
          <a:stretch>
            <a:fillRect/>
          </a:stretch>
        </p:blipFill>
        <p:spPr>
          <a:xfrm>
            <a:off x="3944214" y="1144612"/>
            <a:ext cx="1407855" cy="2036978"/>
          </a:xfrm>
          <a:prstGeom prst="rect">
            <a:avLst/>
          </a:prstGeom>
        </p:spPr>
      </p:pic>
      <p:sp>
        <p:nvSpPr>
          <p:cNvPr id="16" name="TextBox 15">
            <a:extLst>
              <a:ext uri="{FF2B5EF4-FFF2-40B4-BE49-F238E27FC236}">
                <a16:creationId xmlns:a16="http://schemas.microsoft.com/office/drawing/2014/main" id="{2C1995C3-9423-B855-F21A-F76AD498DDC5}"/>
              </a:ext>
            </a:extLst>
          </p:cNvPr>
          <p:cNvSpPr txBox="1"/>
          <p:nvPr/>
        </p:nvSpPr>
        <p:spPr>
          <a:xfrm>
            <a:off x="5147216" y="3485150"/>
            <a:ext cx="2210527" cy="2308324"/>
          </a:xfrm>
          <a:prstGeom prst="rect">
            <a:avLst/>
          </a:prstGeom>
          <a:solidFill>
            <a:schemeClr val="accent6">
              <a:lumMod val="20000"/>
              <a:lumOff val="80000"/>
            </a:schemeClr>
          </a:solidFill>
        </p:spPr>
        <p:txBody>
          <a:bodyPr wrap="square">
            <a:spAutoFit/>
          </a:bodyPr>
          <a:lstStyle/>
          <a:p>
            <a:r>
              <a:rPr lang="en-US" sz="1600" dirty="0">
                <a:solidFill>
                  <a:srgbClr val="C00000"/>
                </a:solidFill>
              </a:rPr>
              <a:t>Self-testing and self-care becoming standard of care across many different areas </a:t>
            </a:r>
          </a:p>
          <a:p>
            <a:pPr marL="285750" indent="-285750">
              <a:buFont typeface="Arial" panose="020B0604020202020204" pitchFamily="34" charset="0"/>
              <a:buChar char="•"/>
            </a:pPr>
            <a:r>
              <a:rPr lang="en-US" sz="1600" dirty="0">
                <a:solidFill>
                  <a:srgbClr val="C00000"/>
                </a:solidFill>
              </a:rPr>
              <a:t>HIVST</a:t>
            </a:r>
          </a:p>
          <a:p>
            <a:pPr marL="285750" indent="-285750">
              <a:buFont typeface="Arial" panose="020B0604020202020204" pitchFamily="34" charset="0"/>
              <a:buChar char="•"/>
            </a:pPr>
            <a:r>
              <a:rPr lang="en-US" sz="1600" dirty="0">
                <a:solidFill>
                  <a:srgbClr val="C00000"/>
                </a:solidFill>
              </a:rPr>
              <a:t>HCVST</a:t>
            </a:r>
          </a:p>
          <a:p>
            <a:pPr marL="285750" indent="-285750">
              <a:buFont typeface="Arial" panose="020B0604020202020204" pitchFamily="34" charset="0"/>
              <a:buChar char="•"/>
            </a:pPr>
            <a:r>
              <a:rPr lang="en-US" sz="1600" dirty="0">
                <a:solidFill>
                  <a:srgbClr val="C00000"/>
                </a:solidFill>
              </a:rPr>
              <a:t>C19ST</a:t>
            </a:r>
          </a:p>
          <a:p>
            <a:pPr marL="285750" indent="-285750">
              <a:buFont typeface="Arial" panose="020B0604020202020204" pitchFamily="34" charset="0"/>
              <a:buChar char="•"/>
            </a:pPr>
            <a:r>
              <a:rPr lang="en-US" sz="1600" dirty="0">
                <a:solidFill>
                  <a:srgbClr val="C00000"/>
                </a:solidFill>
              </a:rPr>
              <a:t>Syphilis ST</a:t>
            </a:r>
          </a:p>
          <a:p>
            <a:pPr marL="285750" indent="-285750">
              <a:buFont typeface="Arial" panose="020B0604020202020204" pitchFamily="34" charset="0"/>
              <a:buChar char="•"/>
            </a:pPr>
            <a:r>
              <a:rPr lang="en-US" sz="1600" dirty="0">
                <a:solidFill>
                  <a:srgbClr val="C00000"/>
                </a:solidFill>
              </a:rPr>
              <a:t>ST for pregnancy, </a:t>
            </a:r>
          </a:p>
        </p:txBody>
      </p:sp>
      <p:pic>
        <p:nvPicPr>
          <p:cNvPr id="17" name="Picture 16">
            <a:extLst>
              <a:ext uri="{FF2B5EF4-FFF2-40B4-BE49-F238E27FC236}">
                <a16:creationId xmlns:a16="http://schemas.microsoft.com/office/drawing/2014/main" id="{46A6DE05-9ACA-D3C4-3B2F-757EC0E51A4F}"/>
              </a:ext>
            </a:extLst>
          </p:cNvPr>
          <p:cNvPicPr>
            <a:picLocks noChangeAspect="1"/>
          </p:cNvPicPr>
          <p:nvPr/>
        </p:nvPicPr>
        <p:blipFill>
          <a:blip r:embed="rId10"/>
          <a:stretch>
            <a:fillRect/>
          </a:stretch>
        </p:blipFill>
        <p:spPr>
          <a:xfrm>
            <a:off x="10591755" y="4262632"/>
            <a:ext cx="1535063" cy="2170466"/>
          </a:xfrm>
          <a:prstGeom prst="rect">
            <a:avLst/>
          </a:prstGeom>
        </p:spPr>
      </p:pic>
      <p:pic>
        <p:nvPicPr>
          <p:cNvPr id="15" name="Picture 14">
            <a:extLst>
              <a:ext uri="{FF2B5EF4-FFF2-40B4-BE49-F238E27FC236}">
                <a16:creationId xmlns:a16="http://schemas.microsoft.com/office/drawing/2014/main" id="{BF104984-49E0-9D3F-F159-1CB54E7643E3}"/>
              </a:ext>
            </a:extLst>
          </p:cNvPr>
          <p:cNvPicPr>
            <a:picLocks noChangeAspect="1"/>
          </p:cNvPicPr>
          <p:nvPr/>
        </p:nvPicPr>
        <p:blipFill>
          <a:blip r:embed="rId11"/>
          <a:stretch>
            <a:fillRect/>
          </a:stretch>
        </p:blipFill>
        <p:spPr>
          <a:xfrm>
            <a:off x="7392975" y="2692816"/>
            <a:ext cx="1942812" cy="2308325"/>
          </a:xfrm>
          <a:prstGeom prst="rect">
            <a:avLst/>
          </a:prstGeom>
        </p:spPr>
      </p:pic>
    </p:spTree>
    <p:extLst>
      <p:ext uri="{BB962C8B-B14F-4D97-AF65-F5344CB8AC3E}">
        <p14:creationId xmlns:p14="http://schemas.microsoft.com/office/powerpoint/2010/main" val="1081706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D2996E8-8E0B-FDE1-8342-3BE4A7224875}"/>
              </a:ext>
            </a:extLst>
          </p:cNvPr>
          <p:cNvPicPr>
            <a:picLocks noGrp="1" noChangeAspect="1"/>
          </p:cNvPicPr>
          <p:nvPr>
            <p:ph idx="1"/>
          </p:nvPr>
        </p:nvPicPr>
        <p:blipFill>
          <a:blip r:embed="rId2"/>
          <a:stretch>
            <a:fillRect/>
          </a:stretch>
        </p:blipFill>
        <p:spPr>
          <a:xfrm>
            <a:off x="6672001" y="694790"/>
            <a:ext cx="5334529" cy="3000673"/>
          </a:xfrm>
          <a:prstGeom prst="rect">
            <a:avLst/>
          </a:prstGeom>
        </p:spPr>
      </p:pic>
      <p:sp>
        <p:nvSpPr>
          <p:cNvPr id="4" name="Title 1">
            <a:extLst>
              <a:ext uri="{FF2B5EF4-FFF2-40B4-BE49-F238E27FC236}">
                <a16:creationId xmlns:a16="http://schemas.microsoft.com/office/drawing/2014/main" id="{23B9B7AD-BF0E-0D7B-048F-96617E806A3C}"/>
              </a:ext>
            </a:extLst>
          </p:cNvPr>
          <p:cNvSpPr txBox="1">
            <a:spLocks/>
          </p:cNvSpPr>
          <p:nvPr/>
        </p:nvSpPr>
        <p:spPr>
          <a:xfrm>
            <a:off x="-28049" y="0"/>
            <a:ext cx="12220049" cy="862424"/>
          </a:xfrm>
          <a:prstGeom prst="rect">
            <a:avLst/>
          </a:prstGeom>
          <a:solidFill>
            <a:srgbClr val="0070C0"/>
          </a:solidFill>
          <a:ln>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WHO new 2023 recommendations on HIV self-testing</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rPr>
              <a:t>New use Cases for HIVST</a:t>
            </a:r>
          </a:p>
        </p:txBody>
      </p:sp>
      <p:sp>
        <p:nvSpPr>
          <p:cNvPr id="6" name="TextBox 5">
            <a:extLst>
              <a:ext uri="{FF2B5EF4-FFF2-40B4-BE49-F238E27FC236}">
                <a16:creationId xmlns:a16="http://schemas.microsoft.com/office/drawing/2014/main" id="{C0785437-B98B-EDD0-D6C6-38D52E4CEA57}"/>
              </a:ext>
            </a:extLst>
          </p:cNvPr>
          <p:cNvSpPr txBox="1"/>
          <p:nvPr/>
        </p:nvSpPr>
        <p:spPr>
          <a:xfrm>
            <a:off x="185470" y="800206"/>
            <a:ext cx="6350825" cy="5524333"/>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000" b="1" i="0" u="none" strike="noStrike" kern="100" cap="none" spc="0" normalizeH="0" baseline="0" noProof="0" dirty="0">
                <a:ln>
                  <a:noFill/>
                </a:ln>
                <a:solidFill>
                  <a:srgbClr val="FF0000"/>
                </a:solidFill>
                <a:effectLst/>
                <a:uLnTx/>
                <a:uFillTx/>
                <a:latin typeface="Calibri" panose="020F0502020204030204"/>
                <a:ea typeface="Arial" panose="020B0604020202020204" pitchFamily="34" charset="0"/>
                <a:cs typeface="Arial" panose="020B0604020202020204" pitchFamily="34" charset="0"/>
              </a:rPr>
              <a:t>NEW:</a:t>
            </a:r>
            <a:r>
              <a:rPr kumimoji="0" lang="en-GB" sz="2000" b="1" i="0" u="none" strike="noStrike" kern="100" cap="none" spc="0" normalizeH="0" baseline="0" noProof="0" dirty="0">
                <a:ln>
                  <a:noFill/>
                </a:ln>
                <a:solidFill>
                  <a:srgbClr val="000000"/>
                </a:solidFill>
                <a:effectLst/>
                <a:uLnTx/>
                <a:uFillTx/>
                <a:latin typeface="Calibri" panose="020F0502020204030204"/>
                <a:ea typeface="Arial" panose="020B0604020202020204" pitchFamily="34" charset="0"/>
                <a:cs typeface="Arial" panose="020B0604020202020204" pitchFamily="34" charset="0"/>
              </a:rPr>
              <a:t> HIV self-testing may be used to deliver pre-exposure prophylaxis, including for initiation, re-initiation and continuation</a:t>
            </a:r>
            <a:r>
              <a:rPr kumimoji="0" lang="en-GB" sz="2000" b="0" i="0" u="none" strike="noStrike" kern="100" cap="none" spc="0" normalizeH="0" baseline="0" noProof="0" dirty="0">
                <a:ln>
                  <a:noFill/>
                </a:ln>
                <a:solidFill>
                  <a:srgbClr val="000000"/>
                </a:solidFill>
                <a:effectLst/>
                <a:uLnTx/>
                <a:uFillTx/>
                <a:latin typeface="Calibri" panose="020F0502020204030204"/>
                <a:ea typeface="Arial" panose="020B0604020202020204" pitchFamily="34" charset="0"/>
                <a:cs typeface="Arial" panose="020B0604020202020204" pitchFamily="34" charset="0"/>
              </a:rPr>
              <a:t> </a:t>
            </a:r>
            <a:r>
              <a:rPr kumimoji="0" lang="en-GB" sz="1800" b="0" i="1" u="none" strike="noStrike" kern="100" cap="none" spc="0" normalizeH="0" baseline="0" noProof="0" dirty="0">
                <a:ln>
                  <a:noFill/>
                </a:ln>
                <a:solidFill>
                  <a:srgbClr val="000000"/>
                </a:solidFill>
                <a:effectLst/>
                <a:uLnTx/>
                <a:uFillTx/>
                <a:latin typeface="Calibri" panose="020F0502020204030204"/>
                <a:ea typeface="Arial" panose="020B0604020202020204" pitchFamily="34" charset="0"/>
                <a:cs typeface="Arial" panose="020B0604020202020204" pitchFamily="34" charset="0"/>
              </a:rPr>
              <a:t>(</a:t>
            </a:r>
            <a:r>
              <a:rPr kumimoji="0" lang="en-GB" sz="1400" b="0" i="1" u="none" strike="noStrike" kern="100" cap="none" spc="0" normalizeH="0" baseline="0" noProof="0" dirty="0">
                <a:ln>
                  <a:noFill/>
                </a:ln>
                <a:solidFill>
                  <a:srgbClr val="000000"/>
                </a:solidFill>
                <a:effectLst/>
                <a:uLnTx/>
                <a:uFillTx/>
                <a:latin typeface="Calibri" panose="020F0502020204030204"/>
                <a:ea typeface="Arial" panose="020B0604020202020204" pitchFamily="34" charset="0"/>
                <a:cs typeface="Arial" panose="020B0604020202020204" pitchFamily="34" charset="0"/>
              </a:rPr>
              <a:t>conditional recommendation, low-certainty evidence)</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1400" b="0" i="1" u="none" strike="noStrike" kern="100" cap="none" spc="0" normalizeH="0" baseline="0" noProof="0" dirty="0">
              <a:ln>
                <a:noFill/>
              </a:ln>
              <a:solidFill>
                <a:srgbClr val="000000"/>
              </a:solidFill>
              <a:effectLst/>
              <a:uLnTx/>
              <a:uFillTx/>
              <a:latin typeface="Segoe Condensed" panose="020B0606040200020203"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1400" b="0" i="1" u="none" strike="noStrike" kern="100" cap="none" spc="0" normalizeH="0" baseline="0" noProof="0" dirty="0">
              <a:ln>
                <a:noFill/>
              </a:ln>
              <a:solidFill>
                <a:srgbClr val="000000"/>
              </a:solidFill>
              <a:effectLst/>
              <a:uLnTx/>
              <a:uFillTx/>
              <a:latin typeface="Segoe Condensed" panose="020B0606040200020203"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1400" b="0" i="1" u="none" strike="noStrike" kern="100" cap="none" spc="0" normalizeH="0" baseline="0" noProof="0" dirty="0">
              <a:ln>
                <a:noFill/>
              </a:ln>
              <a:solidFill>
                <a:srgbClr val="000000"/>
              </a:solidFill>
              <a:effectLst/>
              <a:uLnTx/>
              <a:uFillTx/>
              <a:latin typeface="Segoe Condensed" panose="020B0606040200020203"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1400" b="0" i="1" u="none" strike="noStrike" kern="100" cap="none" spc="0" normalizeH="0" baseline="0" noProof="0" dirty="0">
              <a:ln>
                <a:noFill/>
              </a:ln>
              <a:solidFill>
                <a:srgbClr val="000000"/>
              </a:solidFill>
              <a:effectLst/>
              <a:uLnTx/>
              <a:uFillTx/>
              <a:latin typeface="Segoe Condensed" panose="020B0606040200020203"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1800" b="0" i="1" u="none" strike="noStrike" kern="100" cap="none" spc="0" normalizeH="0" baseline="0" noProof="0" dirty="0">
              <a:ln>
                <a:noFill/>
              </a:ln>
              <a:solidFill>
                <a:srgbClr val="000000"/>
              </a:solidFill>
              <a:effectLst/>
              <a:uLnTx/>
              <a:uFillTx/>
              <a:latin typeface="Segoe Condensed" panose="020B0606040200020203"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1800" b="0" i="1" u="none" strike="noStrike" kern="100" cap="none" spc="0" normalizeH="0" baseline="0" noProof="0" dirty="0">
              <a:ln>
                <a:noFill/>
              </a:ln>
              <a:solidFill>
                <a:srgbClr val="000000"/>
              </a:solidFill>
              <a:effectLst/>
              <a:uLnTx/>
              <a:uFillTx/>
              <a:latin typeface="Calibri" panose="020F0502020204030204"/>
              <a:ea typeface="Arial" panose="020B06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1800" b="1" i="0" u="none" strike="noStrike" kern="1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2000" b="1" i="0" u="none" strike="noStrike" kern="1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000" b="1" i="0" u="none" strike="noStrike" kern="1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NEW:</a:t>
            </a:r>
            <a:r>
              <a:rPr kumimoji="0" lang="en-GB" sz="2000" b="1" i="0" u="none" strike="noStrike" kern="10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HIV self-testing may be offered as an additional option for testing at facilities </a:t>
            </a:r>
            <a:r>
              <a:rPr kumimoji="0" lang="en-GB" sz="1400" b="0" i="1" u="none" strike="noStrike" kern="10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(conditional recommendation, low-certainty </a:t>
            </a:r>
            <a:r>
              <a:rPr kumimoji="0" lang="en-GB" sz="1400" b="0" i="1" u="none" strike="noStrike" kern="100" cap="none" spc="0" normalizeH="0" baseline="0" noProof="0" dirty="0">
                <a:ln>
                  <a:noFill/>
                </a:ln>
                <a:solidFill>
                  <a:srgbClr val="000000"/>
                </a:solidFill>
                <a:effectLst/>
                <a:uLnTx/>
                <a:uFillTx/>
                <a:latin typeface="Segoe Condensed" panose="020B0606040200020203" pitchFamily="34" charset="0"/>
                <a:ea typeface="Calibri" panose="020F0502020204030204" pitchFamily="34" charset="0"/>
                <a:cs typeface="Times New Roman" panose="02020603050405020304" pitchFamily="18" charset="0"/>
              </a:rPr>
              <a:t>evidence)</a:t>
            </a:r>
            <a:r>
              <a:rPr kumimoji="0" lang="en-GB" sz="1400" b="0" i="0" u="none" strike="noStrike" kern="100" cap="none" spc="0" normalizeH="0" baseline="0" noProof="0" dirty="0">
                <a:ln>
                  <a:noFill/>
                </a:ln>
                <a:solidFill>
                  <a:srgbClr val="000000"/>
                </a:solidFill>
                <a:effectLst/>
                <a:uLnTx/>
                <a:uFillTx/>
                <a:latin typeface="Segoe Condensed" panose="020B0606040200020203" pitchFamily="34" charset="0"/>
                <a:ea typeface="Calibri" panose="020F0502020204030204" pitchFamily="34" charset="0"/>
                <a:cs typeface="Times New Roman" panose="02020603050405020304" pitchFamily="18" charset="0"/>
              </a:rPr>
              <a:t>.</a:t>
            </a:r>
            <a:r>
              <a:rPr kumimoji="0" lang="en-US" sz="1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1400" b="0" i="1" u="none" strike="noStrike" kern="100" cap="none" spc="0" normalizeH="0" baseline="0" noProof="0" dirty="0">
              <a:ln>
                <a:noFill/>
              </a:ln>
              <a:solidFill>
                <a:srgbClr val="000000"/>
              </a:solidFill>
              <a:effectLst/>
              <a:uLnTx/>
              <a:uFillTx/>
              <a:latin typeface="Segoe Condensed" panose="020B0606040200020203"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FB5A880-ACE1-4DEC-CEF5-364F2AC22E38}"/>
              </a:ext>
            </a:extLst>
          </p:cNvPr>
          <p:cNvPicPr>
            <a:picLocks noChangeAspect="1"/>
          </p:cNvPicPr>
          <p:nvPr/>
        </p:nvPicPr>
        <p:blipFill rotWithShape="1">
          <a:blip r:embed="rId3"/>
          <a:srcRect t="37531" b="37467"/>
          <a:stretch/>
        </p:blipFill>
        <p:spPr>
          <a:xfrm>
            <a:off x="185469" y="1846338"/>
            <a:ext cx="6097882" cy="1945999"/>
          </a:xfrm>
          <a:prstGeom prst="rect">
            <a:avLst/>
          </a:prstGeom>
        </p:spPr>
      </p:pic>
      <p:pic>
        <p:nvPicPr>
          <p:cNvPr id="10" name="Picture 9">
            <a:extLst>
              <a:ext uri="{FF2B5EF4-FFF2-40B4-BE49-F238E27FC236}">
                <a16:creationId xmlns:a16="http://schemas.microsoft.com/office/drawing/2014/main" id="{1BC755E0-2CF0-7B5F-B5F7-59113CE5DC4A}"/>
              </a:ext>
            </a:extLst>
          </p:cNvPr>
          <p:cNvPicPr>
            <a:picLocks noChangeAspect="1"/>
          </p:cNvPicPr>
          <p:nvPr/>
        </p:nvPicPr>
        <p:blipFill rotWithShape="1">
          <a:blip r:embed="rId3"/>
          <a:srcRect t="11853" r="1100" b="73332"/>
          <a:stretch/>
        </p:blipFill>
        <p:spPr>
          <a:xfrm>
            <a:off x="185469" y="5230245"/>
            <a:ext cx="6232261" cy="1327476"/>
          </a:xfrm>
          <a:prstGeom prst="rect">
            <a:avLst/>
          </a:prstGeom>
        </p:spPr>
      </p:pic>
      <p:sp>
        <p:nvSpPr>
          <p:cNvPr id="11" name="TextBox 10">
            <a:extLst>
              <a:ext uri="{FF2B5EF4-FFF2-40B4-BE49-F238E27FC236}">
                <a16:creationId xmlns:a16="http://schemas.microsoft.com/office/drawing/2014/main" id="{7B4DCD7C-2341-7D79-3F58-38E9F0305A17}"/>
              </a:ext>
            </a:extLst>
          </p:cNvPr>
          <p:cNvSpPr txBox="1"/>
          <p:nvPr/>
        </p:nvSpPr>
        <p:spPr>
          <a:xfrm>
            <a:off x="6536295" y="3981230"/>
            <a:ext cx="5605934" cy="27084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NEW: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Caregiver-assisted testing using HIVST: There is insufficient evidence to support caregiver-assisted testing using HIVST kits currently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Therefore, prior to further implementation, challenges, concerns, and research gaps need to be addressed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WHO does urge already recommended approaches to reach children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index/family testing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Indicator testing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testing in malnutrition clinics)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Screening tools to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screen in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for testing clinical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lide Number Placeholder 11">
            <a:extLst>
              <a:ext uri="{FF2B5EF4-FFF2-40B4-BE49-F238E27FC236}">
                <a16:creationId xmlns:a16="http://schemas.microsoft.com/office/drawing/2014/main" id="{EAC44992-E313-6234-816A-C51E1C355DFE}"/>
              </a:ext>
            </a:extLst>
          </p:cNvPr>
          <p:cNvSpPr>
            <a:spLocks noGrp="1"/>
          </p:cNvSpPr>
          <p:nvPr>
            <p:ph type="sldNum" sz="quarter" idx="12"/>
          </p:nvPr>
        </p:nvSpPr>
        <p:spPr>
          <a:xfrm>
            <a:off x="11354764" y="6397384"/>
            <a:ext cx="380035" cy="320675"/>
          </a:xfrm>
          <a:prstGeom prst="rect">
            <a:avLst/>
          </a:prstGeom>
        </p:spPr>
        <p:txBody>
          <a:bodyPr vert="horz" lIns="0" tIns="0" rIns="0" bIns="0" rtlCol="0" anchor="t" anchorCtr="0"/>
          <a:lstStyle>
            <a:defPPr>
              <a:defRPr lang="en-US"/>
            </a:defPPr>
            <a:lvl1pPr marL="0" algn="r" defTabSz="914400" rtl="0" eaLnBrk="1" latinLnBrk="0" hangingPunct="1">
              <a:defRPr sz="900" b="0" i="0" kern="1200">
                <a:solidFill>
                  <a:srgbClr val="00205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14BF2E0-EE3B-6A4E-9FB9-82DE86E1F02F}" type="slidenum">
              <a:rPr kumimoji="0" lang="en-US" sz="900" b="0" i="0" u="none" strike="noStrike" kern="1200" cap="none" spc="0" normalizeH="0" baseline="0" noProof="0" smtClean="0">
                <a:ln>
                  <a:noFill/>
                </a:ln>
                <a:solidFill>
                  <a:srgbClr val="00205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a:ln>
                <a:noFill/>
              </a:ln>
              <a:solidFill>
                <a:srgbClr val="00205C"/>
              </a:solidFill>
              <a:effectLst/>
              <a:uLnTx/>
              <a:uFillTx/>
              <a:latin typeface="Calibri" panose="020F0502020204030204"/>
              <a:ea typeface="+mn-ea"/>
              <a:cs typeface="+mn-cs"/>
            </a:endParaRPr>
          </a:p>
        </p:txBody>
      </p:sp>
      <p:sp>
        <p:nvSpPr>
          <p:cNvPr id="2" name="Picture Placeholder 8">
            <a:extLst>
              <a:ext uri="{FF2B5EF4-FFF2-40B4-BE49-F238E27FC236}">
                <a16:creationId xmlns:a16="http://schemas.microsoft.com/office/drawing/2014/main" id="{FD9531D1-607C-76A1-3BA5-007AA33C3AF3}"/>
              </a:ext>
            </a:extLst>
          </p:cNvPr>
          <p:cNvSpPr txBox="1">
            <a:spLocks/>
          </p:cNvSpPr>
          <p:nvPr/>
        </p:nvSpPr>
        <p:spPr bwMode="gray">
          <a:xfrm>
            <a:off x="10398793" y="209608"/>
            <a:ext cx="1885942" cy="667013"/>
          </a:xfrm>
          <a:prstGeom prst="rect">
            <a:avLst/>
          </a:prstGeom>
          <a:blipFill dpi="0" rotWithShape="1">
            <a:blip r:embed="rId4"/>
            <a:srcRect/>
            <a:stretch>
              <a:fillRect/>
            </a:stretch>
          </a:blipFill>
        </p:spPr>
        <p:txBody>
          <a:bodyPr/>
          <a:lstStyle>
            <a:lvl1pPr marL="0" indent="0" algn="ctr" defTabSz="914400" rtl="0" eaLnBrk="1" latinLnBrk="0" hangingPunct="1">
              <a:lnSpc>
                <a:spcPct val="110000"/>
              </a:lnSpc>
              <a:spcBef>
                <a:spcPts val="1000"/>
              </a:spcBef>
              <a:spcAft>
                <a:spcPts val="600"/>
              </a:spcAft>
              <a:buClr>
                <a:schemeClr val="tx1"/>
              </a:buClr>
              <a:buSzPct val="80000"/>
              <a:buFontTx/>
              <a:buNone/>
              <a:defRPr sz="100" b="0" kern="1200">
                <a:solidFill>
                  <a:schemeClr val="bg1"/>
                </a:solidFill>
                <a:latin typeface="+mn-lt"/>
                <a:ea typeface="+mn-ea"/>
                <a:cs typeface="Times New Roman" panose="02020603050405020304" pitchFamily="18" charset="0"/>
              </a:defRPr>
            </a:lvl1pPr>
            <a:lvl2pPr marL="360363" indent="-179388" algn="l" defTabSz="914400" rtl="0" eaLnBrk="1" latinLnBrk="0" hangingPunct="1">
              <a:lnSpc>
                <a:spcPct val="110000"/>
              </a:lnSpc>
              <a:spcBef>
                <a:spcPts val="500"/>
              </a:spcBef>
              <a:spcAft>
                <a:spcPts val="600"/>
              </a:spcAft>
              <a:buClr>
                <a:schemeClr val="bg1"/>
              </a:buClr>
              <a:buSzPct val="100000"/>
              <a:buFont typeface="Calibri" panose="020F0502020204030204" pitchFamily="34" charset="0"/>
              <a:buChar char="•"/>
              <a:defRPr sz="1600" kern="1200">
                <a:solidFill>
                  <a:schemeClr val="bg2"/>
                </a:solidFill>
                <a:latin typeface="+mn-lt"/>
                <a:ea typeface="+mn-ea"/>
                <a:cs typeface="+mn-cs"/>
              </a:defRPr>
            </a:lvl2pPr>
            <a:lvl3pPr marL="720725" indent="-179388" algn="l" defTabSz="914400" rtl="0" eaLnBrk="1" latinLnBrk="0" hangingPunct="1">
              <a:lnSpc>
                <a:spcPct val="110000"/>
              </a:lnSpc>
              <a:spcBef>
                <a:spcPts val="500"/>
              </a:spcBef>
              <a:spcAft>
                <a:spcPts val="600"/>
              </a:spcAft>
              <a:buClr>
                <a:schemeClr val="bg2"/>
              </a:buClr>
              <a:buSzPct val="100000"/>
              <a:buFont typeface="Calibri" panose="020F0502020204030204" pitchFamily="34" charset="0"/>
              <a:buChar char="•"/>
              <a:defRPr sz="1600" kern="1200">
                <a:solidFill>
                  <a:schemeClr val="bg2"/>
                </a:solidFill>
                <a:latin typeface="+mn-lt"/>
                <a:ea typeface="+mn-ea"/>
                <a:cs typeface="+mn-cs"/>
              </a:defRPr>
            </a:lvl3pPr>
            <a:lvl4pPr marL="1074738" indent="-180975" algn="l" defTabSz="914400" rtl="0" eaLnBrk="1" latinLnBrk="0" hangingPunct="1">
              <a:lnSpc>
                <a:spcPct val="110000"/>
              </a:lnSpc>
              <a:spcBef>
                <a:spcPts val="500"/>
              </a:spcBef>
              <a:spcAft>
                <a:spcPts val="600"/>
              </a:spcAft>
              <a:buClr>
                <a:schemeClr val="bg2"/>
              </a:buClr>
              <a:buSzPct val="100000"/>
              <a:buFont typeface="Calibri" panose="020F0502020204030204" pitchFamily="34" charset="0"/>
              <a:buChar char="•"/>
              <a:tabLst>
                <a:tab pos="1074738" algn="l"/>
              </a:tabLst>
              <a:defRPr sz="1400" kern="1200">
                <a:solidFill>
                  <a:schemeClr val="bg2"/>
                </a:solidFill>
                <a:latin typeface="+mn-lt"/>
                <a:ea typeface="+mn-ea"/>
                <a:cs typeface="+mn-cs"/>
              </a:defRPr>
            </a:lvl4pPr>
            <a:lvl5pPr marL="358775" indent="-358775" algn="l" defTabSz="914400" rtl="0" eaLnBrk="1" latinLnBrk="0" hangingPunct="1">
              <a:lnSpc>
                <a:spcPct val="110000"/>
              </a:lnSpc>
              <a:spcBef>
                <a:spcPts val="500"/>
              </a:spcBef>
              <a:spcAft>
                <a:spcPts val="600"/>
              </a:spcAft>
              <a:buClr>
                <a:schemeClr val="bg2"/>
              </a:buClr>
              <a:buSzPct val="100000"/>
              <a:buFont typeface="+mj-lt"/>
              <a:buAutoNum type="arabicParen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600"/>
              </a:spcAft>
              <a:buClr>
                <a:prstClr val="black"/>
              </a:buClr>
              <a:buSzPct val="80000"/>
              <a:buFontTx/>
              <a:buNone/>
              <a:tabLst/>
              <a:defRPr/>
            </a:pPr>
            <a:r>
              <a:rPr kumimoji="0" lang="en-GB" sz="100" b="0" i="0" u="none" strike="noStrike" kern="1200" cap="none" spc="0" normalizeH="0" baseline="0" noProof="0">
                <a:ln>
                  <a:noFill/>
                </a:ln>
                <a:solidFill>
                  <a:prstClr val="white"/>
                </a:solidFill>
                <a:effectLst/>
                <a:uLnTx/>
                <a:uFillTx/>
                <a:latin typeface="Calibri" panose="020F0502020204030204"/>
                <a:ea typeface="+mn-ea"/>
                <a:cs typeface="Times New Roman" panose="02020603050405020304" pitchFamily="18" charset="0"/>
              </a:rPr>
              <a:t>.</a:t>
            </a:r>
          </a:p>
        </p:txBody>
      </p:sp>
    </p:spTree>
    <p:extLst>
      <p:ext uri="{BB962C8B-B14F-4D97-AF65-F5344CB8AC3E}">
        <p14:creationId xmlns:p14="http://schemas.microsoft.com/office/powerpoint/2010/main" val="12796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FA93FAA6-BE57-2516-89E5-61476C0500A1}"/>
              </a:ext>
            </a:extLst>
          </p:cNvPr>
          <p:cNvSpPr txBox="1">
            <a:spLocks noChangeArrowheads="1"/>
          </p:cNvSpPr>
          <p:nvPr/>
        </p:nvSpPr>
        <p:spPr>
          <a:xfrm>
            <a:off x="0" y="14446"/>
            <a:ext cx="12192000" cy="829318"/>
          </a:xfrm>
          <a:prstGeom prst="rect">
            <a:avLst/>
          </a:prstGeom>
          <a:solidFill>
            <a:schemeClr val="accent1"/>
          </a:solid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b="1" dirty="0">
                <a:solidFill>
                  <a:schemeClr val="bg1"/>
                </a:solidFill>
                <a:latin typeface="Calibri" panose="020F0502020204030204" pitchFamily="34" charset="0"/>
                <a:cs typeface="Calibri" panose="020F0502020204030204" pitchFamily="34" charset="0"/>
              </a:rPr>
              <a:t>Progress towards the 95-95-95</a:t>
            </a:r>
            <a:r>
              <a:rPr lang="en-US" sz="4000" b="1" dirty="0">
                <a:solidFill>
                  <a:schemeClr val="bg1"/>
                </a:solidFill>
                <a:latin typeface="Calibri" panose="020F0502020204030204" pitchFamily="34" charset="0"/>
                <a:cs typeface="Calibri" panose="020F0502020204030204" pitchFamily="34" charset="0"/>
              </a:rPr>
              <a:t> </a:t>
            </a:r>
          </a:p>
          <a:p>
            <a:pPr algn="ctr"/>
            <a:r>
              <a:rPr lang="en-US" sz="3600" b="1" dirty="0">
                <a:solidFill>
                  <a:schemeClr val="bg1"/>
                </a:solidFill>
                <a:latin typeface="Calibri" panose="020F0502020204030204" pitchFamily="34" charset="0"/>
                <a:cs typeface="Calibri" panose="020F0502020204030204" pitchFamily="34" charset="0"/>
              </a:rPr>
              <a:t>Global Decline in New Infections</a:t>
            </a:r>
            <a:endParaRPr lang="en-US" altLang="en-US" sz="3600" dirty="0">
              <a:solidFill>
                <a:schemeClr val="bg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D592595-947E-205D-EBA0-9FBD7F3A4202}"/>
              </a:ext>
            </a:extLst>
          </p:cNvPr>
          <p:cNvSpPr txBox="1"/>
          <p:nvPr/>
        </p:nvSpPr>
        <p:spPr>
          <a:xfrm>
            <a:off x="3747902" y="6575544"/>
            <a:ext cx="6245678" cy="276999"/>
          </a:xfrm>
          <a:prstGeom prst="rect">
            <a:avLst/>
          </a:prstGeom>
          <a:noFill/>
        </p:spPr>
        <p:txBody>
          <a:bodyPr wrap="square">
            <a:spAutoFit/>
          </a:bodyPr>
          <a:lstStyle/>
          <a:p>
            <a:r>
              <a:rPr lang="en-US" sz="800">
                <a:latin typeface="Calibri" panose="020F0502020204030204" pitchFamily="34" charset="0"/>
                <a:cs typeface="Calibri" panose="020F0502020204030204" pitchFamily="34" charset="0"/>
              </a:rPr>
              <a:t>Source: UNAIDS epidemiological report2024  </a:t>
            </a:r>
            <a:r>
              <a:rPr lang="en-US" sz="1200" u="sng">
                <a:effectLst/>
                <a:latin typeface="Calibri" panose="020F0502020204030204" pitchFamily="34" charset="0"/>
                <a:cs typeface="Calibri" panose="020F0502020204030204" pitchFamily="34" charset="0"/>
                <a:hlinkClick r:id="rId2"/>
              </a:rPr>
              <a:t>https://crossroads.unaids.org</a:t>
            </a:r>
            <a:endParaRPr lang="en-US" dirty="0">
              <a:effectLst/>
              <a:latin typeface="Calibri" panose="020F0502020204030204" pitchFamily="34" charset="0"/>
              <a:cs typeface="Calibri" panose="020F0502020204030204" pitchFamily="34" charset="0"/>
            </a:endParaRPr>
          </a:p>
        </p:txBody>
      </p:sp>
      <p:pic>
        <p:nvPicPr>
          <p:cNvPr id="23" name="Picture 22" descr="A graph of a number of people with red and blue squares&#10;&#10;Description automatically generated">
            <a:extLst>
              <a:ext uri="{FF2B5EF4-FFF2-40B4-BE49-F238E27FC236}">
                <a16:creationId xmlns:a16="http://schemas.microsoft.com/office/drawing/2014/main" id="{A0F1F784-F116-5666-EDB9-D44A99F49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8" y="941565"/>
            <a:ext cx="3550789" cy="2247900"/>
          </a:xfrm>
          <a:prstGeom prst="rect">
            <a:avLst/>
          </a:prstGeom>
        </p:spPr>
      </p:pic>
      <p:sp>
        <p:nvSpPr>
          <p:cNvPr id="24" name="Ellipse 2">
            <a:extLst>
              <a:ext uri="{FF2B5EF4-FFF2-40B4-BE49-F238E27FC236}">
                <a16:creationId xmlns:a16="http://schemas.microsoft.com/office/drawing/2014/main" id="{57B7FB31-D4A7-83B3-B01B-04D69A9C86C6}"/>
              </a:ext>
            </a:extLst>
          </p:cNvPr>
          <p:cNvSpPr/>
          <p:nvPr/>
        </p:nvSpPr>
        <p:spPr>
          <a:xfrm rot="5400000">
            <a:off x="2094161" y="2194074"/>
            <a:ext cx="1077847" cy="4352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3">
            <a:extLst>
              <a:ext uri="{FF2B5EF4-FFF2-40B4-BE49-F238E27FC236}">
                <a16:creationId xmlns:a16="http://schemas.microsoft.com/office/drawing/2014/main" id="{7ADB8FB2-DFEE-6067-7AD8-9ED7A8CD1194}"/>
              </a:ext>
            </a:extLst>
          </p:cNvPr>
          <p:cNvSpPr/>
          <p:nvPr/>
        </p:nvSpPr>
        <p:spPr>
          <a:xfrm rot="5400000">
            <a:off x="1298607" y="2217241"/>
            <a:ext cx="1328856" cy="31590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Picture 30">
            <a:extLst>
              <a:ext uri="{FF2B5EF4-FFF2-40B4-BE49-F238E27FC236}">
                <a16:creationId xmlns:a16="http://schemas.microsoft.com/office/drawing/2014/main" id="{1008FD35-99BF-2BF3-B0C1-0BE060E22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500" y="3517489"/>
            <a:ext cx="5205169" cy="2931006"/>
          </a:xfrm>
          <a:prstGeom prst="rect">
            <a:avLst/>
          </a:prstGeom>
        </p:spPr>
      </p:pic>
      <p:pic>
        <p:nvPicPr>
          <p:cNvPr id="3" name="Content Placeholder 6" descr="A pie chart with text&#10;&#10;Description automatically generated">
            <a:extLst>
              <a:ext uri="{FF2B5EF4-FFF2-40B4-BE49-F238E27FC236}">
                <a16:creationId xmlns:a16="http://schemas.microsoft.com/office/drawing/2014/main" id="{42A70693-72F9-05A5-1382-52B0B9D34C0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331259" y="880434"/>
            <a:ext cx="3529481" cy="2370162"/>
          </a:xfrm>
        </p:spPr>
      </p:pic>
      <p:pic>
        <p:nvPicPr>
          <p:cNvPr id="4" name="Picture 3">
            <a:extLst>
              <a:ext uri="{FF2B5EF4-FFF2-40B4-BE49-F238E27FC236}">
                <a16:creationId xmlns:a16="http://schemas.microsoft.com/office/drawing/2014/main" id="{43A3B71D-10C5-F316-F5F7-4F2BAEC179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2686" y="3828950"/>
            <a:ext cx="4630400" cy="2619545"/>
          </a:xfrm>
          <a:prstGeom prst="rect">
            <a:avLst/>
          </a:prstGeom>
        </p:spPr>
      </p:pic>
      <p:pic>
        <p:nvPicPr>
          <p:cNvPr id="5" name="Picture 4" descr="A screenshot of a graph&#10;&#10;Description automatically generated">
            <a:extLst>
              <a:ext uri="{FF2B5EF4-FFF2-40B4-BE49-F238E27FC236}">
                <a16:creationId xmlns:a16="http://schemas.microsoft.com/office/drawing/2014/main" id="{5619C693-D9CB-EDDC-8BE3-248539A2EB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0740" y="941564"/>
            <a:ext cx="3988237" cy="3064899"/>
          </a:xfrm>
          <a:prstGeom prst="rect">
            <a:avLst/>
          </a:prstGeom>
        </p:spPr>
      </p:pic>
    </p:spTree>
    <p:extLst>
      <p:ext uri="{BB962C8B-B14F-4D97-AF65-F5344CB8AC3E}">
        <p14:creationId xmlns:p14="http://schemas.microsoft.com/office/powerpoint/2010/main" val="1567681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C886788-700E-4D20-9F80-E0E96837A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1850674C-4E08-4C62-A3E2-6337FE4F7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BCE4FF05-2B0C-4C97-A9B4-E163085A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7B61FDF9-2B82-023B-6C77-FA0F429FD3D9}"/>
              </a:ext>
            </a:extLst>
          </p:cNvPr>
          <p:cNvSpPr>
            <a:spLocks noGrp="1"/>
          </p:cNvSpPr>
          <p:nvPr>
            <p:ph type="ctrTitle"/>
          </p:nvPr>
        </p:nvSpPr>
        <p:spPr>
          <a:xfrm>
            <a:off x="475488" y="1124712"/>
            <a:ext cx="4023360" cy="3200400"/>
          </a:xfrm>
        </p:spPr>
        <p:txBody>
          <a:bodyPr>
            <a:normAutofit/>
          </a:bodyPr>
          <a:lstStyle/>
          <a:p>
            <a:pPr algn="l"/>
            <a:r>
              <a:rPr lang="en" sz="4800"/>
              <a:t>Early diagnosis of children</a:t>
            </a:r>
          </a:p>
        </p:txBody>
      </p:sp>
      <p:sp>
        <p:nvSpPr>
          <p:cNvPr id="3" name="Sous-titre 2">
            <a:extLst>
              <a:ext uri="{FF2B5EF4-FFF2-40B4-BE49-F238E27FC236}">
                <a16:creationId xmlns:a16="http://schemas.microsoft.com/office/drawing/2014/main" id="{B8FB8A9C-83DD-2310-0FAB-EF80F019B18F}"/>
              </a:ext>
            </a:extLst>
          </p:cNvPr>
          <p:cNvSpPr>
            <a:spLocks noGrp="1"/>
          </p:cNvSpPr>
          <p:nvPr>
            <p:ph type="subTitle" idx="1"/>
          </p:nvPr>
        </p:nvSpPr>
        <p:spPr>
          <a:xfrm>
            <a:off x="475488" y="4873752"/>
            <a:ext cx="3931920" cy="1207008"/>
          </a:xfrm>
        </p:spPr>
        <p:txBody>
          <a:bodyPr>
            <a:normAutofit/>
          </a:bodyPr>
          <a:lstStyle/>
          <a:p>
            <a:pPr algn="l"/>
            <a:r>
              <a:rPr lang="en"/>
              <a:t>Where are we?</a:t>
            </a:r>
          </a:p>
          <a:p>
            <a:pPr algn="l"/>
            <a:r>
              <a:rPr lang="en"/>
              <a:t>What are the latest recommendations?</a:t>
            </a:r>
          </a:p>
        </p:txBody>
      </p:sp>
      <p:sp>
        <p:nvSpPr>
          <p:cNvPr id="17" name="Rectangle 16">
            <a:extLst>
              <a:ext uri="{FF2B5EF4-FFF2-40B4-BE49-F238E27FC236}">
                <a16:creationId xmlns:a16="http://schemas.microsoft.com/office/drawing/2014/main" id="{529C2A7A-A6B6-4A56-B11C-8E967D88A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a:extLst>
              <a:ext uri="{FF2B5EF4-FFF2-40B4-BE49-F238E27FC236}">
                <a16:creationId xmlns:a16="http://schemas.microsoft.com/office/drawing/2014/main" id="{11006671-B3C4-5380-8199-CF20FD1A73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46903" y="1153193"/>
            <a:ext cx="5989326" cy="18870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FDBD7205-E536-4134-8768-AC3E1A3C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5">
            <a:extLst>
              <a:ext uri="{FF2B5EF4-FFF2-40B4-BE49-F238E27FC236}">
                <a16:creationId xmlns:a16="http://schemas.microsoft.com/office/drawing/2014/main" id="{0997621A-FE58-AA3D-B485-E5EF35200B39}"/>
              </a:ext>
            </a:extLst>
          </p:cNvPr>
          <p:cNvPicPr>
            <a:picLocks noChangeAspect="1"/>
          </p:cNvPicPr>
          <p:nvPr/>
        </p:nvPicPr>
        <p:blipFill rotWithShape="1">
          <a:blip r:embed="rId3"/>
          <a:srcRect b="31208"/>
          <a:stretch/>
        </p:blipFill>
        <p:spPr>
          <a:xfrm>
            <a:off x="5810991" y="3827750"/>
            <a:ext cx="2347942" cy="2340864"/>
          </a:xfrm>
          <a:prstGeom prst="rect">
            <a:avLst/>
          </a:prstGeom>
        </p:spPr>
      </p:pic>
      <p:pic>
        <p:nvPicPr>
          <p:cNvPr id="6" name="Picture 5">
            <a:extLst>
              <a:ext uri="{FF2B5EF4-FFF2-40B4-BE49-F238E27FC236}">
                <a16:creationId xmlns:a16="http://schemas.microsoft.com/office/drawing/2014/main" id="{5F8A8BF8-939A-3990-1239-8BD7493B39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5013" y="4201420"/>
            <a:ext cx="2871216" cy="1593524"/>
          </a:xfrm>
          <a:prstGeom prst="rect">
            <a:avLst/>
          </a:prstGeom>
        </p:spPr>
      </p:pic>
    </p:spTree>
    <p:extLst>
      <p:ext uri="{BB962C8B-B14F-4D97-AF65-F5344CB8AC3E}">
        <p14:creationId xmlns:p14="http://schemas.microsoft.com/office/powerpoint/2010/main" val="1663163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5" y="318582"/>
            <a:ext cx="4556762" cy="2028511"/>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83117A4-FB3C-9475-2926-50927022D18C}"/>
              </a:ext>
            </a:extLst>
          </p:cNvPr>
          <p:cNvSpPr>
            <a:spLocks noGrp="1"/>
          </p:cNvSpPr>
          <p:nvPr>
            <p:ph type="title"/>
          </p:nvPr>
        </p:nvSpPr>
        <p:spPr>
          <a:xfrm>
            <a:off x="641776" y="637523"/>
            <a:ext cx="3941121" cy="1386733"/>
          </a:xfrm>
        </p:spPr>
        <p:txBody>
          <a:bodyPr vert="horz" lIns="91440" tIns="45720" rIns="91440" bIns="45720" rtlCol="0" anchor="ctr">
            <a:normAutofit/>
          </a:bodyPr>
          <a:lstStyle/>
          <a:p>
            <a:r>
              <a:rPr lang="en-US" sz="3600" b="1" kern="1200">
                <a:solidFill>
                  <a:srgbClr val="FFFFFF"/>
                </a:solidFill>
                <a:latin typeface="+mj-lt"/>
                <a:ea typeface="+mj-ea"/>
                <a:cs typeface="+mj-cs"/>
              </a:rPr>
              <a:t>Children are the ones left behind</a:t>
            </a:r>
            <a:endParaRPr lang="en-US" sz="3600" b="1" kern="1200" dirty="0">
              <a:solidFill>
                <a:srgbClr val="FFFFFF"/>
              </a:solidFill>
              <a:latin typeface="+mj-lt"/>
              <a:ea typeface="+mj-ea"/>
              <a:cs typeface="+mj-cs"/>
            </a:endParaRPr>
          </a:p>
        </p:txBody>
      </p:sp>
      <p:pic>
        <p:nvPicPr>
          <p:cNvPr id="3" name="Picture 19">
            <a:extLst>
              <a:ext uri="{FF2B5EF4-FFF2-40B4-BE49-F238E27FC236}">
                <a16:creationId xmlns:a16="http://schemas.microsoft.com/office/drawing/2014/main" id="{9FC5FE3E-48DB-6214-6C59-C3E2CC6DC9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98689" y="145680"/>
            <a:ext cx="1322833" cy="4167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Espace réservé du contenu 5">
            <a:extLst>
              <a:ext uri="{FF2B5EF4-FFF2-40B4-BE49-F238E27FC236}">
                <a16:creationId xmlns:a16="http://schemas.microsoft.com/office/drawing/2014/main" id="{702FA350-F59F-EBB7-5FBF-85AC920307E3}"/>
              </a:ext>
            </a:extLst>
          </p:cNvPr>
          <p:cNvPicPr>
            <a:picLocks noGrp="1" noChangeAspect="1"/>
          </p:cNvPicPr>
          <p:nvPr>
            <p:ph idx="1"/>
          </p:nvPr>
        </p:nvPicPr>
        <p:blipFill>
          <a:blip r:embed="rId4"/>
          <a:stretch>
            <a:fillRect/>
          </a:stretch>
        </p:blipFill>
        <p:spPr>
          <a:xfrm>
            <a:off x="5263683" y="98501"/>
            <a:ext cx="3453547" cy="2339777"/>
          </a:xfrm>
          <a:prstGeom prst="rect">
            <a:avLst/>
          </a:prstGeom>
        </p:spPr>
      </p:pic>
      <p:pic>
        <p:nvPicPr>
          <p:cNvPr id="5" name="Picture 4" descr="A graph showing the number of hiv infections&#10;&#10;Description automatically generated">
            <a:extLst>
              <a:ext uri="{FF2B5EF4-FFF2-40B4-BE49-F238E27FC236}">
                <a16:creationId xmlns:a16="http://schemas.microsoft.com/office/drawing/2014/main" id="{0F8DF742-02F6-E96C-151E-8FC1186BA8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72" y="3377268"/>
            <a:ext cx="4114800" cy="2417445"/>
          </a:xfrm>
          <a:prstGeom prst="rect">
            <a:avLst/>
          </a:prstGeom>
        </p:spPr>
      </p:pic>
      <p:sp>
        <p:nvSpPr>
          <p:cNvPr id="24" name="Rectangle 23">
            <a:extLst>
              <a:ext uri="{FF2B5EF4-FFF2-40B4-BE49-F238E27FC236}">
                <a16:creationId xmlns:a16="http://schemas.microsoft.com/office/drawing/2014/main" id="{0F8BFD3B-29FB-4A95-BB51-220F8A6C5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650" y="2429124"/>
            <a:ext cx="4561251" cy="4108837"/>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90361114-F555-984C-EB4D-FD830966D80C}"/>
              </a:ext>
            </a:extLst>
          </p:cNvPr>
          <p:cNvSpPr txBox="1"/>
          <p:nvPr/>
        </p:nvSpPr>
        <p:spPr>
          <a:xfrm>
            <a:off x="4820466" y="2570291"/>
            <a:ext cx="3796440" cy="3388878"/>
          </a:xfrm>
          <a:prstGeom prst="rect">
            <a:avLst/>
          </a:prstGeom>
        </p:spPr>
        <p:txBody>
          <a:bodyPr vert="horz" lIns="91440" tIns="45720" rIns="91440" bIns="45720" rtlCol="0" anchor="ctr">
            <a:normAutofit lnSpcReduction="10000"/>
          </a:bodyPr>
          <a:lstStyle/>
          <a:p>
            <a:pPr marL="285750" indent="-228600">
              <a:lnSpc>
                <a:spcPct val="90000"/>
              </a:lnSpc>
              <a:spcAft>
                <a:spcPts val="600"/>
              </a:spcAft>
              <a:buFont typeface="Arial" panose="020B0604020202020204" pitchFamily="34" charset="0"/>
              <a:buChar char="•"/>
            </a:pPr>
            <a:r>
              <a:rPr lang="en-US" sz="1700" b="1" dirty="0">
                <a:solidFill>
                  <a:srgbClr val="FFFFFF"/>
                </a:solidFill>
              </a:rPr>
              <a:t>Need to improve access to early diagnosis of children BUT:</a:t>
            </a:r>
          </a:p>
          <a:p>
            <a:pPr marL="285750" indent="-228600">
              <a:lnSpc>
                <a:spcPct val="90000"/>
              </a:lnSpc>
              <a:spcAft>
                <a:spcPts val="600"/>
              </a:spcAft>
              <a:buFont typeface="Arial" panose="020B0604020202020204" pitchFamily="34" charset="0"/>
              <a:buChar char="•"/>
            </a:pPr>
            <a:r>
              <a:rPr lang="en-US" sz="1700" b="1" dirty="0">
                <a:solidFill>
                  <a:srgbClr val="FFFFFF"/>
                </a:solidFill>
              </a:rPr>
              <a:t>Even if infants are tested within 2 months: results are not sent to parents</a:t>
            </a:r>
          </a:p>
          <a:p>
            <a:pPr marL="742950" lvl="1" indent="-228600">
              <a:lnSpc>
                <a:spcPct val="90000"/>
              </a:lnSpc>
              <a:spcAft>
                <a:spcPts val="600"/>
              </a:spcAft>
              <a:buFont typeface="Arial" panose="020B0604020202020204" pitchFamily="34" charset="0"/>
              <a:buChar char="•"/>
            </a:pPr>
            <a:r>
              <a:rPr lang="en-US" sz="1700" b="1" dirty="0">
                <a:solidFill>
                  <a:srgbClr val="FFFFFF"/>
                </a:solidFill>
              </a:rPr>
              <a:t>Monitoring of the mother-child </a:t>
            </a:r>
            <a:r>
              <a:rPr lang="en-US" sz="1700" b="1" u="sng" dirty="0">
                <a:solidFill>
                  <a:srgbClr val="FFFFFF"/>
                </a:solidFill>
              </a:rPr>
              <a:t>pair</a:t>
            </a:r>
          </a:p>
          <a:p>
            <a:pPr marL="285750" indent="-228600">
              <a:lnSpc>
                <a:spcPct val="90000"/>
              </a:lnSpc>
              <a:spcAft>
                <a:spcPts val="600"/>
              </a:spcAft>
              <a:buFont typeface="Arial" panose="020B0604020202020204" pitchFamily="34" charset="0"/>
              <a:buChar char="•"/>
            </a:pPr>
            <a:r>
              <a:rPr lang="en-US" sz="1700" b="1" dirty="0">
                <a:solidFill>
                  <a:srgbClr val="FFFFFF"/>
                </a:solidFill>
              </a:rPr>
              <a:t>62% of children living with HIV are between 5 and 14 years old</a:t>
            </a:r>
          </a:p>
          <a:p>
            <a:pPr marL="742950" lvl="1" indent="-228600">
              <a:lnSpc>
                <a:spcPct val="90000"/>
              </a:lnSpc>
              <a:spcAft>
                <a:spcPts val="600"/>
              </a:spcAft>
              <a:buFont typeface="Arial" panose="020B0604020202020204" pitchFamily="34" charset="0"/>
              <a:buChar char="•"/>
            </a:pPr>
            <a:r>
              <a:rPr lang="en-US" sz="1700" b="1" dirty="0">
                <a:solidFill>
                  <a:srgbClr val="FFFFFF"/>
                </a:solidFill>
              </a:rPr>
              <a:t>Need to go beyond early diagnosis of children: CIDP (nutrition, vaccination, TB, etc.), intra-family screening</a:t>
            </a:r>
          </a:p>
        </p:txBody>
      </p:sp>
      <p:pic>
        <p:nvPicPr>
          <p:cNvPr id="12" name="Picture 11" descr="A graph of different colored lines&#10;&#10;Description automatically generated">
            <a:extLst>
              <a:ext uri="{FF2B5EF4-FFF2-40B4-BE49-F238E27FC236}">
                <a16:creationId xmlns:a16="http://schemas.microsoft.com/office/drawing/2014/main" id="{E858F649-0033-8C9C-A1B2-686F051092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8500" y="1885131"/>
            <a:ext cx="3290272" cy="2007066"/>
          </a:xfrm>
          <a:prstGeom prst="rect">
            <a:avLst/>
          </a:prstGeom>
        </p:spPr>
      </p:pic>
      <p:sp>
        <p:nvSpPr>
          <p:cNvPr id="7" name="Espace réservé du numéro de diapositive 6">
            <a:extLst>
              <a:ext uri="{FF2B5EF4-FFF2-40B4-BE49-F238E27FC236}">
                <a16:creationId xmlns:a16="http://schemas.microsoft.com/office/drawing/2014/main" id="{E5EA93E1-382A-3C0C-0893-197A90B617C6}"/>
              </a:ext>
            </a:extLst>
          </p:cNvPr>
          <p:cNvSpPr>
            <a:spLocks noGrp="1"/>
          </p:cNvSpPr>
          <p:nvPr>
            <p:ph type="sldNum" sz="quarter" idx="12"/>
          </p:nvPr>
        </p:nvSpPr>
        <p:spPr>
          <a:xfrm>
            <a:off x="8616906" y="6495082"/>
            <a:ext cx="2743200" cy="365125"/>
          </a:xfrm>
        </p:spPr>
        <p:txBody>
          <a:bodyPr vert="horz" lIns="91440" tIns="45720" rIns="91440" bIns="45720" rtlCol="0" anchor="ctr">
            <a:normAutofit/>
          </a:bodyPr>
          <a:lstStyle/>
          <a:p>
            <a:pPr>
              <a:spcAft>
                <a:spcPts val="600"/>
              </a:spcAft>
            </a:pPr>
            <a:fld id="{213E468A-9C39-4973-8E29-9EA34C3CEE4C}" type="slidenum">
              <a:rPr lang="en-US" sz="1000" smtClean="0">
                <a:solidFill>
                  <a:schemeClr val="tx1">
                    <a:lumMod val="75000"/>
                    <a:lumOff val="25000"/>
                  </a:schemeClr>
                </a:solidFill>
              </a:rPr>
              <a:pPr>
                <a:spcAft>
                  <a:spcPts val="600"/>
                </a:spcAft>
              </a:pPr>
              <a:t>31</a:t>
            </a:fld>
            <a:endParaRPr lang="en-US" sz="1000">
              <a:solidFill>
                <a:schemeClr val="tx1">
                  <a:lumMod val="75000"/>
                  <a:lumOff val="25000"/>
                </a:schemeClr>
              </a:solidFill>
            </a:endParaRPr>
          </a:p>
        </p:txBody>
      </p:sp>
      <p:pic>
        <p:nvPicPr>
          <p:cNvPr id="15" name="Picture 14" descr="A graph of a number of children&#10;&#10;Description automatically generated">
            <a:extLst>
              <a:ext uri="{FF2B5EF4-FFF2-40B4-BE49-F238E27FC236}">
                <a16:creationId xmlns:a16="http://schemas.microsoft.com/office/drawing/2014/main" id="{16B35AD5-A453-288A-8D1E-110E478A39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8500" y="4180623"/>
            <a:ext cx="3511414" cy="2177076"/>
          </a:xfrm>
          <a:prstGeom prst="rect">
            <a:avLst/>
          </a:prstGeom>
        </p:spPr>
      </p:pic>
    </p:spTree>
    <p:extLst>
      <p:ext uri="{BB962C8B-B14F-4D97-AF65-F5344CB8AC3E}">
        <p14:creationId xmlns:p14="http://schemas.microsoft.com/office/powerpoint/2010/main" val="2618335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5267F219-1CDA-9646-A0B0-FED45866BBF6}"/>
              </a:ext>
            </a:extLst>
          </p:cNvPr>
          <p:cNvSpPr>
            <a:spLocks noGrp="1"/>
          </p:cNvSpPr>
          <p:nvPr>
            <p:ph type="title"/>
          </p:nvPr>
        </p:nvSpPr>
        <p:spPr>
          <a:xfrm>
            <a:off x="-1" y="57291"/>
            <a:ext cx="12294973" cy="917037"/>
          </a:xfrm>
        </p:spPr>
        <p:txBody>
          <a:bodyPr>
            <a:normAutofit fontScale="90000"/>
          </a:bodyPr>
          <a:lstStyle/>
          <a:p>
            <a:r>
              <a:rPr lang="en" sz="3200" b="1" dirty="0" err="1">
                <a:latin typeface="+mn-lt"/>
              </a:rPr>
              <a:t>Early </a:t>
            </a:r>
            <a:r>
              <a:rPr lang="en" sz="3200" b="1" dirty="0">
                <a:latin typeface="+mn-lt"/>
              </a:rPr>
              <a:t>diagnosis </a:t>
            </a:r>
            <a:r>
              <a:rPr lang="en" sz="3200" b="1" dirty="0" err="1">
                <a:latin typeface="+mn-lt"/>
              </a:rPr>
              <a:t>algorithm </a:t>
            </a:r>
            <a:r>
              <a:rPr lang="en" sz="3200" b="1" dirty="0">
                <a:latin typeface="+mn-lt"/>
              </a:rPr>
              <a:t>for exposed </a:t>
            </a:r>
            <a:r>
              <a:rPr lang="en" sz="3200" b="1" dirty="0" err="1">
                <a:latin typeface="+mn-lt"/>
              </a:rPr>
              <a:t>infants </a:t>
            </a:r>
            <a:r>
              <a:rPr lang="en" sz="3200" b="1" dirty="0">
                <a:latin typeface="+mn-lt"/>
              </a:rPr>
              <a:t>: let's </a:t>
            </a:r>
            <a:r>
              <a:rPr lang="en" sz="3200" b="1" dirty="0" err="1">
                <a:latin typeface="+mn-lt"/>
              </a:rPr>
              <a:t>remember </a:t>
            </a:r>
            <a:r>
              <a:rPr lang="en" sz="3200" b="1" dirty="0">
                <a:latin typeface="+mn-lt"/>
              </a:rPr>
              <a:t>, </a:t>
            </a:r>
            <a:r>
              <a:rPr lang="en" sz="3200" b="1" dirty="0" err="1">
                <a:latin typeface="+mn-lt"/>
              </a:rPr>
              <a:t>it's </a:t>
            </a:r>
            <a:r>
              <a:rPr lang="en" sz="3200" b="1" dirty="0">
                <a:latin typeface="+mn-lt"/>
              </a:rPr>
              <a:t>a process!</a:t>
            </a:r>
          </a:p>
        </p:txBody>
      </p:sp>
      <p:sp>
        <p:nvSpPr>
          <p:cNvPr id="4" name="Content Placeholder 2">
            <a:extLst>
              <a:ext uri="{FF2B5EF4-FFF2-40B4-BE49-F238E27FC236}">
                <a16:creationId xmlns:a16="http://schemas.microsoft.com/office/drawing/2014/main" id="{05AA9162-E1A3-2649-81FF-BEF605E032A9}"/>
              </a:ext>
            </a:extLst>
          </p:cNvPr>
          <p:cNvSpPr>
            <a:spLocks noGrp="1"/>
          </p:cNvSpPr>
          <p:nvPr>
            <p:ph idx="1"/>
          </p:nvPr>
        </p:nvSpPr>
        <p:spPr>
          <a:xfrm>
            <a:off x="5477875" y="1296861"/>
            <a:ext cx="6452867" cy="4560241"/>
          </a:xfrm>
        </p:spPr>
        <p:txBody>
          <a:bodyPr>
            <a:normAutofit/>
          </a:bodyPr>
          <a:lstStyle/>
          <a:p>
            <a:r>
              <a:rPr lang="en" sz="2400" b="1" dirty="0"/>
              <a:t>Switch to a multi-test </a:t>
            </a:r>
            <a:r>
              <a:rPr lang="en" sz="2400" b="1" dirty="0" err="1"/>
              <a:t>algorithm </a:t>
            </a:r>
            <a:r>
              <a:rPr lang="en" sz="2400" b="1" dirty="0"/>
              <a:t>(HIV NAAT/NAT):</a:t>
            </a:r>
          </a:p>
          <a:p>
            <a:pPr lvl="1"/>
            <a:r>
              <a:rPr lang="en" dirty="0"/>
              <a:t>Birth ( where this has a value-added )</a:t>
            </a:r>
          </a:p>
          <a:p>
            <a:pPr lvl="1"/>
            <a:r>
              <a:rPr lang="en" dirty="0"/>
              <a:t>6 </a:t>
            </a:r>
            <a:r>
              <a:rPr lang="en" dirty="0" err="1"/>
              <a:t>weeks</a:t>
            </a:r>
            <a:endParaRPr lang="en-GB" dirty="0"/>
          </a:p>
          <a:p>
            <a:pPr lvl="1"/>
            <a:r>
              <a:rPr lang="en" dirty="0"/>
              <a:t>9 </a:t>
            </a:r>
            <a:r>
              <a:rPr lang="en" dirty="0" err="1"/>
              <a:t>months</a:t>
            </a:r>
            <a:endParaRPr lang="en-GB" dirty="0"/>
          </a:p>
          <a:p>
            <a:pPr lvl="1"/>
            <a:r>
              <a:rPr lang="en" dirty="0"/>
              <a:t>Every time infants exposed to HIV become ill</a:t>
            </a:r>
          </a:p>
          <a:p>
            <a:r>
              <a:rPr lang="en" sz="2400" dirty="0"/>
              <a:t>Ensure </a:t>
            </a:r>
            <a:r>
              <a:rPr lang="en" sz="2400" b="1" dirty="0"/>
              <a:t>confirmation </a:t>
            </a:r>
            <a:r>
              <a:rPr lang="en" sz="2400" dirty="0"/>
              <a:t>of positive results (second NAT test)</a:t>
            </a:r>
          </a:p>
          <a:p>
            <a:r>
              <a:rPr lang="en" sz="2400" dirty="0"/>
              <a:t>The diagnosis is only considered a “ </a:t>
            </a:r>
            <a:r>
              <a:rPr lang="en" sz="2400" b="1" dirty="0"/>
              <a:t>final diagnosis” at the end of the transmission risk period.</a:t>
            </a:r>
          </a:p>
        </p:txBody>
      </p:sp>
      <p:pic>
        <p:nvPicPr>
          <p:cNvPr id="7" name="Picture 19">
            <a:extLst>
              <a:ext uri="{FF2B5EF4-FFF2-40B4-BE49-F238E27FC236}">
                <a16:creationId xmlns:a16="http://schemas.microsoft.com/office/drawing/2014/main" id="{3C50367E-7005-0C77-4707-E642E2135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813" y="5883671"/>
            <a:ext cx="1466648" cy="46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a:extLst>
              <a:ext uri="{FF2B5EF4-FFF2-40B4-BE49-F238E27FC236}">
                <a16:creationId xmlns:a16="http://schemas.microsoft.com/office/drawing/2014/main" id="{84DCBD11-26FC-8FAE-3465-56836D4D0F7A}"/>
              </a:ext>
            </a:extLst>
          </p:cNvPr>
          <p:cNvSpPr txBox="1"/>
          <p:nvPr/>
        </p:nvSpPr>
        <p:spPr>
          <a:xfrm>
            <a:off x="142296" y="6515686"/>
            <a:ext cx="3867517" cy="261610"/>
          </a:xfrm>
          <a:prstGeom prst="rect">
            <a:avLst/>
          </a:prstGeom>
          <a:noFill/>
        </p:spPr>
        <p:txBody>
          <a:bodyPr wrap="square">
            <a:spAutoFit/>
          </a:bodyPr>
          <a:lstStyle/>
          <a:p>
            <a:r>
              <a:rPr lang="en" sz="1100" dirty="0"/>
              <a:t>https://</a:t>
            </a:r>
            <a:r>
              <a:rPr lang="en" sz="1100" dirty="0" err="1"/>
              <a:t>www.who.int</a:t>
            </a:r>
            <a:r>
              <a:rPr lang="en" sz="1100" dirty="0"/>
              <a:t>/publications/</a:t>
            </a:r>
            <a:r>
              <a:rPr lang="en" sz="1100" dirty="0" err="1"/>
              <a:t>i</a:t>
            </a:r>
            <a:r>
              <a:rPr lang="en" sz="1100" dirty="0"/>
              <a:t>/item/9789240031593​​</a:t>
            </a:r>
          </a:p>
        </p:txBody>
      </p:sp>
      <p:sp>
        <p:nvSpPr>
          <p:cNvPr id="8" name="Espace réservé du numéro de diapositive 7">
            <a:extLst>
              <a:ext uri="{FF2B5EF4-FFF2-40B4-BE49-F238E27FC236}">
                <a16:creationId xmlns:a16="http://schemas.microsoft.com/office/drawing/2014/main" id="{2158405C-3D80-9F20-9C3B-476B1EDDFA05}"/>
              </a:ext>
            </a:extLst>
          </p:cNvPr>
          <p:cNvSpPr>
            <a:spLocks noGrp="1"/>
          </p:cNvSpPr>
          <p:nvPr>
            <p:ph type="sldNum" sz="quarter" idx="12"/>
          </p:nvPr>
        </p:nvSpPr>
        <p:spPr/>
        <p:txBody>
          <a:bodyPr/>
          <a:lstStyle/>
          <a:p>
            <a:fld id="{213E468A-9C39-4973-8E29-9EA34C3CEE4C}" type="slidenum">
              <a:rPr lang="en-US" smtClean="0"/>
              <a:t>32</a:t>
            </a:fld>
            <a:endParaRPr lang="en-US"/>
          </a:p>
        </p:txBody>
      </p:sp>
      <p:pic>
        <p:nvPicPr>
          <p:cNvPr id="6" name="Picture 5" descr="A diagram of a child's development&#10;&#10;Description automatically generated">
            <a:extLst>
              <a:ext uri="{FF2B5EF4-FFF2-40B4-BE49-F238E27FC236}">
                <a16:creationId xmlns:a16="http://schemas.microsoft.com/office/drawing/2014/main" id="{3BE368FB-A18F-DDE2-0CA5-7274225C56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8" y="974328"/>
            <a:ext cx="5416917" cy="4739802"/>
          </a:xfrm>
          <a:prstGeom prst="rect">
            <a:avLst/>
          </a:prstGeom>
        </p:spPr>
      </p:pic>
    </p:spTree>
    <p:extLst>
      <p:ext uri="{BB962C8B-B14F-4D97-AF65-F5344CB8AC3E}">
        <p14:creationId xmlns:p14="http://schemas.microsoft.com/office/powerpoint/2010/main" val="893458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79A71-88A8-4040-AE59-0601CAE921CD}"/>
              </a:ext>
            </a:extLst>
          </p:cNvPr>
          <p:cNvSpPr>
            <a:spLocks noGrp="1"/>
          </p:cNvSpPr>
          <p:nvPr>
            <p:ph type="title"/>
          </p:nvPr>
        </p:nvSpPr>
        <p:spPr>
          <a:xfrm>
            <a:off x="0" y="0"/>
            <a:ext cx="12192000" cy="1099751"/>
          </a:xfrm>
        </p:spPr>
        <p:txBody>
          <a:bodyPr>
            <a:noAutofit/>
          </a:bodyPr>
          <a:lstStyle/>
          <a:p>
            <a:r>
              <a:rPr lang="en" sz="3600" b="1" dirty="0">
                <a:latin typeface="+mn-lt"/>
              </a:rPr>
              <a:t>2021 </a:t>
            </a:r>
            <a:r>
              <a:rPr lang="en" sz="3600" b="1" dirty="0" err="1">
                <a:latin typeface="+mn-lt"/>
              </a:rPr>
              <a:t>Recommendation : Early diagnosis </a:t>
            </a:r>
            <a:r>
              <a:rPr lang="en" sz="3600" b="1" dirty="0">
                <a:latin typeface="+mn-lt"/>
              </a:rPr>
              <a:t>of </a:t>
            </a:r>
            <a:r>
              <a:rPr lang="en" sz="3600" b="1" dirty="0" err="1">
                <a:latin typeface="+mn-lt"/>
              </a:rPr>
              <a:t>infants </a:t>
            </a:r>
            <a:r>
              <a:rPr lang="en" sz="3600" b="1" dirty="0">
                <a:latin typeface="+mn-lt"/>
              </a:rPr>
              <a:t>at the point of care (POC)</a:t>
            </a:r>
            <a:endParaRPr lang="en-ES" sz="3600" b="1">
              <a:latin typeface="+mn-lt"/>
            </a:endParaRPr>
          </a:p>
        </p:txBody>
      </p:sp>
      <p:pic>
        <p:nvPicPr>
          <p:cNvPr id="4" name="Picture 3">
            <a:extLst>
              <a:ext uri="{FF2B5EF4-FFF2-40B4-BE49-F238E27FC236}">
                <a16:creationId xmlns:a16="http://schemas.microsoft.com/office/drawing/2014/main" id="{E4718E58-492D-DB4F-AD4D-73DB249B9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960" y="988803"/>
            <a:ext cx="7717932" cy="1554758"/>
          </a:xfrm>
          <a:prstGeom prst="rect">
            <a:avLst/>
          </a:prstGeom>
        </p:spPr>
      </p:pic>
      <p:sp>
        <p:nvSpPr>
          <p:cNvPr id="5" name="Rectangle 4">
            <a:extLst>
              <a:ext uri="{FF2B5EF4-FFF2-40B4-BE49-F238E27FC236}">
                <a16:creationId xmlns:a16="http://schemas.microsoft.com/office/drawing/2014/main" id="{11B87DDC-9E97-254D-9931-D3483D3A197B}"/>
              </a:ext>
            </a:extLst>
          </p:cNvPr>
          <p:cNvSpPr/>
          <p:nvPr/>
        </p:nvSpPr>
        <p:spPr>
          <a:xfrm>
            <a:off x="76225" y="2729427"/>
            <a:ext cx="7405473" cy="3693319"/>
          </a:xfrm>
          <a:prstGeom prst="rect">
            <a:avLst/>
          </a:prstGeom>
        </p:spPr>
        <p:txBody>
          <a:bodyPr wrap="square">
            <a:spAutoFit/>
          </a:bodyPr>
          <a:lstStyle/>
          <a:p>
            <a:pPr marL="285750" indent="-285750">
              <a:buFont typeface="Arial"/>
              <a:buChar char="•"/>
            </a:pPr>
            <a:r>
              <a:rPr lang="en" dirty="0">
                <a:latin typeface="Arial" panose="020B0604020202020204" pitchFamily="34" charset="0"/>
                <a:cs typeface="Arial" panose="020B0604020202020204" pitchFamily="34" charset="0"/>
              </a:rPr>
              <a:t>Decentralization </a:t>
            </a:r>
            <a:r>
              <a:rPr lang="en" b="1" dirty="0">
                <a:latin typeface="Arial" panose="020B0604020202020204" pitchFamily="34" charset="0"/>
                <a:cs typeface="Arial" panose="020B0604020202020204" pitchFamily="34" charset="0"/>
              </a:rPr>
              <a:t>of </a:t>
            </a:r>
            <a:r>
              <a:rPr lang="en" dirty="0">
                <a:latin typeface="Arial" panose="020B0604020202020204" pitchFamily="34" charset="0"/>
                <a:cs typeface="Arial" panose="020B0604020202020204" pitchFamily="34" charset="0"/>
              </a:rPr>
              <a:t>ART or strengthening of </a:t>
            </a:r>
            <a:r>
              <a:rPr lang="en-US" dirty="0">
                <a:latin typeface="Arial" panose="020B0604020202020204" pitchFamily="34" charset="0"/>
                <a:cs typeface="Arial" panose="020B0604020202020204" pitchFamily="34" charset="0"/>
              </a:rPr>
              <a:t>the </a:t>
            </a:r>
            <a:r>
              <a:rPr lang="en" dirty="0">
                <a:latin typeface="Arial" panose="020B0604020202020204" pitchFamily="34" charset="0"/>
                <a:cs typeface="Arial" panose="020B0604020202020204" pitchFamily="34" charset="0"/>
              </a:rPr>
              <a:t>link to care systems</a:t>
            </a:r>
            <a:r>
              <a:rPr lang="en" b="1" dirty="0">
                <a:latin typeface="Arial" panose="020B0604020202020204" pitchFamily="34" charset="0"/>
                <a:cs typeface="Arial" panose="020B0604020202020204" pitchFamily="34" charset="0"/>
              </a:rPr>
              <a:t>​</a:t>
            </a:r>
            <a:r>
              <a:rPr lang="en" dirty="0">
                <a:latin typeface="Arial" panose="020B0604020202020204" pitchFamily="34" charset="0"/>
                <a:cs typeface="Arial" panose="020B0604020202020204" pitchFamily="34" charset="0"/>
              </a:rPr>
              <a:t>​ remain</a:t>
            </a:r>
            <a:r>
              <a:rPr lang="en-US" dirty="0">
                <a:latin typeface="Arial" panose="020B0604020202020204" pitchFamily="34" charset="0"/>
                <a:cs typeface="Arial" panose="020B0604020202020204" pitchFamily="34" charset="0"/>
              </a:rPr>
              <a:t>s</a:t>
            </a:r>
            <a:r>
              <a:rPr lang="en" dirty="0">
                <a:latin typeface="Arial" panose="020B0604020202020204" pitchFamily="34" charset="0"/>
                <a:cs typeface="Arial" panose="020B0604020202020204" pitchFamily="34" charset="0"/>
              </a:rPr>
              <a:t> of critical importance to ensure </a:t>
            </a:r>
            <a:r>
              <a:rPr lang="en-US" dirty="0">
                <a:latin typeface="Arial" panose="020B0604020202020204" pitchFamily="34" charset="0"/>
                <a:cs typeface="Arial" panose="020B0604020202020204" pitchFamily="34" charset="0"/>
              </a:rPr>
              <a:t>the </a:t>
            </a:r>
            <a:r>
              <a:rPr lang="en" dirty="0">
                <a:latin typeface="Arial" panose="020B0604020202020204" pitchFamily="34" charset="0"/>
                <a:cs typeface="Arial" panose="020B0604020202020204" pitchFamily="34" charset="0"/>
              </a:rPr>
              <a:t>impact on infants</a:t>
            </a:r>
            <a:r>
              <a:rPr lang="en" b="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285750" indent="-285750">
              <a:buFont typeface="Arial"/>
              <a:buChar char="•"/>
            </a:pPr>
            <a:r>
              <a:rPr lang="en" b="1" dirty="0">
                <a:latin typeface="Arial" panose="020B0604020202020204" pitchFamily="34" charset="0"/>
                <a:cs typeface="Arial" panose="020B0604020202020204" pitchFamily="34" charset="0"/>
              </a:rPr>
              <a:t>POC </a:t>
            </a:r>
            <a:r>
              <a:rPr lang="en" dirty="0">
                <a:latin typeface="Arial" panose="020B0604020202020204" pitchFamily="34" charset="0"/>
                <a:cs typeface="Arial" panose="020B0604020202020204" pitchFamily="34" charset="0"/>
              </a:rPr>
              <a:t>technologies </a:t>
            </a:r>
            <a:r>
              <a:rPr lang="en" b="1" dirty="0">
                <a:latin typeface="Arial" panose="020B0604020202020204" pitchFamily="34" charset="0"/>
                <a:cs typeface="Arial" panose="020B0604020202020204" pitchFamily="34" charset="0"/>
              </a:rPr>
              <a:t>must be considered and used as part of the algorithm</a:t>
            </a:r>
            <a:r>
              <a:rPr lang="en-US" b="1" dirty="0">
                <a:latin typeface="Arial" panose="020B0604020202020204" pitchFamily="34" charset="0"/>
                <a:cs typeface="Arial" panose="020B0604020202020204" pitchFamily="34" charset="0"/>
              </a:rPr>
              <a:t>'s</a:t>
            </a:r>
            <a:r>
              <a:rPr lang="en" b="1" dirty="0">
                <a:latin typeface="Arial" panose="020B0604020202020204" pitchFamily="34" charset="0"/>
                <a:cs typeface="Arial" panose="020B0604020202020204" pitchFamily="34" charset="0"/>
              </a:rPr>
              <a:t> current </a:t>
            </a:r>
            <a:r>
              <a:rPr lang="en" dirty="0">
                <a:latin typeface="Arial" panose="020B0604020202020204" pitchFamily="34" charset="0"/>
                <a:cs typeface="Arial" panose="020B0604020202020204" pitchFamily="34" charset="0"/>
              </a:rPr>
              <a:t>diagnosis of infants at each time where a NAAT/NAT is necessary.</a:t>
            </a:r>
          </a:p>
          <a:p>
            <a:endParaRPr lang="en-US" dirty="0">
              <a:latin typeface="Arial" panose="020B0604020202020204" pitchFamily="34" charset="0"/>
              <a:cs typeface="Arial" panose="020B0604020202020204" pitchFamily="34" charset="0"/>
            </a:endParaRPr>
          </a:p>
          <a:p>
            <a:pPr marL="285750" indent="-285750">
              <a:buFont typeface="Arial"/>
              <a:buChar char="•"/>
            </a:pPr>
            <a:r>
              <a:rPr lang="en" dirty="0">
                <a:latin typeface="Arial" panose="020B0604020202020204" pitchFamily="34" charset="0"/>
                <a:cs typeface="Arial" panose="020B0604020202020204" pitchFamily="34" charset="0"/>
              </a:rPr>
              <a:t>Access to </a:t>
            </a:r>
            <a:r>
              <a:rPr lang="en" b="1" dirty="0">
                <a:latin typeface="Arial" panose="020B0604020202020204" pitchFamily="34" charset="0"/>
                <a:cs typeface="Arial" panose="020B0604020202020204" pitchFamily="34" charset="0"/>
              </a:rPr>
              <a:t>quality diagnostic tests </a:t>
            </a:r>
            <a:r>
              <a:rPr lang="en" dirty="0">
                <a:latin typeface="Arial" panose="020B0604020202020204" pitchFamily="34" charset="0"/>
                <a:cs typeface="Arial" panose="020B0604020202020204" pitchFamily="34" charset="0"/>
              </a:rPr>
              <a:t>must be continually expanded to meet the needs in terms of screening and monitoring ( serology, molecular, CD4, etc.).</a:t>
            </a:r>
          </a:p>
          <a:p>
            <a:pPr marL="285750" indent="-285750">
              <a:buFont typeface="Arial"/>
              <a:buChar char="•"/>
            </a:pPr>
            <a:endParaRPr lang="en-US" dirty="0">
              <a:latin typeface="Arial" panose="020B0604020202020204" pitchFamily="34" charset="0"/>
              <a:cs typeface="Arial" panose="020B0604020202020204" pitchFamily="34" charset="0"/>
            </a:endParaRPr>
          </a:p>
          <a:p>
            <a:pPr marL="285750" indent="-285750">
              <a:buFont typeface="Arial"/>
              <a:buChar char="•"/>
            </a:pPr>
            <a:r>
              <a:rPr lang="en" dirty="0">
                <a:latin typeface="Arial" panose="020B0604020202020204" pitchFamily="34" charset="0"/>
                <a:cs typeface="Arial" panose="020B0604020202020204" pitchFamily="34" charset="0"/>
              </a:rPr>
              <a:t>Resources​ human trained, proper maintenance, and insurance​ quality are of crucial importance.</a:t>
            </a:r>
            <a:endParaRPr lang="en-GB" dirty="0">
              <a:latin typeface="Arial" panose="020B0604020202020204" pitchFamily="34" charset="0"/>
              <a:cs typeface="Arial" panose="020B0604020202020204" pitchFamily="34" charset="0"/>
            </a:endParaRPr>
          </a:p>
        </p:txBody>
      </p:sp>
      <p:sp>
        <p:nvSpPr>
          <p:cNvPr id="3" name="Text Placeholder 4">
            <a:extLst>
              <a:ext uri="{FF2B5EF4-FFF2-40B4-BE49-F238E27FC236}">
                <a16:creationId xmlns:a16="http://schemas.microsoft.com/office/drawing/2014/main" id="{75A69B3D-276E-B927-E874-46D703899CBF}"/>
              </a:ext>
            </a:extLst>
          </p:cNvPr>
          <p:cNvSpPr txBox="1">
            <a:spLocks/>
          </p:cNvSpPr>
          <p:nvPr/>
        </p:nvSpPr>
        <p:spPr>
          <a:xfrm>
            <a:off x="7530379" y="2806877"/>
            <a:ext cx="4566886" cy="3898979"/>
          </a:xfrm>
          <a:prstGeom prst="rect">
            <a:avLst/>
          </a:prstGeom>
          <a:solidFill>
            <a:schemeClr val="accent1">
              <a:lumMod val="40000"/>
              <a:lumOff val="60000"/>
            </a:schemeClr>
          </a:solidFill>
        </p:spPr>
        <p:txBody>
          <a:bodyPr lIns="91440" tIns="45720" rIns="91440" bIns="4572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 sz="2000" b="1" dirty="0">
                <a:solidFill>
                  <a:srgbClr val="0070C0"/>
                </a:solidFill>
              </a:rPr>
              <a:t>POLICY ANALYSIS OF 31 COUNTRIES IN THE AFRO REGION (2022)</a:t>
            </a:r>
          </a:p>
          <a:p>
            <a:pPr marL="0" indent="0">
              <a:buNone/>
            </a:pPr>
            <a:r>
              <a:rPr lang="en" sz="2000" b="1" dirty="0">
                <a:solidFill>
                  <a:srgbClr val="0070C0"/>
                </a:solidFill>
              </a:rPr>
              <a:t>87.1% of </a:t>
            </a:r>
            <a:r>
              <a:rPr lang="en" sz="2000" b="1" dirty="0" err="1">
                <a:solidFill>
                  <a:srgbClr val="0070C0"/>
                </a:solidFill>
              </a:rPr>
              <a:t>programs</a:t>
            </a:r>
            <a:r>
              <a:rPr lang="en" sz="2000" b="1" dirty="0">
                <a:solidFill>
                  <a:srgbClr val="0070C0"/>
                </a:solidFill>
              </a:rPr>
              <a:t> </a:t>
            </a:r>
            <a:r>
              <a:rPr lang="en" sz="2000" b="1" dirty="0" err="1">
                <a:solidFill>
                  <a:srgbClr val="0070C0"/>
                </a:solidFill>
              </a:rPr>
              <a:t>national</a:t>
            </a:r>
            <a:r>
              <a:rPr lang="en" sz="2000" b="1" dirty="0">
                <a:solidFill>
                  <a:srgbClr val="0070C0"/>
                </a:solidFill>
              </a:rPr>
              <a:t> </a:t>
            </a:r>
            <a:r>
              <a:rPr lang="en" sz="2000" b="1" dirty="0" err="1">
                <a:solidFill>
                  <a:srgbClr val="0070C0"/>
                </a:solidFill>
              </a:rPr>
              <a:t>have</a:t>
            </a:r>
            <a:r>
              <a:rPr lang="en" sz="2000" b="1" dirty="0">
                <a:solidFill>
                  <a:srgbClr val="0070C0"/>
                </a:solidFill>
              </a:rPr>
              <a:t> </a:t>
            </a:r>
            <a:r>
              <a:rPr lang="en" sz="2000" b="1" dirty="0" err="1">
                <a:solidFill>
                  <a:srgbClr val="0070C0"/>
                </a:solidFill>
              </a:rPr>
              <a:t>reported</a:t>
            </a:r>
            <a:r>
              <a:rPr lang="en" sz="2000" b="1" dirty="0">
                <a:solidFill>
                  <a:srgbClr val="0070C0"/>
                </a:solidFill>
              </a:rPr>
              <a:t> </a:t>
            </a:r>
            <a:r>
              <a:rPr lang="en" sz="2000" b="1" dirty="0" err="1">
                <a:solidFill>
                  <a:srgbClr val="0070C0"/>
                </a:solidFill>
              </a:rPr>
              <a:t>adoption</a:t>
            </a:r>
            <a:r>
              <a:rPr lang="en" sz="2000" b="1" dirty="0">
                <a:solidFill>
                  <a:srgbClr val="0070C0"/>
                </a:solidFill>
              </a:rPr>
              <a:t> point-of </a:t>
            </a:r>
            <a:r>
              <a:rPr lang="en" sz="2000" dirty="0" err="1">
                <a:solidFill>
                  <a:srgbClr val="0070C0"/>
                </a:solidFill>
              </a:rPr>
              <a:t>-care </a:t>
            </a:r>
            <a:r>
              <a:rPr lang="en" sz="2000" dirty="0">
                <a:solidFill>
                  <a:srgbClr val="0070C0"/>
                </a:solidFill>
              </a:rPr>
              <a:t>infant </a:t>
            </a:r>
            <a:r>
              <a:rPr lang="en" sz="2000" dirty="0" err="1">
                <a:solidFill>
                  <a:srgbClr val="0070C0"/>
                </a:solidFill>
              </a:rPr>
              <a:t>diagnosis </a:t>
            </a:r>
            <a:r>
              <a:rPr lang="en" sz="2000" dirty="0">
                <a:solidFill>
                  <a:srgbClr val="0070C0"/>
                </a:solidFill>
              </a:rPr>
              <a:t>policy and </a:t>
            </a:r>
            <a:r>
              <a:rPr lang="en" sz="2000" dirty="0" err="1">
                <a:solidFill>
                  <a:srgbClr val="0070C0"/>
                </a:solidFill>
              </a:rPr>
              <a:t>receipt </a:t>
            </a:r>
            <a:r>
              <a:rPr lang="en" sz="2000" dirty="0">
                <a:solidFill>
                  <a:srgbClr val="0070C0"/>
                </a:solidFill>
              </a:rPr>
              <a:t>of </a:t>
            </a:r>
            <a:r>
              <a:rPr lang="en" sz="2000" dirty="0" err="1">
                <a:solidFill>
                  <a:srgbClr val="0070C0"/>
                </a:solidFill>
              </a:rPr>
              <a:t>approval</a:t>
            </a:r>
            <a:r>
              <a:rPr lang="en" sz="2000" dirty="0">
                <a:solidFill>
                  <a:srgbClr val="0070C0"/>
                </a:solidFill>
              </a:rPr>
              <a:t> </a:t>
            </a:r>
            <a:r>
              <a:rPr lang="en" sz="2000" dirty="0" err="1">
                <a:solidFill>
                  <a:srgbClr val="0070C0"/>
                </a:solidFill>
              </a:rPr>
              <a:t>regulatory</a:t>
            </a:r>
            <a:r>
              <a:rPr lang="en" sz="2000" dirty="0">
                <a:solidFill>
                  <a:srgbClr val="0070C0"/>
                </a:solidFill>
              </a:rPr>
              <a:t> </a:t>
            </a:r>
            <a:r>
              <a:rPr lang="en" sz="2000" dirty="0" err="1">
                <a:solidFill>
                  <a:srgbClr val="0070C0"/>
                </a:solidFill>
              </a:rPr>
              <a:t>national point-of -care </a:t>
            </a:r>
            <a:r>
              <a:rPr lang="en" sz="2000" dirty="0">
                <a:solidFill>
                  <a:srgbClr val="0070C0"/>
                </a:solidFill>
              </a:rPr>
              <a:t>infant </a:t>
            </a:r>
            <a:r>
              <a:rPr lang="en" sz="2000" dirty="0" err="1">
                <a:solidFill>
                  <a:srgbClr val="0070C0"/>
                </a:solidFill>
              </a:rPr>
              <a:t>diagnostic </a:t>
            </a:r>
            <a:r>
              <a:rPr lang="en" sz="2000" dirty="0">
                <a:solidFill>
                  <a:srgbClr val="0070C0"/>
                </a:solidFill>
              </a:rPr>
              <a:t>technologies , </a:t>
            </a:r>
            <a:r>
              <a:rPr lang="en" sz="2000" b="1" dirty="0">
                <a:solidFill>
                  <a:srgbClr val="0070C0"/>
                </a:solidFill>
              </a:rPr>
              <a:t>BUT the </a:t>
            </a:r>
            <a:r>
              <a:rPr lang="en" sz="2000" b="1" dirty="0" err="1">
                <a:solidFill>
                  <a:srgbClr val="0070C0"/>
                </a:solidFill>
              </a:rPr>
              <a:t>implementation</a:t>
            </a:r>
            <a:r>
              <a:rPr lang="en" sz="2000" b="1" dirty="0">
                <a:solidFill>
                  <a:srgbClr val="0070C0"/>
                </a:solidFill>
              </a:rPr>
              <a:t> </a:t>
            </a:r>
            <a:r>
              <a:rPr lang="en" sz="2000" b="1" dirty="0" err="1">
                <a:solidFill>
                  <a:srgbClr val="0070C0"/>
                </a:solidFill>
              </a:rPr>
              <a:t>implementation of </a:t>
            </a:r>
            <a:r>
              <a:rPr lang="en" sz="2000" b="1" dirty="0">
                <a:solidFill>
                  <a:srgbClr val="0070C0"/>
                </a:solidFill>
              </a:rPr>
              <a:t>the policy </a:t>
            </a:r>
            <a:r>
              <a:rPr lang="en" sz="2000" b="1" dirty="0" err="1">
                <a:solidFill>
                  <a:srgbClr val="0070C0"/>
                </a:solidFill>
              </a:rPr>
              <a:t>remains </a:t>
            </a:r>
            <a:r>
              <a:rPr lang="en" sz="2000" b="1" dirty="0">
                <a:solidFill>
                  <a:srgbClr val="0070C0"/>
                </a:solidFill>
              </a:rPr>
              <a:t>a </a:t>
            </a:r>
            <a:r>
              <a:rPr lang="en" sz="2000" b="1" dirty="0" err="1">
                <a:solidFill>
                  <a:srgbClr val="0070C0"/>
                </a:solidFill>
              </a:rPr>
              <a:t>challenge </a:t>
            </a:r>
            <a:r>
              <a:rPr lang="en" sz="2000" b="1" dirty="0">
                <a:solidFill>
                  <a:srgbClr val="0070C0"/>
                </a:solidFill>
              </a:rPr>
              <a:t>with </a:t>
            </a:r>
            <a:r>
              <a:rPr lang="en" sz="2000" b="1" dirty="0" err="1">
                <a:solidFill>
                  <a:srgbClr val="0070C0"/>
                </a:solidFill>
              </a:rPr>
              <a:t>low </a:t>
            </a:r>
            <a:r>
              <a:rPr lang="en" sz="2000" b="1" dirty="0">
                <a:solidFill>
                  <a:srgbClr val="0070C0"/>
                </a:solidFill>
              </a:rPr>
              <a:t>coverage ( </a:t>
            </a:r>
            <a:r>
              <a:rPr lang="en" sz="2000" b="1" dirty="0" err="1">
                <a:solidFill>
                  <a:srgbClr val="0070C0"/>
                </a:solidFill>
              </a:rPr>
              <a:t>up to </a:t>
            </a:r>
            <a:r>
              <a:rPr lang="en" sz="2000" b="1" dirty="0">
                <a:solidFill>
                  <a:srgbClr val="0070C0"/>
                </a:solidFill>
              </a:rPr>
              <a:t>50%)</a:t>
            </a:r>
            <a:endParaRPr lang="en-US" sz="2000" b="1" dirty="0"/>
          </a:p>
        </p:txBody>
      </p:sp>
      <p:pic>
        <p:nvPicPr>
          <p:cNvPr id="8" name="Picture 19">
            <a:extLst>
              <a:ext uri="{FF2B5EF4-FFF2-40B4-BE49-F238E27FC236}">
                <a16:creationId xmlns:a16="http://schemas.microsoft.com/office/drawing/2014/main" id="{86648C4B-EC8F-E3CB-F21F-B597FF983E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4626" y="549875"/>
            <a:ext cx="2019968" cy="63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ce réservé du numéro de diapositive 8">
            <a:extLst>
              <a:ext uri="{FF2B5EF4-FFF2-40B4-BE49-F238E27FC236}">
                <a16:creationId xmlns:a16="http://schemas.microsoft.com/office/drawing/2014/main" id="{04B8E966-3C6A-C8B2-97F5-BFED550ADAB4}"/>
              </a:ext>
            </a:extLst>
          </p:cNvPr>
          <p:cNvSpPr>
            <a:spLocks noGrp="1"/>
          </p:cNvSpPr>
          <p:nvPr>
            <p:ph type="sldNum" sz="quarter" idx="12"/>
          </p:nvPr>
        </p:nvSpPr>
        <p:spPr/>
        <p:txBody>
          <a:bodyPr/>
          <a:lstStyle/>
          <a:p>
            <a:fld id="{213E468A-9C39-4973-8E29-9EA34C3CEE4C}" type="slidenum">
              <a:rPr lang="en-US" smtClean="0"/>
              <a:t>33</a:t>
            </a:fld>
            <a:endParaRPr lang="en-US"/>
          </a:p>
        </p:txBody>
      </p:sp>
    </p:spTree>
    <p:extLst>
      <p:ext uri="{BB962C8B-B14F-4D97-AF65-F5344CB8AC3E}">
        <p14:creationId xmlns:p14="http://schemas.microsoft.com/office/powerpoint/2010/main" val="1193917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3D343D0-77E3-7B55-32A1-18A6EBD28AB5}"/>
              </a:ext>
            </a:extLst>
          </p:cNvPr>
          <p:cNvSpPr>
            <a:spLocks noGrp="1"/>
          </p:cNvSpPr>
          <p:nvPr>
            <p:ph type="sldNum" sz="quarter" idx="12"/>
          </p:nvPr>
        </p:nvSpPr>
        <p:spPr/>
        <p:txBody>
          <a:bodyPr/>
          <a:lstStyle/>
          <a:p>
            <a:fld id="{9C76743F-1313-461D-A8BB-BD3DB3E43DC2}" type="slidenum">
              <a:rPr lang="en-GB" smtClean="0"/>
              <a:t>4</a:t>
            </a:fld>
            <a:endParaRPr lang="en-GB"/>
          </a:p>
        </p:txBody>
      </p:sp>
      <p:pic>
        <p:nvPicPr>
          <p:cNvPr id="12" name="Picture 11" descr="A graph of people living with hiv&#10;&#10;Description automatically generated">
            <a:extLst>
              <a:ext uri="{FF2B5EF4-FFF2-40B4-BE49-F238E27FC236}">
                <a16:creationId xmlns:a16="http://schemas.microsoft.com/office/drawing/2014/main" id="{2201705D-0B85-FC9E-34C7-4DEF67908E0E}"/>
              </a:ext>
            </a:extLst>
          </p:cNvPr>
          <p:cNvPicPr>
            <a:picLocks noChangeAspect="1"/>
          </p:cNvPicPr>
          <p:nvPr/>
        </p:nvPicPr>
        <p:blipFill rotWithShape="1">
          <a:blip r:embed="rId3">
            <a:extLst>
              <a:ext uri="{28A0092B-C50C-407E-A947-70E740481C1C}">
                <a14:useLocalDpi xmlns:a14="http://schemas.microsoft.com/office/drawing/2010/main" val="0"/>
              </a:ext>
            </a:extLst>
          </a:blip>
          <a:srcRect b="15149"/>
          <a:stretch/>
        </p:blipFill>
        <p:spPr>
          <a:xfrm>
            <a:off x="60722" y="691370"/>
            <a:ext cx="4036653" cy="2533757"/>
          </a:xfrm>
          <a:prstGeom prst="rect">
            <a:avLst/>
          </a:prstGeom>
        </p:spPr>
      </p:pic>
      <p:pic>
        <p:nvPicPr>
          <p:cNvPr id="18" name="Image 17">
            <a:extLst>
              <a:ext uri="{FF2B5EF4-FFF2-40B4-BE49-F238E27FC236}">
                <a16:creationId xmlns:a16="http://schemas.microsoft.com/office/drawing/2014/main" id="{4A4D4F6B-2FA8-4371-7ABF-09F34BA39C0A}"/>
              </a:ext>
            </a:extLst>
          </p:cNvPr>
          <p:cNvPicPr>
            <a:picLocks noChangeAspect="1"/>
          </p:cNvPicPr>
          <p:nvPr/>
        </p:nvPicPr>
        <p:blipFill>
          <a:blip r:embed="rId4"/>
          <a:stretch>
            <a:fillRect/>
          </a:stretch>
        </p:blipFill>
        <p:spPr>
          <a:xfrm>
            <a:off x="60722" y="3672995"/>
            <a:ext cx="3966777" cy="2797844"/>
          </a:xfrm>
          <a:prstGeom prst="rect">
            <a:avLst/>
          </a:prstGeom>
        </p:spPr>
      </p:pic>
      <p:pic>
        <p:nvPicPr>
          <p:cNvPr id="24" name="Image 23">
            <a:extLst>
              <a:ext uri="{FF2B5EF4-FFF2-40B4-BE49-F238E27FC236}">
                <a16:creationId xmlns:a16="http://schemas.microsoft.com/office/drawing/2014/main" id="{A646C683-F4AF-871B-09A2-A3E593DF2985}"/>
              </a:ext>
            </a:extLst>
          </p:cNvPr>
          <p:cNvPicPr>
            <a:picLocks noChangeAspect="1"/>
          </p:cNvPicPr>
          <p:nvPr/>
        </p:nvPicPr>
        <p:blipFill>
          <a:blip r:embed="rId5"/>
          <a:stretch>
            <a:fillRect/>
          </a:stretch>
        </p:blipFill>
        <p:spPr>
          <a:xfrm rot="5400000">
            <a:off x="9314301" y="3706581"/>
            <a:ext cx="5072839" cy="145709"/>
          </a:xfrm>
          <a:prstGeom prst="rect">
            <a:avLst/>
          </a:prstGeom>
        </p:spPr>
      </p:pic>
      <p:sp>
        <p:nvSpPr>
          <p:cNvPr id="26" name="ZoneTexte 25">
            <a:extLst>
              <a:ext uri="{FF2B5EF4-FFF2-40B4-BE49-F238E27FC236}">
                <a16:creationId xmlns:a16="http://schemas.microsoft.com/office/drawing/2014/main" id="{E372ED73-8963-16E6-EA16-1E11E62DDDDC}"/>
              </a:ext>
            </a:extLst>
          </p:cNvPr>
          <p:cNvSpPr txBox="1"/>
          <p:nvPr/>
        </p:nvSpPr>
        <p:spPr>
          <a:xfrm>
            <a:off x="7634160" y="2497205"/>
            <a:ext cx="4415128" cy="369332"/>
          </a:xfrm>
          <a:prstGeom prst="rect">
            <a:avLst/>
          </a:prstGeom>
          <a:solidFill>
            <a:schemeClr val="bg1"/>
          </a:solidFill>
        </p:spPr>
        <p:txBody>
          <a:bodyPr wrap="square" rtlCol="0">
            <a:spAutoFit/>
          </a:bodyPr>
          <a:lstStyle/>
          <a:p>
            <a:r>
              <a:rPr lang="fr-FR" dirty="0" err="1"/>
              <a:t>Knowledge</a:t>
            </a:r>
            <a:r>
              <a:rPr lang="fr-FR" dirty="0"/>
              <a:t> of </a:t>
            </a:r>
            <a:r>
              <a:rPr lang="fr-FR" dirty="0" err="1"/>
              <a:t>status</a:t>
            </a:r>
            <a:r>
              <a:rPr lang="fr-FR" dirty="0"/>
              <a:t> &lt; </a:t>
            </a:r>
            <a:r>
              <a:rPr lang="fr-FR" dirty="0" err="1"/>
              <a:t>target</a:t>
            </a:r>
            <a:endParaRPr lang="fr-FR" dirty="0"/>
          </a:p>
        </p:txBody>
      </p:sp>
      <p:sp>
        <p:nvSpPr>
          <p:cNvPr id="3" name="Title 8">
            <a:extLst>
              <a:ext uri="{FF2B5EF4-FFF2-40B4-BE49-F238E27FC236}">
                <a16:creationId xmlns:a16="http://schemas.microsoft.com/office/drawing/2014/main" id="{04E8DBD7-5A46-DA6F-7CAD-1B0EC5CD905C}"/>
              </a:ext>
            </a:extLst>
          </p:cNvPr>
          <p:cNvSpPr txBox="1">
            <a:spLocks noChangeArrowheads="1"/>
          </p:cNvSpPr>
          <p:nvPr/>
        </p:nvSpPr>
        <p:spPr>
          <a:xfrm>
            <a:off x="-1" y="-4356"/>
            <a:ext cx="12192000" cy="682912"/>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bg1"/>
                </a:solidFill>
                <a:latin typeface="Calibri" panose="020F0502020204030204" pitchFamily="34" charset="0"/>
                <a:cs typeface="Calibri" panose="020F0502020204030204" pitchFamily="34" charset="0"/>
              </a:rPr>
              <a:t>Epidemiological Profile Latin America and Caribbean</a:t>
            </a:r>
            <a:endParaRPr lang="en-US" altLang="en-US" sz="3600"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261A52A4-CFE4-6F05-3B64-9B92B0635E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0217" y="691839"/>
            <a:ext cx="3612757" cy="2595499"/>
          </a:xfrm>
          <a:prstGeom prst="rect">
            <a:avLst/>
          </a:prstGeom>
        </p:spPr>
      </p:pic>
      <p:pic>
        <p:nvPicPr>
          <p:cNvPr id="15" name="Picture 14">
            <a:extLst>
              <a:ext uri="{FF2B5EF4-FFF2-40B4-BE49-F238E27FC236}">
                <a16:creationId xmlns:a16="http://schemas.microsoft.com/office/drawing/2014/main" id="{C105FD3D-1BA7-E43E-6659-6644D9456360}"/>
              </a:ext>
            </a:extLst>
          </p:cNvPr>
          <p:cNvPicPr>
            <a:picLocks noChangeAspect="1"/>
          </p:cNvPicPr>
          <p:nvPr/>
        </p:nvPicPr>
        <p:blipFill>
          <a:blip r:embed="rId7"/>
          <a:stretch>
            <a:fillRect/>
          </a:stretch>
        </p:blipFill>
        <p:spPr>
          <a:xfrm>
            <a:off x="3873361" y="2900675"/>
            <a:ext cx="3928805" cy="1544639"/>
          </a:xfrm>
          <a:prstGeom prst="rect">
            <a:avLst/>
          </a:prstGeom>
        </p:spPr>
      </p:pic>
      <p:pic>
        <p:nvPicPr>
          <p:cNvPr id="16" name="Image 2">
            <a:extLst>
              <a:ext uri="{FF2B5EF4-FFF2-40B4-BE49-F238E27FC236}">
                <a16:creationId xmlns:a16="http://schemas.microsoft.com/office/drawing/2014/main" id="{A0A4C8BC-D00D-D290-1EB0-0608198F9566}"/>
              </a:ext>
            </a:extLst>
          </p:cNvPr>
          <p:cNvPicPr>
            <a:picLocks noChangeAspect="1"/>
          </p:cNvPicPr>
          <p:nvPr/>
        </p:nvPicPr>
        <p:blipFill rotWithShape="1">
          <a:blip r:embed="rId8"/>
          <a:srcRect b="7416"/>
          <a:stretch/>
        </p:blipFill>
        <p:spPr>
          <a:xfrm>
            <a:off x="7784171" y="3815641"/>
            <a:ext cx="3949900" cy="2723271"/>
          </a:xfrm>
          <a:prstGeom prst="rect">
            <a:avLst/>
          </a:prstGeom>
        </p:spPr>
      </p:pic>
    </p:spTree>
    <p:extLst>
      <p:ext uri="{BB962C8B-B14F-4D97-AF65-F5344CB8AC3E}">
        <p14:creationId xmlns:p14="http://schemas.microsoft.com/office/powerpoint/2010/main" val="519572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AE0D20-93A0-4416-900C-6F7CE41D77D5}"/>
              </a:ext>
            </a:extLst>
          </p:cNvPr>
          <p:cNvSpPr>
            <a:spLocks noGrp="1"/>
          </p:cNvSpPr>
          <p:nvPr>
            <p:ph idx="1"/>
          </p:nvPr>
        </p:nvSpPr>
        <p:spPr>
          <a:xfrm>
            <a:off x="5671931" y="958374"/>
            <a:ext cx="6130100" cy="1459003"/>
          </a:xfrm>
        </p:spPr>
        <p:txBody>
          <a:bodyPr vert="horz" lIns="91440" tIns="45720" rIns="91440" bIns="45720" rtlCol="0" anchor="t">
            <a:normAutofit/>
          </a:bodyPr>
          <a:lstStyle/>
          <a:p>
            <a:pPr marL="0" indent="0">
              <a:lnSpc>
                <a:spcPct val="100000"/>
              </a:lnSpc>
              <a:buNone/>
            </a:pPr>
            <a:r>
              <a:rPr lang="fr-FR" sz="2000" dirty="0">
                <a:ea typeface="+mn-lt"/>
                <a:cs typeface="+mn-lt"/>
              </a:rPr>
              <a:t>The 3-test </a:t>
            </a:r>
            <a:r>
              <a:rPr lang="fr-FR" sz="2000" dirty="0" err="1">
                <a:ea typeface="+mn-lt"/>
                <a:cs typeface="+mn-lt"/>
              </a:rPr>
              <a:t>strategy</a:t>
            </a:r>
            <a:r>
              <a:rPr lang="fr-FR" sz="2000" dirty="0">
                <a:ea typeface="+mn-lt"/>
                <a:cs typeface="+mn-lt"/>
              </a:rPr>
              <a:t> </a:t>
            </a:r>
            <a:r>
              <a:rPr lang="fr-FR" sz="2000" dirty="0" err="1">
                <a:ea typeface="+mn-lt"/>
                <a:cs typeface="+mn-lt"/>
              </a:rPr>
              <a:t>maintains</a:t>
            </a:r>
            <a:r>
              <a:rPr lang="fr-FR" sz="2000" dirty="0">
                <a:ea typeface="+mn-lt"/>
                <a:cs typeface="+mn-lt"/>
              </a:rPr>
              <a:t> a PPV of at least 99% for </a:t>
            </a:r>
            <a:r>
              <a:rPr lang="fr-FR" sz="2000" dirty="0" err="1">
                <a:ea typeface="+mn-lt"/>
                <a:cs typeface="+mn-lt"/>
              </a:rPr>
              <a:t>both</a:t>
            </a:r>
            <a:r>
              <a:rPr lang="fr-FR" sz="2000" dirty="0">
                <a:ea typeface="+mn-lt"/>
                <a:cs typeface="+mn-lt"/>
              </a:rPr>
              <a:t> high and </a:t>
            </a:r>
            <a:r>
              <a:rPr lang="fr-FR" sz="2000" dirty="0" err="1">
                <a:ea typeface="+mn-lt"/>
                <a:cs typeface="+mn-lt"/>
              </a:rPr>
              <a:t>low</a:t>
            </a:r>
            <a:r>
              <a:rPr lang="fr-FR" sz="2000" dirty="0">
                <a:ea typeface="+mn-lt"/>
                <a:cs typeface="+mn-lt"/>
              </a:rPr>
              <a:t> HIV </a:t>
            </a:r>
            <a:r>
              <a:rPr lang="fr-FR" sz="2000" dirty="0" err="1">
                <a:ea typeface="+mn-lt"/>
                <a:cs typeface="+mn-lt"/>
              </a:rPr>
              <a:t>testing</a:t>
            </a:r>
            <a:r>
              <a:rPr lang="fr-FR" sz="2000" dirty="0">
                <a:ea typeface="+mn-lt"/>
                <a:cs typeface="+mn-lt"/>
              </a:rPr>
              <a:t> </a:t>
            </a:r>
            <a:r>
              <a:rPr lang="fr-FR" sz="2000" dirty="0" err="1">
                <a:ea typeface="+mn-lt"/>
                <a:cs typeface="+mn-lt"/>
              </a:rPr>
              <a:t>positivity</a:t>
            </a:r>
            <a:r>
              <a:rPr lang="fr-FR" sz="2000" dirty="0">
                <a:ea typeface="+mn-lt"/>
                <a:cs typeface="+mn-lt"/>
              </a:rPr>
              <a:t> rate settings</a:t>
            </a:r>
            <a:endParaRPr lang="en-US" sz="2000" i="1" dirty="0">
              <a:cs typeface="Arial"/>
            </a:endParaRPr>
          </a:p>
        </p:txBody>
      </p:sp>
      <p:graphicFrame>
        <p:nvGraphicFramePr>
          <p:cNvPr id="9" name="Table 8">
            <a:extLst>
              <a:ext uri="{FF2B5EF4-FFF2-40B4-BE49-F238E27FC236}">
                <a16:creationId xmlns:a16="http://schemas.microsoft.com/office/drawing/2014/main" id="{1AD59DD0-8F68-47E3-9E38-D58B8858F64D}"/>
              </a:ext>
            </a:extLst>
          </p:cNvPr>
          <p:cNvGraphicFramePr>
            <a:graphicFrameLocks noGrp="1"/>
          </p:cNvGraphicFramePr>
          <p:nvPr>
            <p:extLst>
              <p:ext uri="{D42A27DB-BD31-4B8C-83A1-F6EECF244321}">
                <p14:modId xmlns:p14="http://schemas.microsoft.com/office/powerpoint/2010/main" val="670846605"/>
              </p:ext>
            </p:extLst>
          </p:nvPr>
        </p:nvGraphicFramePr>
        <p:xfrm>
          <a:off x="99753" y="1004373"/>
          <a:ext cx="5245970" cy="2651760"/>
        </p:xfrm>
        <a:graphic>
          <a:graphicData uri="http://schemas.openxmlformats.org/drawingml/2006/table">
            <a:tbl>
              <a:tblPr firstRow="1" bandRow="1">
                <a:tableStyleId>{93296810-A885-4BE3-A3E7-6D5BEEA58F35}</a:tableStyleId>
              </a:tblPr>
              <a:tblGrid>
                <a:gridCol w="959130">
                  <a:extLst>
                    <a:ext uri="{9D8B030D-6E8A-4147-A177-3AD203B41FA5}">
                      <a16:colId xmlns:a16="http://schemas.microsoft.com/office/drawing/2014/main" val="1021871640"/>
                    </a:ext>
                  </a:extLst>
                </a:gridCol>
                <a:gridCol w="1035096">
                  <a:extLst>
                    <a:ext uri="{9D8B030D-6E8A-4147-A177-3AD203B41FA5}">
                      <a16:colId xmlns:a16="http://schemas.microsoft.com/office/drawing/2014/main" val="2464830853"/>
                    </a:ext>
                  </a:extLst>
                </a:gridCol>
                <a:gridCol w="1294228">
                  <a:extLst>
                    <a:ext uri="{9D8B030D-6E8A-4147-A177-3AD203B41FA5}">
                      <a16:colId xmlns:a16="http://schemas.microsoft.com/office/drawing/2014/main" val="2010626281"/>
                    </a:ext>
                  </a:extLst>
                </a:gridCol>
                <a:gridCol w="914400">
                  <a:extLst>
                    <a:ext uri="{9D8B030D-6E8A-4147-A177-3AD203B41FA5}">
                      <a16:colId xmlns:a16="http://schemas.microsoft.com/office/drawing/2014/main" val="444631883"/>
                    </a:ext>
                  </a:extLst>
                </a:gridCol>
                <a:gridCol w="1043116">
                  <a:extLst>
                    <a:ext uri="{9D8B030D-6E8A-4147-A177-3AD203B41FA5}">
                      <a16:colId xmlns:a16="http://schemas.microsoft.com/office/drawing/2014/main" val="3172815517"/>
                    </a:ext>
                  </a:extLst>
                </a:gridCol>
              </a:tblGrid>
              <a:tr h="450158">
                <a:tc>
                  <a:txBody>
                    <a:bodyPr/>
                    <a:lstStyle/>
                    <a:p>
                      <a:pPr algn="ctr"/>
                      <a:r>
                        <a:rPr lang="en-US" sz="1200" dirty="0"/>
                        <a:t>Prevalence among testing population</a:t>
                      </a:r>
                      <a:endParaRPr lang="en-US" sz="1200" dirty="0">
                        <a:latin typeface="Arial"/>
                        <a:ea typeface="Arial" charset="0"/>
                        <a:cs typeface="Arial"/>
                      </a:endParaRPr>
                    </a:p>
                  </a:txBody>
                  <a:tcPr marL="68580" marR="68580" marT="34290" marB="34290" anchor="ctr"/>
                </a:tc>
                <a:tc>
                  <a:txBody>
                    <a:bodyPr/>
                    <a:lstStyle/>
                    <a:p>
                      <a:pPr algn="ctr"/>
                      <a:r>
                        <a:rPr lang="en-US" sz="1200" dirty="0"/>
                        <a:t>Per 100,000 tested</a:t>
                      </a:r>
                      <a:endParaRPr lang="en-US" sz="1200" dirty="0">
                        <a:latin typeface="Arial"/>
                        <a:ea typeface="Arial" charset="0"/>
                        <a:cs typeface="Arial"/>
                      </a:endParaRP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After 1 assay</a:t>
                      </a:r>
                      <a:endParaRPr lang="en-US" sz="1200" dirty="0">
                        <a:latin typeface="Arial"/>
                        <a:ea typeface="Arial" charset="0"/>
                        <a:cs typeface="Arial"/>
                      </a:endParaRP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t>After 2 assays</a:t>
                      </a:r>
                      <a:endParaRPr lang="en-US" sz="1200" dirty="0">
                        <a:latin typeface="Arial"/>
                        <a:ea typeface="Arial" charset="0"/>
                        <a:cs typeface="Arial"/>
                      </a:endParaRP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After 3 assays</a:t>
                      </a:r>
                      <a:endParaRPr lang="en-US" sz="1200" dirty="0">
                        <a:latin typeface="Arial"/>
                        <a:ea typeface="Arial" charset="0"/>
                        <a:cs typeface="Arial"/>
                      </a:endParaRPr>
                    </a:p>
                  </a:txBody>
                  <a:tcPr marL="68580" marR="68580" marT="34290" marB="34290" anchor="ctr"/>
                </a:tc>
                <a:extLst>
                  <a:ext uri="{0D108BD9-81ED-4DB2-BD59-A6C34878D82A}">
                    <a16:rowId xmlns:a16="http://schemas.microsoft.com/office/drawing/2014/main" val="4081972412"/>
                  </a:ext>
                </a:extLst>
              </a:tr>
              <a:tr h="588875">
                <a:tc>
                  <a:txBody>
                    <a:bodyPr/>
                    <a:lstStyle/>
                    <a:p>
                      <a:pPr algn="ctr"/>
                      <a:r>
                        <a:rPr lang="en-US" sz="1200" b="1" dirty="0"/>
                        <a:t>10%</a:t>
                      </a:r>
                      <a:endParaRPr lang="en-US" sz="1200" b="1" dirty="0">
                        <a:latin typeface="Arial"/>
                        <a:ea typeface="Arial" charset="0"/>
                        <a:cs typeface="Arial"/>
                      </a:endParaRP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10,000 HIV+</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90,000 HIV-</a:t>
                      </a:r>
                      <a:endParaRPr lang="en-US" sz="1200" dirty="0">
                        <a:latin typeface="Arial"/>
                        <a:ea typeface="Arial" charset="0"/>
                        <a:cs typeface="Arial"/>
                      </a:endParaRPr>
                    </a:p>
                  </a:txBody>
                  <a:tcPr marL="68580" marR="68580" marT="34290" marB="34290" anchor="ctr"/>
                </a:tc>
                <a:tc>
                  <a:txBody>
                    <a:bodyPr/>
                    <a:lstStyle/>
                    <a:p>
                      <a:pPr algn="ctr"/>
                      <a:r>
                        <a:rPr lang="en-US" sz="1200" dirty="0"/>
                        <a:t>9900 true+ (99%)</a:t>
                      </a:r>
                    </a:p>
                    <a:p>
                      <a:pPr algn="ctr"/>
                      <a:r>
                        <a:rPr lang="en-US" sz="1200" dirty="0"/>
                        <a:t>1800 false+ (2%)</a:t>
                      </a:r>
                      <a:endParaRPr lang="en-US" sz="1200" b="1" dirty="0"/>
                    </a:p>
                    <a:p>
                      <a:pPr algn="ctr"/>
                      <a:r>
                        <a:rPr lang="en-US" sz="1200" b="1" dirty="0"/>
                        <a:t>85% PPV</a:t>
                      </a:r>
                      <a:endParaRPr lang="en-US" sz="1200" dirty="0">
                        <a:latin typeface="Arial"/>
                        <a:ea typeface="Arial" charset="0"/>
                        <a:cs typeface="Arial"/>
                      </a:endParaRPr>
                    </a:p>
                  </a:txBody>
                  <a:tcPr marL="68580" marR="68580" marT="34290" marB="34290" anchor="ctr"/>
                </a:tc>
                <a:tc>
                  <a:txBody>
                    <a:bodyPr/>
                    <a:lstStyle/>
                    <a:p>
                      <a:pPr algn="ctr"/>
                      <a:r>
                        <a:rPr lang="en-US" sz="1200" dirty="0"/>
                        <a:t>9801 true+</a:t>
                      </a:r>
                    </a:p>
                    <a:p>
                      <a:pPr algn="ctr"/>
                      <a:r>
                        <a:rPr lang="en-US" sz="1200" dirty="0"/>
                        <a:t>36 false+</a:t>
                      </a:r>
                      <a:endParaRPr lang="en-US" sz="1200" b="1" dirty="0"/>
                    </a:p>
                    <a:p>
                      <a:pPr algn="ctr"/>
                      <a:r>
                        <a:rPr lang="en-US" sz="1200" b="1" u="none" dirty="0"/>
                        <a:t>99.6% PPV</a:t>
                      </a:r>
                      <a:endParaRPr lang="en-US" sz="1200" i="1" u="none" dirty="0">
                        <a:latin typeface="Arial"/>
                        <a:ea typeface="Arial" charset="0"/>
                        <a:cs typeface="Arial"/>
                      </a:endParaRPr>
                    </a:p>
                  </a:txBody>
                  <a:tcPr marL="68580" marR="68580" marT="34290" marB="34290" anchor="ctr"/>
                </a:tc>
                <a:tc>
                  <a:txBody>
                    <a:bodyPr/>
                    <a:lstStyle/>
                    <a:p>
                      <a:pPr algn="ctr"/>
                      <a:r>
                        <a:rPr lang="en-US" sz="1200" dirty="0">
                          <a:solidFill>
                            <a:srgbClr val="C00000"/>
                          </a:solidFill>
                        </a:rPr>
                        <a:t>9703 true+</a:t>
                      </a:r>
                    </a:p>
                    <a:p>
                      <a:pPr algn="ctr"/>
                      <a:r>
                        <a:rPr lang="en-US" sz="1200" dirty="0">
                          <a:solidFill>
                            <a:srgbClr val="C00000"/>
                          </a:solidFill>
                        </a:rPr>
                        <a:t>0.7 false+</a:t>
                      </a:r>
                    </a:p>
                    <a:p>
                      <a:pPr algn="ctr"/>
                      <a:r>
                        <a:rPr lang="en-US" sz="1200" b="1" u="none" dirty="0">
                          <a:solidFill>
                            <a:srgbClr val="C00000"/>
                          </a:solidFill>
                        </a:rPr>
                        <a:t>99.9% PPV</a:t>
                      </a:r>
                      <a:endParaRPr lang="en-US" sz="1200" b="1" i="1" u="none" dirty="0">
                        <a:solidFill>
                          <a:srgbClr val="C00000"/>
                        </a:solidFill>
                        <a:latin typeface="Arial"/>
                        <a:ea typeface="Arial" charset="0"/>
                        <a:cs typeface="Arial"/>
                      </a:endParaRPr>
                    </a:p>
                  </a:txBody>
                  <a:tcPr marL="68580" marR="68580" marT="34290" marB="34290" anchor="ctr"/>
                </a:tc>
                <a:extLst>
                  <a:ext uri="{0D108BD9-81ED-4DB2-BD59-A6C34878D82A}">
                    <a16:rowId xmlns:a16="http://schemas.microsoft.com/office/drawing/2014/main" val="1453766893"/>
                  </a:ext>
                </a:extLst>
              </a:tr>
              <a:tr h="588875">
                <a:tc>
                  <a:txBody>
                    <a:bodyPr/>
                    <a:lstStyle/>
                    <a:p>
                      <a:pPr algn="ctr"/>
                      <a:r>
                        <a:rPr lang="en-US" sz="1200" b="1" dirty="0"/>
                        <a:t>1%</a:t>
                      </a:r>
                      <a:endParaRPr lang="en-US" sz="1200" b="1" dirty="0">
                        <a:latin typeface="Arial"/>
                        <a:ea typeface="Arial" charset="0"/>
                        <a:cs typeface="Arial"/>
                      </a:endParaRPr>
                    </a:p>
                  </a:txBody>
                  <a:tcPr marL="68580" marR="68580" marT="34290" marB="34290" anchor="ctr"/>
                </a:tc>
                <a:tc>
                  <a:txBody>
                    <a:bodyPr/>
                    <a:lstStyle/>
                    <a:p>
                      <a:pPr algn="ctr"/>
                      <a:r>
                        <a:rPr lang="en-US" sz="1200" b="0" dirty="0"/>
                        <a:t>1000 HIV+</a:t>
                      </a:r>
                    </a:p>
                    <a:p>
                      <a:pPr algn="ctr"/>
                      <a:r>
                        <a:rPr lang="en-US" sz="1200" b="0" dirty="0"/>
                        <a:t>99,000 HIV-</a:t>
                      </a:r>
                      <a:endParaRPr lang="en-US" sz="1200" b="0" dirty="0">
                        <a:latin typeface="Arial"/>
                        <a:ea typeface="Arial" charset="0"/>
                        <a:cs typeface="Arial"/>
                      </a:endParaRPr>
                    </a:p>
                  </a:txBody>
                  <a:tcPr marL="68580" marR="68580" marT="34290" marB="34290" anchor="ctr"/>
                </a:tc>
                <a:tc>
                  <a:txBody>
                    <a:bodyPr/>
                    <a:lstStyle/>
                    <a:p>
                      <a:pPr algn="ctr"/>
                      <a:r>
                        <a:rPr lang="en-US" sz="1200" b="0" dirty="0"/>
                        <a:t>990 true+</a:t>
                      </a:r>
                    </a:p>
                    <a:p>
                      <a:pPr algn="ctr"/>
                      <a:r>
                        <a:rPr lang="en-US" sz="1200" b="0" dirty="0"/>
                        <a:t>1980 false+</a:t>
                      </a:r>
                    </a:p>
                    <a:p>
                      <a:pPr algn="ctr"/>
                      <a:r>
                        <a:rPr lang="en-US" sz="1200" b="1" dirty="0"/>
                        <a:t>33% PPV</a:t>
                      </a:r>
                      <a:endParaRPr lang="en-US" sz="1200" b="1" dirty="0">
                        <a:latin typeface="Arial"/>
                        <a:ea typeface="Arial" charset="0"/>
                        <a:cs typeface="Arial"/>
                      </a:endParaRPr>
                    </a:p>
                  </a:txBody>
                  <a:tcPr marL="68580" marR="68580" marT="34290" marB="34290" anchor="ctr"/>
                </a:tc>
                <a:tc>
                  <a:txBody>
                    <a:bodyPr/>
                    <a:lstStyle/>
                    <a:p>
                      <a:pPr algn="ctr"/>
                      <a:r>
                        <a:rPr lang="en-US" sz="1200" b="0" dirty="0">
                          <a:solidFill>
                            <a:schemeClr val="tx1"/>
                          </a:solidFill>
                        </a:rPr>
                        <a:t>980 true+</a:t>
                      </a:r>
                    </a:p>
                    <a:p>
                      <a:pPr algn="ctr"/>
                      <a:r>
                        <a:rPr lang="en-US" sz="1200" b="0" dirty="0">
                          <a:solidFill>
                            <a:schemeClr val="tx1"/>
                          </a:solidFill>
                        </a:rPr>
                        <a:t>40 false+</a:t>
                      </a:r>
                    </a:p>
                    <a:p>
                      <a:pPr algn="ctr"/>
                      <a:r>
                        <a:rPr lang="en-US" sz="1200" b="1" dirty="0">
                          <a:solidFill>
                            <a:schemeClr val="tx1"/>
                          </a:solidFill>
                        </a:rPr>
                        <a:t>96% PPV</a:t>
                      </a:r>
                      <a:endParaRPr lang="en-US" sz="1200" b="1" dirty="0">
                        <a:solidFill>
                          <a:schemeClr val="tx1"/>
                        </a:solidFill>
                        <a:latin typeface="Arial"/>
                        <a:ea typeface="Arial" charset="0"/>
                        <a:cs typeface="Arial"/>
                      </a:endParaRPr>
                    </a:p>
                  </a:txBody>
                  <a:tcPr marL="68580" marR="68580" marT="34290" marB="34290" anchor="ctr"/>
                </a:tc>
                <a:tc>
                  <a:txBody>
                    <a:bodyPr/>
                    <a:lstStyle/>
                    <a:p>
                      <a:pPr algn="ctr"/>
                      <a:r>
                        <a:rPr lang="en-US" sz="1200" b="0" dirty="0">
                          <a:solidFill>
                            <a:srgbClr val="C00000"/>
                          </a:solidFill>
                        </a:rPr>
                        <a:t>970 true+</a:t>
                      </a:r>
                    </a:p>
                    <a:p>
                      <a:pPr algn="ctr"/>
                      <a:r>
                        <a:rPr lang="en-US" sz="1200" b="0" dirty="0">
                          <a:solidFill>
                            <a:srgbClr val="C00000"/>
                          </a:solidFill>
                        </a:rPr>
                        <a:t>0.8 false+</a:t>
                      </a:r>
                    </a:p>
                    <a:p>
                      <a:pPr algn="ctr"/>
                      <a:r>
                        <a:rPr lang="en-US" sz="1200" b="1" u="none" dirty="0">
                          <a:solidFill>
                            <a:srgbClr val="C00000"/>
                          </a:solidFill>
                        </a:rPr>
                        <a:t>99.9% PPV</a:t>
                      </a:r>
                      <a:endParaRPr lang="en-US" sz="1200" b="1" i="1" u="none" dirty="0">
                        <a:solidFill>
                          <a:srgbClr val="C00000"/>
                        </a:solidFill>
                        <a:latin typeface="Arial"/>
                        <a:ea typeface="Arial" charset="0"/>
                        <a:cs typeface="Arial"/>
                      </a:endParaRPr>
                    </a:p>
                  </a:txBody>
                  <a:tcPr marL="68580" marR="68580" marT="34290" marB="34290" anchor="ctr"/>
                </a:tc>
                <a:extLst>
                  <a:ext uri="{0D108BD9-81ED-4DB2-BD59-A6C34878D82A}">
                    <a16:rowId xmlns:a16="http://schemas.microsoft.com/office/drawing/2014/main" val="138727529"/>
                  </a:ext>
                </a:extLst>
              </a:tr>
              <a:tr h="588875">
                <a:tc>
                  <a:txBody>
                    <a:bodyPr/>
                    <a:lstStyle/>
                    <a:p>
                      <a:pPr algn="ctr"/>
                      <a:r>
                        <a:rPr lang="en-US" sz="1200" b="1" dirty="0"/>
                        <a:t>0.1%</a:t>
                      </a:r>
                      <a:endParaRPr lang="en-US" sz="1200" b="1" dirty="0">
                        <a:latin typeface="Arial"/>
                        <a:ea typeface="Arial" charset="0"/>
                        <a:cs typeface="Arial"/>
                      </a:endParaRPr>
                    </a:p>
                  </a:txBody>
                  <a:tcPr marL="68580" marR="68580" marT="34290" marB="34290" anchor="ctr"/>
                </a:tc>
                <a:tc>
                  <a:txBody>
                    <a:bodyPr/>
                    <a:lstStyle/>
                    <a:p>
                      <a:pPr algn="ctr"/>
                      <a:r>
                        <a:rPr lang="en-US" sz="1200" dirty="0"/>
                        <a:t>100 HIV+</a:t>
                      </a:r>
                    </a:p>
                    <a:p>
                      <a:pPr algn="ctr"/>
                      <a:r>
                        <a:rPr lang="en-US" sz="1200" dirty="0"/>
                        <a:t>99,900 HIV-</a:t>
                      </a:r>
                      <a:endParaRPr lang="en-US" sz="1200" dirty="0">
                        <a:latin typeface="Arial"/>
                        <a:ea typeface="Arial" charset="0"/>
                        <a:cs typeface="Arial"/>
                      </a:endParaRPr>
                    </a:p>
                  </a:txBody>
                  <a:tcPr marL="68580" marR="68580" marT="34290" marB="34290" anchor="ctr"/>
                </a:tc>
                <a:tc>
                  <a:txBody>
                    <a:bodyPr/>
                    <a:lstStyle/>
                    <a:p>
                      <a:pPr algn="ctr"/>
                      <a:r>
                        <a:rPr lang="en-US" sz="1200" dirty="0"/>
                        <a:t>99 true+</a:t>
                      </a:r>
                    </a:p>
                    <a:p>
                      <a:pPr algn="ctr"/>
                      <a:r>
                        <a:rPr lang="en-US" sz="1200" dirty="0"/>
                        <a:t>1998 false+</a:t>
                      </a:r>
                    </a:p>
                    <a:p>
                      <a:pPr algn="ctr"/>
                      <a:r>
                        <a:rPr lang="en-US" sz="1200" b="1" dirty="0"/>
                        <a:t>5% PPV</a:t>
                      </a:r>
                      <a:endParaRPr lang="en-US" sz="1200" b="1" dirty="0">
                        <a:latin typeface="Arial"/>
                        <a:ea typeface="Arial" charset="0"/>
                        <a:cs typeface="Arial"/>
                      </a:endParaRPr>
                    </a:p>
                  </a:txBody>
                  <a:tcPr marL="68580" marR="68580" marT="34290" marB="34290" anchor="ctr"/>
                </a:tc>
                <a:tc>
                  <a:txBody>
                    <a:bodyPr/>
                    <a:lstStyle/>
                    <a:p>
                      <a:pPr algn="ctr"/>
                      <a:r>
                        <a:rPr lang="en-US" sz="1200" dirty="0"/>
                        <a:t>98 true+</a:t>
                      </a:r>
                    </a:p>
                    <a:p>
                      <a:pPr algn="ctr"/>
                      <a:r>
                        <a:rPr lang="en-US" sz="1200" dirty="0"/>
                        <a:t>40 false+</a:t>
                      </a:r>
                    </a:p>
                    <a:p>
                      <a:pPr algn="ctr"/>
                      <a:r>
                        <a:rPr lang="en-US" sz="1200" b="1" dirty="0"/>
                        <a:t>70% PPV</a:t>
                      </a:r>
                      <a:endParaRPr lang="en-US" sz="1200" b="1" dirty="0">
                        <a:latin typeface="Arial"/>
                        <a:ea typeface="Arial" charset="0"/>
                        <a:cs typeface="Arial"/>
                      </a:endParaRPr>
                    </a:p>
                  </a:txBody>
                  <a:tcPr marL="68580" marR="68580" marT="34290" marB="34290" anchor="ctr"/>
                </a:tc>
                <a:tc>
                  <a:txBody>
                    <a:bodyPr/>
                    <a:lstStyle/>
                    <a:p>
                      <a:pPr algn="ctr"/>
                      <a:r>
                        <a:rPr lang="en-US" sz="1200" dirty="0">
                          <a:solidFill>
                            <a:srgbClr val="C00000"/>
                          </a:solidFill>
                        </a:rPr>
                        <a:t>97 true+</a:t>
                      </a:r>
                    </a:p>
                    <a:p>
                      <a:pPr algn="ctr"/>
                      <a:r>
                        <a:rPr lang="en-US" sz="1200" dirty="0">
                          <a:solidFill>
                            <a:srgbClr val="C00000"/>
                          </a:solidFill>
                        </a:rPr>
                        <a:t>0.8 false+</a:t>
                      </a:r>
                    </a:p>
                    <a:p>
                      <a:pPr algn="ctr"/>
                      <a:r>
                        <a:rPr lang="en-US" sz="1200" b="1" u="none" dirty="0">
                          <a:solidFill>
                            <a:srgbClr val="C00000"/>
                          </a:solidFill>
                        </a:rPr>
                        <a:t>99.1% PPV</a:t>
                      </a:r>
                      <a:endParaRPr lang="en-US" sz="1200" b="1" i="0" u="none" dirty="0">
                        <a:solidFill>
                          <a:srgbClr val="C00000"/>
                        </a:solidFill>
                        <a:latin typeface="Arial"/>
                        <a:ea typeface="Arial" charset="0"/>
                        <a:cs typeface="Arial"/>
                      </a:endParaRPr>
                    </a:p>
                  </a:txBody>
                  <a:tcPr marL="68580" marR="68580" marT="34290" marB="34290" anchor="ctr"/>
                </a:tc>
                <a:extLst>
                  <a:ext uri="{0D108BD9-81ED-4DB2-BD59-A6C34878D82A}">
                    <a16:rowId xmlns:a16="http://schemas.microsoft.com/office/drawing/2014/main" val="4115579878"/>
                  </a:ext>
                </a:extLst>
              </a:tr>
            </a:tbl>
          </a:graphicData>
        </a:graphic>
      </p:graphicFrame>
      <p:pic>
        <p:nvPicPr>
          <p:cNvPr id="8" name="Picture 2" descr="Image result for who logo">
            <a:extLst>
              <a:ext uri="{FF2B5EF4-FFF2-40B4-BE49-F238E27FC236}">
                <a16:creationId xmlns:a16="http://schemas.microsoft.com/office/drawing/2014/main" id="{470581D3-96CB-C024-3CE2-50D38349E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9350" y="6264737"/>
            <a:ext cx="1614562" cy="500136"/>
          </a:xfrm>
          <a:prstGeom prst="rect">
            <a:avLst/>
          </a:prstGeom>
          <a:solidFill>
            <a:schemeClr val="bg1"/>
          </a:solidFill>
        </p:spPr>
      </p:pic>
      <p:sp>
        <p:nvSpPr>
          <p:cNvPr id="3" name="Title 8">
            <a:extLst>
              <a:ext uri="{FF2B5EF4-FFF2-40B4-BE49-F238E27FC236}">
                <a16:creationId xmlns:a16="http://schemas.microsoft.com/office/drawing/2014/main" id="{0F19A9F3-9871-A4AF-E318-1FD693D16F5C}"/>
              </a:ext>
            </a:extLst>
          </p:cNvPr>
          <p:cNvSpPr txBox="1">
            <a:spLocks noChangeArrowheads="1"/>
          </p:cNvSpPr>
          <p:nvPr/>
        </p:nvSpPr>
        <p:spPr>
          <a:xfrm>
            <a:off x="0" y="0"/>
            <a:ext cx="12192000" cy="922522"/>
          </a:xfrm>
          <a:prstGeom prst="rect">
            <a:avLst/>
          </a:prstGeom>
          <a:solidFill>
            <a:schemeClr val="accent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en-US" sz="3600" b="1" dirty="0">
                <a:solidFill>
                  <a:schemeClr val="bg1"/>
                </a:solidFill>
                <a:latin typeface="+mn-lt"/>
              </a:rPr>
              <a:t>The rationale for the 3-assay testing strategy in POCT</a:t>
            </a:r>
            <a:br>
              <a:rPr lang="en-US" altLang="en-US" sz="3200" b="1" dirty="0">
                <a:solidFill>
                  <a:schemeClr val="bg1"/>
                </a:solidFill>
                <a:latin typeface="+mn-lt"/>
              </a:rPr>
            </a:br>
            <a:r>
              <a:rPr lang="en-US" altLang="en-US" sz="2800" b="1" dirty="0">
                <a:solidFill>
                  <a:schemeClr val="bg1"/>
                </a:solidFill>
                <a:latin typeface="+mn-lt"/>
              </a:rPr>
              <a:t>PPV and number of assays</a:t>
            </a:r>
            <a:endParaRPr lang="en-US" altLang="en-US" sz="3200" b="1" dirty="0">
              <a:solidFill>
                <a:schemeClr val="bg1"/>
              </a:solidFill>
              <a:latin typeface="+mn-lt"/>
            </a:endParaRPr>
          </a:p>
        </p:txBody>
      </p:sp>
      <p:sp>
        <p:nvSpPr>
          <p:cNvPr id="4" name="Rectangle 8">
            <a:extLst>
              <a:ext uri="{FF2B5EF4-FFF2-40B4-BE49-F238E27FC236}">
                <a16:creationId xmlns:a16="http://schemas.microsoft.com/office/drawing/2014/main" id="{6F5CA743-C153-A56A-B5CF-50F700FEEE8A}"/>
              </a:ext>
            </a:extLst>
          </p:cNvPr>
          <p:cNvSpPr>
            <a:spLocks noChangeArrowheads="1"/>
          </p:cNvSpPr>
          <p:nvPr/>
        </p:nvSpPr>
        <p:spPr bwMode="auto">
          <a:xfrm>
            <a:off x="-33480" y="4059409"/>
            <a:ext cx="100155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dirty="0">
                <a:cs typeface="Arial" panose="020B0604020202020204" pitchFamily="34" charset="0"/>
              </a:rPr>
              <a:t> </a:t>
            </a:r>
            <a:r>
              <a:rPr lang="en-US" altLang="en-US" sz="1400" b="1" dirty="0">
                <a:latin typeface="+mn-lt"/>
                <a:cs typeface="Arial" panose="020B0604020202020204" pitchFamily="34" charset="0"/>
              </a:rPr>
              <a:t>Probability of correctly being classified as HIV positive </a:t>
            </a:r>
            <a:r>
              <a:rPr lang="en-US" altLang="en-US" sz="1400" dirty="0">
                <a:latin typeface="+mn-lt"/>
                <a:cs typeface="Arial" panose="020B0604020202020204" pitchFamily="34" charset="0"/>
              </a:rPr>
              <a:t>(assuming 99% sensitivity; 98% specificity, </a:t>
            </a:r>
          </a:p>
        </p:txBody>
      </p:sp>
      <p:graphicFrame>
        <p:nvGraphicFramePr>
          <p:cNvPr id="10" name="Table 9">
            <a:extLst>
              <a:ext uri="{FF2B5EF4-FFF2-40B4-BE49-F238E27FC236}">
                <a16:creationId xmlns:a16="http://schemas.microsoft.com/office/drawing/2014/main" id="{EDE3A64C-8FDA-8619-8CF6-A6AAE260616C}"/>
              </a:ext>
            </a:extLst>
          </p:cNvPr>
          <p:cNvGraphicFramePr>
            <a:graphicFrameLocks noGrp="1"/>
          </p:cNvGraphicFramePr>
          <p:nvPr>
            <p:extLst>
              <p:ext uri="{D42A27DB-BD31-4B8C-83A1-F6EECF244321}">
                <p14:modId xmlns:p14="http://schemas.microsoft.com/office/powerpoint/2010/main" val="43181913"/>
              </p:ext>
            </p:extLst>
          </p:nvPr>
        </p:nvGraphicFramePr>
        <p:xfrm>
          <a:off x="7282406" y="6101551"/>
          <a:ext cx="3456747" cy="746832"/>
        </p:xfrm>
        <a:graphic>
          <a:graphicData uri="http://schemas.openxmlformats.org/drawingml/2006/table">
            <a:tbl>
              <a:tblPr firstRow="1" bandRow="1">
                <a:tableStyleId>{073A0DAA-6AF3-43AB-8588-CEC1D06C72B9}</a:tableStyleId>
              </a:tblPr>
              <a:tblGrid>
                <a:gridCol w="1745611">
                  <a:extLst>
                    <a:ext uri="{9D8B030D-6E8A-4147-A177-3AD203B41FA5}">
                      <a16:colId xmlns:a16="http://schemas.microsoft.com/office/drawing/2014/main" val="2924389935"/>
                    </a:ext>
                  </a:extLst>
                </a:gridCol>
                <a:gridCol w="1711136">
                  <a:extLst>
                    <a:ext uri="{9D8B030D-6E8A-4147-A177-3AD203B41FA5}">
                      <a16:colId xmlns:a16="http://schemas.microsoft.com/office/drawing/2014/main" val="991062679"/>
                    </a:ext>
                  </a:extLst>
                </a:gridCol>
              </a:tblGrid>
              <a:tr h="193308">
                <a:tc>
                  <a:txBody>
                    <a:bodyPr/>
                    <a:lstStyle/>
                    <a:p>
                      <a:endParaRPr lang="en-US" sz="1100" dirty="0"/>
                    </a:p>
                  </a:txBody>
                  <a:tcPr marL="91443" marR="91443" marT="45732" marB="45732"/>
                </a:tc>
                <a:tc>
                  <a:txBody>
                    <a:bodyPr/>
                    <a:lstStyle/>
                    <a:p>
                      <a:pPr algn="ctr"/>
                      <a:r>
                        <a:rPr lang="en-US" sz="900" dirty="0"/>
                        <a:t>After 1 assay</a:t>
                      </a:r>
                    </a:p>
                  </a:txBody>
                  <a:tcPr marL="91443" marR="91443" marT="45732" marB="45732"/>
                </a:tc>
                <a:extLst>
                  <a:ext uri="{0D108BD9-81ED-4DB2-BD59-A6C34878D82A}">
                    <a16:rowId xmlns:a16="http://schemas.microsoft.com/office/drawing/2014/main" val="799925644"/>
                  </a:ext>
                </a:extLst>
              </a:tr>
              <a:tr h="161092">
                <a:tc>
                  <a:txBody>
                    <a:bodyPr/>
                    <a:lstStyle/>
                    <a:p>
                      <a:r>
                        <a:rPr lang="en-US" sz="1000" dirty="0"/>
                        <a:t>HIV positive specimen</a:t>
                      </a:r>
                      <a:endParaRPr lang="en-US" sz="1000" b="1" dirty="0"/>
                    </a:p>
                  </a:txBody>
                  <a:tcPr marL="91443" marR="91443" marT="45732" marB="45732"/>
                </a:tc>
                <a:tc>
                  <a:txBody>
                    <a:bodyPr/>
                    <a:lstStyle/>
                    <a:p>
                      <a:pPr algn="ctr"/>
                      <a:r>
                        <a:rPr lang="en-US" sz="1000" dirty="0"/>
                        <a:t>0.99</a:t>
                      </a:r>
                    </a:p>
                  </a:txBody>
                  <a:tcPr marL="91443" marR="91443" marT="45732" marB="45732"/>
                </a:tc>
                <a:extLst>
                  <a:ext uri="{0D108BD9-81ED-4DB2-BD59-A6C34878D82A}">
                    <a16:rowId xmlns:a16="http://schemas.microsoft.com/office/drawing/2014/main" val="1304984477"/>
                  </a:ext>
                </a:extLst>
              </a:tr>
              <a:tr h="161092">
                <a:tc>
                  <a:txBody>
                    <a:bodyPr/>
                    <a:lstStyle/>
                    <a:p>
                      <a:r>
                        <a:rPr lang="en-US" sz="1000" dirty="0"/>
                        <a:t>HIV negative specimen</a:t>
                      </a:r>
                      <a:endParaRPr lang="en-US" sz="1000" b="1" dirty="0"/>
                    </a:p>
                  </a:txBody>
                  <a:tcPr marL="91443" marR="91443" marT="45732" marB="45732"/>
                </a:tc>
                <a:tc>
                  <a:txBody>
                    <a:bodyPr/>
                    <a:lstStyle/>
                    <a:p>
                      <a:pPr algn="ctr"/>
                      <a:r>
                        <a:rPr lang="en-US" sz="1000" dirty="0"/>
                        <a:t>0.02</a:t>
                      </a:r>
                    </a:p>
                  </a:txBody>
                  <a:tcPr marL="91443" marR="91443" marT="45732" marB="45732"/>
                </a:tc>
                <a:extLst>
                  <a:ext uri="{0D108BD9-81ED-4DB2-BD59-A6C34878D82A}">
                    <a16:rowId xmlns:a16="http://schemas.microsoft.com/office/drawing/2014/main" val="1215671213"/>
                  </a:ext>
                </a:extLst>
              </a:tr>
            </a:tbl>
          </a:graphicData>
        </a:graphic>
      </p:graphicFrame>
      <p:pic>
        <p:nvPicPr>
          <p:cNvPr id="15" name="Picture 14" descr="A diagram of numbers and a few squares&#10;&#10;Description automatically generated with medium confidence">
            <a:extLst>
              <a:ext uri="{FF2B5EF4-FFF2-40B4-BE49-F238E27FC236}">
                <a16:creationId xmlns:a16="http://schemas.microsoft.com/office/drawing/2014/main" id="{22DC888C-0B6E-4C24-EB48-0ED99D4FB6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75" y="4469806"/>
            <a:ext cx="6842126" cy="2113366"/>
          </a:xfrm>
          <a:prstGeom prst="rect">
            <a:avLst/>
          </a:prstGeom>
        </p:spPr>
      </p:pic>
      <p:sp>
        <p:nvSpPr>
          <p:cNvPr id="6" name="TextBox 5">
            <a:extLst>
              <a:ext uri="{FF2B5EF4-FFF2-40B4-BE49-F238E27FC236}">
                <a16:creationId xmlns:a16="http://schemas.microsoft.com/office/drawing/2014/main" id="{68A75D7D-486C-7F47-429C-F8DA46FF9C1E}"/>
              </a:ext>
            </a:extLst>
          </p:cNvPr>
          <p:cNvSpPr txBox="1"/>
          <p:nvPr/>
        </p:nvSpPr>
        <p:spPr>
          <a:xfrm>
            <a:off x="2540000" y="6523772"/>
            <a:ext cx="6096000" cy="338554"/>
          </a:xfrm>
          <a:prstGeom prst="rect">
            <a:avLst/>
          </a:prstGeom>
          <a:noFill/>
        </p:spPr>
        <p:txBody>
          <a:bodyPr wrap="square">
            <a:spAutoFit/>
          </a:bodyPr>
          <a:lstStyle/>
          <a:p>
            <a:pPr marL="0" indent="0">
              <a:lnSpc>
                <a:spcPct val="100000"/>
              </a:lnSpc>
              <a:buNone/>
            </a:pPr>
            <a:r>
              <a:rPr lang="en-US" sz="1600" i="1" dirty="0">
                <a:ea typeface="Arial" charset="0"/>
                <a:cs typeface="Arial"/>
              </a:rPr>
              <a:t>PPV: outcome per 100,000 tested</a:t>
            </a:r>
            <a:endParaRPr lang="en-US" sz="1600" dirty="0">
              <a:ea typeface="Arial" charset="0"/>
              <a:cs typeface="Arial"/>
            </a:endParaRPr>
          </a:p>
        </p:txBody>
      </p:sp>
      <p:pic>
        <p:nvPicPr>
          <p:cNvPr id="5" name="Picture 3">
            <a:extLst>
              <a:ext uri="{FF2B5EF4-FFF2-40B4-BE49-F238E27FC236}">
                <a16:creationId xmlns:a16="http://schemas.microsoft.com/office/drawing/2014/main" id="{1ACEDD4B-C0CC-8BD2-0942-49D6E4C803EE}"/>
              </a:ext>
            </a:extLst>
          </p:cNvPr>
          <p:cNvPicPr>
            <a:picLocks noChangeAspect="1"/>
          </p:cNvPicPr>
          <p:nvPr/>
        </p:nvPicPr>
        <p:blipFill rotWithShape="1">
          <a:blip r:embed="rId5"/>
          <a:srcRect r="23583"/>
          <a:stretch/>
        </p:blipFill>
        <p:spPr>
          <a:xfrm>
            <a:off x="7344767" y="4260528"/>
            <a:ext cx="2828117" cy="1621470"/>
          </a:xfrm>
          <a:prstGeom prst="rect">
            <a:avLst/>
          </a:prstGeom>
        </p:spPr>
      </p:pic>
      <p:pic>
        <p:nvPicPr>
          <p:cNvPr id="11" name="Picture 1" descr="A graph of a test&#10;&#10;Description automatically generated with medium confidence">
            <a:extLst>
              <a:ext uri="{FF2B5EF4-FFF2-40B4-BE49-F238E27FC236}">
                <a16:creationId xmlns:a16="http://schemas.microsoft.com/office/drawing/2014/main" id="{916386DF-5CEF-DB0C-F37A-3E4EA869015F}"/>
              </a:ext>
            </a:extLst>
          </p:cNvPr>
          <p:cNvPicPr>
            <a:picLocks noChangeAspect="1"/>
          </p:cNvPicPr>
          <p:nvPr/>
        </p:nvPicPr>
        <p:blipFill rotWithShape="1">
          <a:blip r:embed="rId6">
            <a:extLst>
              <a:ext uri="{28A0092B-C50C-407E-A947-70E740481C1C}">
                <a14:useLocalDpi xmlns:a14="http://schemas.microsoft.com/office/drawing/2010/main" val="0"/>
              </a:ext>
            </a:extLst>
          </a:blip>
          <a:srcRect l="49689" b="45811"/>
          <a:stretch/>
        </p:blipFill>
        <p:spPr>
          <a:xfrm>
            <a:off x="9129137" y="1656465"/>
            <a:ext cx="2087494" cy="1772766"/>
          </a:xfrm>
          <a:prstGeom prst="rect">
            <a:avLst/>
          </a:prstGeom>
        </p:spPr>
      </p:pic>
      <p:pic>
        <p:nvPicPr>
          <p:cNvPr id="12" name="Picture 1" descr="A graph of a test&#10;&#10;Description automatically generated with medium confidence">
            <a:extLst>
              <a:ext uri="{FF2B5EF4-FFF2-40B4-BE49-F238E27FC236}">
                <a16:creationId xmlns:a16="http://schemas.microsoft.com/office/drawing/2014/main" id="{32B1A12C-93D1-F81F-464D-FCF91BA739B9}"/>
              </a:ext>
            </a:extLst>
          </p:cNvPr>
          <p:cNvPicPr>
            <a:picLocks noChangeAspect="1"/>
          </p:cNvPicPr>
          <p:nvPr/>
        </p:nvPicPr>
        <p:blipFill rotWithShape="1">
          <a:blip r:embed="rId6">
            <a:extLst>
              <a:ext uri="{28A0092B-C50C-407E-A947-70E740481C1C}">
                <a14:useLocalDpi xmlns:a14="http://schemas.microsoft.com/office/drawing/2010/main" val="0"/>
              </a:ext>
            </a:extLst>
          </a:blip>
          <a:srcRect l="10701" t="50365" r="9967"/>
          <a:stretch/>
        </p:blipFill>
        <p:spPr>
          <a:xfrm>
            <a:off x="5609473" y="1624323"/>
            <a:ext cx="3360624" cy="1657811"/>
          </a:xfrm>
          <a:prstGeom prst="rect">
            <a:avLst/>
          </a:prstGeom>
        </p:spPr>
      </p:pic>
      <p:sp>
        <p:nvSpPr>
          <p:cNvPr id="13" name="Espace réservé du numéro de diapositive 2">
            <a:extLst>
              <a:ext uri="{FF2B5EF4-FFF2-40B4-BE49-F238E27FC236}">
                <a16:creationId xmlns:a16="http://schemas.microsoft.com/office/drawing/2014/main" id="{49CDC6F3-B7B8-5D91-7B85-3086706A3045}"/>
              </a:ext>
            </a:extLst>
          </p:cNvPr>
          <p:cNvSpPr txBox="1">
            <a:spLocks/>
          </p:cNvSpPr>
          <p:nvPr/>
        </p:nvSpPr>
        <p:spPr>
          <a:xfrm>
            <a:off x="8011142" y="3514193"/>
            <a:ext cx="25974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t>JW Eaton - GAM data 2019</a:t>
            </a:r>
            <a:endParaRPr lang="fr-FR" dirty="0"/>
          </a:p>
        </p:txBody>
      </p:sp>
      <p:sp>
        <p:nvSpPr>
          <p:cNvPr id="14" name="Espace réservé du numéro de diapositive 2">
            <a:extLst>
              <a:ext uri="{FF2B5EF4-FFF2-40B4-BE49-F238E27FC236}">
                <a16:creationId xmlns:a16="http://schemas.microsoft.com/office/drawing/2014/main" id="{8266CC17-1BE9-B0DF-1E05-7D0AAABFDD72}"/>
              </a:ext>
            </a:extLst>
          </p:cNvPr>
          <p:cNvSpPr txBox="1">
            <a:spLocks/>
          </p:cNvSpPr>
          <p:nvPr/>
        </p:nvSpPr>
        <p:spPr>
          <a:xfrm>
            <a:off x="7935156" y="3215956"/>
            <a:ext cx="25974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COST </a:t>
            </a:r>
            <a:r>
              <a:rPr lang="fr-FR" dirty="0" err="1"/>
              <a:t>consideration</a:t>
            </a:r>
            <a:endParaRPr lang="fr-FR" dirty="0"/>
          </a:p>
        </p:txBody>
      </p:sp>
      <p:sp>
        <p:nvSpPr>
          <p:cNvPr id="16" name="TextBox 13">
            <a:extLst>
              <a:ext uri="{FF2B5EF4-FFF2-40B4-BE49-F238E27FC236}">
                <a16:creationId xmlns:a16="http://schemas.microsoft.com/office/drawing/2014/main" id="{18E92307-D95A-7220-1F33-E5EF52D99263}"/>
              </a:ext>
            </a:extLst>
          </p:cNvPr>
          <p:cNvSpPr txBox="1"/>
          <p:nvPr/>
        </p:nvSpPr>
        <p:spPr>
          <a:xfrm>
            <a:off x="10608568" y="3281132"/>
            <a:ext cx="1372945" cy="1107996"/>
          </a:xfrm>
          <a:prstGeom prst="rect">
            <a:avLst/>
          </a:prstGeom>
          <a:solidFill>
            <a:schemeClr val="accent1"/>
          </a:solidFill>
        </p:spPr>
        <p:txBody>
          <a:bodyPr wrap="square">
            <a:spAutoFit/>
          </a:bodyPr>
          <a:lstStyle/>
          <a:p>
            <a:pPr algn="ctr"/>
            <a:r>
              <a:rPr lang="en-US" sz="1100" b="1" i="1" dirty="0">
                <a:solidFill>
                  <a:schemeClr val="bg1"/>
                </a:solidFill>
                <a:cs typeface="Arial" panose="020B0604020202020204" pitchFamily="34" charset="0"/>
              </a:rPr>
              <a:t>The additional third test has a limited impact </a:t>
            </a:r>
            <a:endParaRPr lang="en-GB" sz="1100" b="1" i="1" dirty="0">
              <a:solidFill>
                <a:schemeClr val="bg1"/>
              </a:solidFill>
            </a:endParaRPr>
          </a:p>
          <a:p>
            <a:pPr algn="ctr"/>
            <a:r>
              <a:rPr lang="en-US" sz="1100" b="1" i="1" dirty="0">
                <a:solidFill>
                  <a:schemeClr val="bg1"/>
                </a:solidFill>
                <a:cs typeface="Arial" panose="020B0604020202020204" pitchFamily="34" charset="0"/>
              </a:rPr>
              <a:t>The first test in the national algorithm drives costs</a:t>
            </a:r>
          </a:p>
        </p:txBody>
      </p:sp>
    </p:spTree>
    <p:extLst>
      <p:ext uri="{BB962C8B-B14F-4D97-AF65-F5344CB8AC3E}">
        <p14:creationId xmlns:p14="http://schemas.microsoft.com/office/powerpoint/2010/main" val="286444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1E95BC-135F-E948-9E6B-838035933DF6}"/>
              </a:ext>
            </a:extLst>
          </p:cNvPr>
          <p:cNvPicPr>
            <a:picLocks noChangeAspect="1"/>
          </p:cNvPicPr>
          <p:nvPr/>
        </p:nvPicPr>
        <p:blipFill>
          <a:blip r:embed="rId3"/>
          <a:stretch>
            <a:fillRect/>
          </a:stretch>
        </p:blipFill>
        <p:spPr>
          <a:xfrm>
            <a:off x="194376" y="1068205"/>
            <a:ext cx="1317623" cy="1819832"/>
          </a:xfrm>
          <a:prstGeom prst="rect">
            <a:avLst/>
          </a:prstGeom>
          <a:ln>
            <a:solidFill>
              <a:schemeClr val="tx1">
                <a:lumMod val="75000"/>
                <a:lumOff val="25000"/>
              </a:schemeClr>
            </a:solidFill>
          </a:ln>
        </p:spPr>
      </p:pic>
      <p:sp>
        <p:nvSpPr>
          <p:cNvPr id="11" name="Content Placeholder 1">
            <a:extLst>
              <a:ext uri="{FF2B5EF4-FFF2-40B4-BE49-F238E27FC236}">
                <a16:creationId xmlns:a16="http://schemas.microsoft.com/office/drawing/2014/main" id="{65BDE019-B38D-664A-AE0F-480FC2F90CEF}"/>
              </a:ext>
            </a:extLst>
          </p:cNvPr>
          <p:cNvSpPr>
            <a:spLocks noGrp="1"/>
          </p:cNvSpPr>
          <p:nvPr>
            <p:ph idx="1"/>
          </p:nvPr>
        </p:nvSpPr>
        <p:spPr>
          <a:xfrm>
            <a:off x="4976734" y="1070099"/>
            <a:ext cx="7094831" cy="1776569"/>
          </a:xfrm>
          <a:solidFill>
            <a:schemeClr val="accent5">
              <a:lumMod val="20000"/>
              <a:lumOff val="80000"/>
            </a:schemeClr>
          </a:solidFill>
          <a:ln w="22225">
            <a:solidFill>
              <a:schemeClr val="accent1">
                <a:shade val="50000"/>
              </a:schemeClr>
            </a:solidFill>
            <a:prstDash val="sysDash"/>
          </a:ln>
        </p:spPr>
        <p:txBody>
          <a:bodyPr>
            <a:noAutofit/>
          </a:bodyPr>
          <a:lstStyle/>
          <a:p>
            <a:pPr lvl="0">
              <a:lnSpc>
                <a:spcPct val="150000"/>
              </a:lnSpc>
              <a:spcBef>
                <a:spcPts val="1650"/>
              </a:spcBef>
              <a:buClr>
                <a:schemeClr val="accent6">
                  <a:lumMod val="50000"/>
                </a:schemeClr>
              </a:buClr>
              <a:buSzPct val="130000"/>
            </a:pPr>
            <a:r>
              <a:rPr lang="en-US" sz="1700" b="1" dirty="0">
                <a:ea typeface="Arial" charset="0"/>
                <a:cs typeface="Calibri" panose="020F0502020204030204" pitchFamily="34" charset="0"/>
              </a:rPr>
              <a:t>Ensure that the testing strategy has a positive predictive value ≥99% (PPV)</a:t>
            </a:r>
          </a:p>
          <a:p>
            <a:pPr lvl="1">
              <a:lnSpc>
                <a:spcPct val="150000"/>
              </a:lnSpc>
              <a:buClr>
                <a:prstClr val="black"/>
              </a:buClr>
              <a:buFont typeface="Wingdings" panose="05000000000000000000" pitchFamily="2" charset="2"/>
              <a:buChar char="§"/>
            </a:pPr>
            <a:r>
              <a:rPr lang="en-US" sz="1700" dirty="0">
                <a:ea typeface="Arial" charset="0"/>
                <a:cs typeface="Calibri" panose="020F0502020204030204" pitchFamily="34" charset="0"/>
              </a:rPr>
              <a:t>Meaning of the persons classified as HIV+, ≥99% will truly be living with HIV</a:t>
            </a:r>
          </a:p>
          <a:p>
            <a:pPr lvl="1">
              <a:lnSpc>
                <a:spcPct val="150000"/>
              </a:lnSpc>
              <a:buClr>
                <a:prstClr val="black"/>
              </a:buClr>
              <a:buFont typeface="Wingdings" panose="05000000000000000000" pitchFamily="2" charset="2"/>
              <a:buChar char="§"/>
            </a:pPr>
            <a:r>
              <a:rPr lang="en-US" sz="1700" dirty="0">
                <a:ea typeface="Arial" charset="0"/>
                <a:cs typeface="Calibri" panose="020F0502020204030204" pitchFamily="34" charset="0"/>
                <a:sym typeface="Wingdings" pitchFamily="2" charset="2"/>
              </a:rPr>
              <a:t>PPV and NPV depend on the positivity rate among the testing pop</a:t>
            </a:r>
            <a:endParaRPr lang="en-US" sz="1700" dirty="0"/>
          </a:p>
        </p:txBody>
      </p:sp>
      <p:sp>
        <p:nvSpPr>
          <p:cNvPr id="12" name="Rectangle 11">
            <a:extLst>
              <a:ext uri="{FF2B5EF4-FFF2-40B4-BE49-F238E27FC236}">
                <a16:creationId xmlns:a16="http://schemas.microsoft.com/office/drawing/2014/main" id="{D7806C5C-9B5D-CC4C-9244-2665C54F031A}"/>
              </a:ext>
            </a:extLst>
          </p:cNvPr>
          <p:cNvSpPr/>
          <p:nvPr/>
        </p:nvSpPr>
        <p:spPr>
          <a:xfrm>
            <a:off x="5148041" y="4505249"/>
            <a:ext cx="6923524" cy="1621470"/>
          </a:xfrm>
          <a:prstGeom prst="rect">
            <a:avLst/>
          </a:prstGeom>
          <a:solidFill>
            <a:schemeClr val="accent5">
              <a:lumMod val="20000"/>
              <a:lumOff val="80000"/>
            </a:schemeClr>
          </a:solidFill>
          <a:ln w="22225">
            <a:solidFill>
              <a:schemeClr val="accent1">
                <a:shade val="50000"/>
              </a:schemeClr>
            </a:solidFill>
            <a:prstDash val="sysDash"/>
          </a:ln>
        </p:spPr>
        <p:txBody>
          <a:bodyPr wrap="square">
            <a:spAutoFit/>
          </a:bodyPr>
          <a:lstStyle/>
          <a:p>
            <a:pPr marL="285750" lvl="0" indent="-285750">
              <a:lnSpc>
                <a:spcPct val="150000"/>
              </a:lnSpc>
              <a:spcBef>
                <a:spcPts val="1650"/>
              </a:spcBef>
              <a:buClr>
                <a:schemeClr val="accent6">
                  <a:lumMod val="50000"/>
                </a:schemeClr>
              </a:buClr>
              <a:buSzPct val="130000"/>
              <a:buFont typeface="Arial" panose="020B0604020202020204" pitchFamily="34" charset="0"/>
              <a:buChar char="•"/>
            </a:pPr>
            <a:r>
              <a:rPr lang="en-US" sz="1700" b="1" dirty="0">
                <a:solidFill>
                  <a:prstClr val="black"/>
                </a:solidFill>
                <a:ea typeface="Arial" charset="0"/>
                <a:cs typeface="Calibri" panose="020F0502020204030204" pitchFamily="34" charset="0"/>
              </a:rPr>
              <a:t>Quality-assured assays, such as WHO prequalified, should be used:</a:t>
            </a:r>
          </a:p>
          <a:p>
            <a:pPr lvl="1">
              <a:lnSpc>
                <a:spcPct val="150000"/>
              </a:lnSpc>
              <a:buClr>
                <a:prstClr val="black"/>
              </a:buClr>
              <a:buFont typeface="Wingdings" charset="2"/>
              <a:buChar char="§"/>
            </a:pPr>
            <a:r>
              <a:rPr lang="en-US" sz="1700" b="1" dirty="0">
                <a:solidFill>
                  <a:srgbClr val="C00000"/>
                </a:solidFill>
                <a:ea typeface="Arial" charset="0"/>
                <a:cs typeface="Calibri" panose="020F0502020204030204" pitchFamily="34" charset="0"/>
              </a:rPr>
              <a:t>  </a:t>
            </a:r>
            <a:r>
              <a:rPr lang="en-US" sz="1700" b="1" u="sng" dirty="0">
                <a:solidFill>
                  <a:srgbClr val="C00000"/>
                </a:solidFill>
                <a:ea typeface="Arial" charset="0"/>
                <a:cs typeface="Calibri" panose="020F0502020204030204" pitchFamily="34" charset="0"/>
              </a:rPr>
              <a:t>&gt;</a:t>
            </a:r>
            <a:r>
              <a:rPr lang="en-US" sz="1700" b="1" dirty="0">
                <a:solidFill>
                  <a:srgbClr val="C00000"/>
                </a:solidFill>
                <a:ea typeface="Arial" charset="0"/>
                <a:cs typeface="Calibri" panose="020F0502020204030204" pitchFamily="34" charset="0"/>
              </a:rPr>
              <a:t>99% sensitivity</a:t>
            </a:r>
            <a:r>
              <a:rPr lang="en-US" sz="1700" b="1" dirty="0">
                <a:ea typeface="Arial" charset="0"/>
                <a:cs typeface="Calibri" panose="020F0502020204030204" pitchFamily="34" charset="0"/>
              </a:rPr>
              <a:t>:</a:t>
            </a:r>
            <a:r>
              <a:rPr lang="en-US" sz="1700" b="1" dirty="0">
                <a:solidFill>
                  <a:srgbClr val="C00000"/>
                </a:solidFill>
                <a:ea typeface="Arial" charset="0"/>
                <a:cs typeface="Calibri" panose="020F0502020204030204" pitchFamily="34" charset="0"/>
              </a:rPr>
              <a:t> </a:t>
            </a:r>
            <a:r>
              <a:rPr lang="en-US" sz="1700" dirty="0">
                <a:solidFill>
                  <a:prstClr val="black"/>
                </a:solidFill>
                <a:ea typeface="Arial" charset="0"/>
                <a:cs typeface="Calibri" panose="020F0502020204030204" pitchFamily="34" charset="0"/>
              </a:rPr>
              <a:t> fewer than </a:t>
            </a:r>
            <a:r>
              <a:rPr lang="en-US" sz="1700" dirty="0">
                <a:solidFill>
                  <a:srgbClr val="C00000"/>
                </a:solidFill>
                <a:ea typeface="Arial" charset="0"/>
                <a:cs typeface="Calibri" panose="020F0502020204030204" pitchFamily="34" charset="0"/>
              </a:rPr>
              <a:t>1 ‘</a:t>
            </a:r>
            <a:r>
              <a:rPr lang="en-US" sz="1700" i="1" dirty="0">
                <a:solidFill>
                  <a:srgbClr val="C00000"/>
                </a:solidFill>
                <a:ea typeface="Arial" charset="0"/>
                <a:cs typeface="Calibri" panose="020F0502020204030204" pitchFamily="34" charset="0"/>
              </a:rPr>
              <a:t>false negative</a:t>
            </a:r>
            <a:r>
              <a:rPr lang="en-US" sz="1700" dirty="0">
                <a:solidFill>
                  <a:srgbClr val="C00000"/>
                </a:solidFill>
                <a:ea typeface="Arial" charset="0"/>
                <a:cs typeface="Calibri" panose="020F0502020204030204" pitchFamily="34" charset="0"/>
              </a:rPr>
              <a:t>’</a:t>
            </a:r>
            <a:r>
              <a:rPr lang="en-US" sz="1700" dirty="0">
                <a:solidFill>
                  <a:prstClr val="black"/>
                </a:solidFill>
                <a:ea typeface="Arial" charset="0"/>
                <a:cs typeface="Calibri" panose="020F0502020204030204" pitchFamily="34" charset="0"/>
              </a:rPr>
              <a:t> for 100 truly positive </a:t>
            </a:r>
          </a:p>
          <a:p>
            <a:pPr lvl="1">
              <a:lnSpc>
                <a:spcPct val="150000"/>
              </a:lnSpc>
              <a:buClr>
                <a:prstClr val="black"/>
              </a:buClr>
              <a:buFont typeface="Wingdings" charset="2"/>
              <a:buChar char="§"/>
            </a:pPr>
            <a:r>
              <a:rPr lang="en-US" sz="1700" b="1" dirty="0">
                <a:solidFill>
                  <a:srgbClr val="009CDE"/>
                </a:solidFill>
                <a:ea typeface="Arial" charset="0"/>
                <a:cs typeface="Calibri" panose="020F0502020204030204" pitchFamily="34" charset="0"/>
              </a:rPr>
              <a:t>  </a:t>
            </a:r>
            <a:r>
              <a:rPr lang="en-US" sz="1700" b="1" u="sng" dirty="0">
                <a:solidFill>
                  <a:srgbClr val="009CDE"/>
                </a:solidFill>
                <a:ea typeface="Arial" charset="0"/>
                <a:cs typeface="Calibri" panose="020F0502020204030204" pitchFamily="34" charset="0"/>
              </a:rPr>
              <a:t>&gt;</a:t>
            </a:r>
            <a:r>
              <a:rPr lang="en-US" sz="1700" b="1" dirty="0">
                <a:solidFill>
                  <a:srgbClr val="009CDE"/>
                </a:solidFill>
                <a:ea typeface="Arial" charset="0"/>
                <a:cs typeface="Calibri" panose="020F0502020204030204" pitchFamily="34" charset="0"/>
              </a:rPr>
              <a:t>98% specificity</a:t>
            </a:r>
            <a:r>
              <a:rPr lang="en-US" sz="1700" b="1" dirty="0">
                <a:solidFill>
                  <a:prstClr val="black"/>
                </a:solidFill>
                <a:ea typeface="Arial" charset="0"/>
                <a:cs typeface="Calibri" panose="020F0502020204030204" pitchFamily="34" charset="0"/>
              </a:rPr>
              <a:t>:</a:t>
            </a:r>
            <a:r>
              <a:rPr lang="en-US" sz="1700" dirty="0">
                <a:solidFill>
                  <a:prstClr val="black"/>
                </a:solidFill>
                <a:ea typeface="Arial" charset="0"/>
                <a:cs typeface="Calibri" panose="020F0502020204030204" pitchFamily="34" charset="0"/>
              </a:rPr>
              <a:t> fewer than </a:t>
            </a:r>
            <a:r>
              <a:rPr lang="en-US" sz="1700" dirty="0">
                <a:solidFill>
                  <a:srgbClr val="009CDE"/>
                </a:solidFill>
                <a:ea typeface="Arial" charset="0"/>
                <a:cs typeface="Calibri" panose="020F0502020204030204" pitchFamily="34" charset="0"/>
              </a:rPr>
              <a:t>2 ‘</a:t>
            </a:r>
            <a:r>
              <a:rPr lang="en-US" sz="1700" i="1" dirty="0">
                <a:solidFill>
                  <a:srgbClr val="009CDE"/>
                </a:solidFill>
                <a:ea typeface="Arial" charset="0"/>
                <a:cs typeface="Calibri" panose="020F0502020204030204" pitchFamily="34" charset="0"/>
              </a:rPr>
              <a:t>false positives</a:t>
            </a:r>
            <a:r>
              <a:rPr lang="en-US" sz="1700" dirty="0">
                <a:solidFill>
                  <a:srgbClr val="009CDE"/>
                </a:solidFill>
                <a:ea typeface="Arial" charset="0"/>
                <a:cs typeface="Calibri" panose="020F0502020204030204" pitchFamily="34" charset="0"/>
              </a:rPr>
              <a:t>’ </a:t>
            </a:r>
            <a:r>
              <a:rPr lang="en-US" sz="1700" dirty="0">
                <a:solidFill>
                  <a:prstClr val="black"/>
                </a:solidFill>
                <a:ea typeface="Arial" charset="0"/>
                <a:cs typeface="Calibri" panose="020F0502020204030204" pitchFamily="34" charset="0"/>
              </a:rPr>
              <a:t>for 100 truly negative</a:t>
            </a:r>
          </a:p>
          <a:p>
            <a:pPr lvl="1">
              <a:lnSpc>
                <a:spcPct val="150000"/>
              </a:lnSpc>
              <a:buClr>
                <a:prstClr val="black"/>
              </a:buClr>
              <a:buFont typeface="Wingdings" charset="2"/>
              <a:buChar char="§"/>
            </a:pPr>
            <a:r>
              <a:rPr lang="en-US" sz="1700" dirty="0">
                <a:solidFill>
                  <a:prstClr val="black"/>
                </a:solidFill>
                <a:ea typeface="Arial" charset="0"/>
                <a:cs typeface="Calibri" panose="020F0502020204030204" pitchFamily="34" charset="0"/>
              </a:rPr>
              <a:t>  Either rapid diagnostic tests (RDTs) or immunoassay (EIA</a:t>
            </a:r>
            <a:r>
              <a:rPr lang="en-US" sz="1700" dirty="0">
                <a:solidFill>
                  <a:prstClr val="black"/>
                </a:solidFill>
              </a:rPr>
              <a:t>, CLIA, ECL)</a:t>
            </a:r>
            <a:endParaRPr lang="en-US" sz="1700" dirty="0">
              <a:solidFill>
                <a:prstClr val="black"/>
              </a:solidFill>
              <a:ea typeface="Arial" charset="0"/>
              <a:cs typeface="Calibri" panose="020F0502020204030204" pitchFamily="34" charset="0"/>
            </a:endParaRPr>
          </a:p>
        </p:txBody>
      </p:sp>
      <p:sp>
        <p:nvSpPr>
          <p:cNvPr id="7" name="Picture Placeholder 8">
            <a:extLst>
              <a:ext uri="{FF2B5EF4-FFF2-40B4-BE49-F238E27FC236}">
                <a16:creationId xmlns:a16="http://schemas.microsoft.com/office/drawing/2014/main" id="{500D16DE-E818-B944-AE19-49ADF27C1637}"/>
              </a:ext>
            </a:extLst>
          </p:cNvPr>
          <p:cNvSpPr txBox="1">
            <a:spLocks/>
          </p:cNvSpPr>
          <p:nvPr/>
        </p:nvSpPr>
        <p:spPr bwMode="gray">
          <a:xfrm>
            <a:off x="9269218" y="5854"/>
            <a:ext cx="3172871" cy="1112400"/>
          </a:xfrm>
          <a:prstGeom prst="rect">
            <a:avLst/>
          </a:prstGeom>
          <a:blipFill dpi="0" rotWithShape="1">
            <a:blip r:embed="rId4"/>
            <a:srcRect/>
            <a:stretch>
              <a:fillRect/>
            </a:stretch>
          </a:blipFill>
        </p:spPr>
        <p:txBody>
          <a:bodyPr/>
          <a:lstStyle>
            <a:lvl1pPr marL="0" indent="0" algn="ctr" defTabSz="914400" rtl="0" eaLnBrk="1" latinLnBrk="0" hangingPunct="1">
              <a:lnSpc>
                <a:spcPct val="110000"/>
              </a:lnSpc>
              <a:spcBef>
                <a:spcPts val="1000"/>
              </a:spcBef>
              <a:spcAft>
                <a:spcPts val="600"/>
              </a:spcAft>
              <a:buClr>
                <a:schemeClr val="tx1"/>
              </a:buClr>
              <a:buSzPct val="80000"/>
              <a:buFontTx/>
              <a:buNone/>
              <a:defRPr sz="100" b="0" kern="1200">
                <a:solidFill>
                  <a:schemeClr val="bg1"/>
                </a:solidFill>
                <a:latin typeface="+mn-lt"/>
                <a:ea typeface="+mn-ea"/>
                <a:cs typeface="Times New Roman" panose="02020603050405020304" pitchFamily="18" charset="0"/>
              </a:defRPr>
            </a:lvl1pPr>
            <a:lvl2pPr marL="360363" indent="-179388" algn="l" defTabSz="914400" rtl="0" eaLnBrk="1" latinLnBrk="0" hangingPunct="1">
              <a:lnSpc>
                <a:spcPct val="110000"/>
              </a:lnSpc>
              <a:spcBef>
                <a:spcPts val="500"/>
              </a:spcBef>
              <a:spcAft>
                <a:spcPts val="600"/>
              </a:spcAft>
              <a:buClr>
                <a:schemeClr val="bg1"/>
              </a:buClr>
              <a:buSzPct val="100000"/>
              <a:buFont typeface="Calibri" panose="020F0502020204030204" pitchFamily="34" charset="0"/>
              <a:buChar char="•"/>
              <a:defRPr sz="1600" kern="1200">
                <a:solidFill>
                  <a:schemeClr val="bg2"/>
                </a:solidFill>
                <a:latin typeface="+mn-lt"/>
                <a:ea typeface="+mn-ea"/>
                <a:cs typeface="+mn-cs"/>
              </a:defRPr>
            </a:lvl2pPr>
            <a:lvl3pPr marL="720725" indent="-179388" algn="l" defTabSz="914400" rtl="0" eaLnBrk="1" latinLnBrk="0" hangingPunct="1">
              <a:lnSpc>
                <a:spcPct val="110000"/>
              </a:lnSpc>
              <a:spcBef>
                <a:spcPts val="500"/>
              </a:spcBef>
              <a:spcAft>
                <a:spcPts val="600"/>
              </a:spcAft>
              <a:buClr>
                <a:schemeClr val="bg2"/>
              </a:buClr>
              <a:buSzPct val="100000"/>
              <a:buFont typeface="Calibri" panose="020F0502020204030204" pitchFamily="34" charset="0"/>
              <a:buChar char="•"/>
              <a:defRPr sz="1600" kern="1200">
                <a:solidFill>
                  <a:schemeClr val="bg2"/>
                </a:solidFill>
                <a:latin typeface="+mn-lt"/>
                <a:ea typeface="+mn-ea"/>
                <a:cs typeface="+mn-cs"/>
              </a:defRPr>
            </a:lvl3pPr>
            <a:lvl4pPr marL="1074738" indent="-180975" algn="l" defTabSz="914400" rtl="0" eaLnBrk="1" latinLnBrk="0" hangingPunct="1">
              <a:lnSpc>
                <a:spcPct val="110000"/>
              </a:lnSpc>
              <a:spcBef>
                <a:spcPts val="500"/>
              </a:spcBef>
              <a:spcAft>
                <a:spcPts val="600"/>
              </a:spcAft>
              <a:buClr>
                <a:schemeClr val="bg2"/>
              </a:buClr>
              <a:buSzPct val="100000"/>
              <a:buFont typeface="Calibri" panose="020F0502020204030204" pitchFamily="34" charset="0"/>
              <a:buChar char="•"/>
              <a:tabLst>
                <a:tab pos="1074738" algn="l"/>
              </a:tabLst>
              <a:defRPr sz="1400" kern="1200">
                <a:solidFill>
                  <a:schemeClr val="bg2"/>
                </a:solidFill>
                <a:latin typeface="+mn-lt"/>
                <a:ea typeface="+mn-ea"/>
                <a:cs typeface="+mn-cs"/>
              </a:defRPr>
            </a:lvl4pPr>
            <a:lvl5pPr marL="358775" indent="-358775" algn="l" defTabSz="914400" rtl="0" eaLnBrk="1" latinLnBrk="0" hangingPunct="1">
              <a:lnSpc>
                <a:spcPct val="110000"/>
              </a:lnSpc>
              <a:spcBef>
                <a:spcPts val="500"/>
              </a:spcBef>
              <a:spcAft>
                <a:spcPts val="600"/>
              </a:spcAft>
              <a:buClr>
                <a:schemeClr val="bg2"/>
              </a:buClr>
              <a:buSzPct val="100000"/>
              <a:buFont typeface="+mj-lt"/>
              <a:buAutoNum type="arabicParen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black"/>
              </a:buClr>
            </a:pPr>
            <a:r>
              <a:rPr lang="en-GB">
                <a:solidFill>
                  <a:prstClr val="white"/>
                </a:solidFill>
              </a:rPr>
              <a:t>.</a:t>
            </a:r>
          </a:p>
        </p:txBody>
      </p:sp>
      <p:sp>
        <p:nvSpPr>
          <p:cNvPr id="2" name="Round Single Corner of Rectangle 1">
            <a:extLst>
              <a:ext uri="{FF2B5EF4-FFF2-40B4-BE49-F238E27FC236}">
                <a16:creationId xmlns:a16="http://schemas.microsoft.com/office/drawing/2014/main" id="{AC90450B-41A3-C147-BC34-84BE70B30633}"/>
              </a:ext>
            </a:extLst>
          </p:cNvPr>
          <p:cNvSpPr/>
          <p:nvPr/>
        </p:nvSpPr>
        <p:spPr>
          <a:xfrm>
            <a:off x="87569" y="2912086"/>
            <a:ext cx="7640586" cy="1593163"/>
          </a:xfrm>
          <a:prstGeom prst="round1Rect">
            <a:avLst/>
          </a:prstGeom>
          <a:solidFill>
            <a:srgbClr val="1258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ES" sz="2000"/>
              <a:t>WHO </a:t>
            </a:r>
            <a:r>
              <a:rPr lang="en-GB" sz="2000" dirty="0"/>
              <a:t>recommends</a:t>
            </a:r>
            <a:r>
              <a:rPr lang="fr-CH" sz="2000" dirty="0"/>
              <a:t> all </a:t>
            </a:r>
            <a:r>
              <a:rPr lang="en-ES" sz="2000"/>
              <a:t>countries currently using two consecutive reactive tests for an HIV-positive diagnosis move toward using three consecutive reactive tests for an HIV-positive diagnosis. This is increasingly important as treatment-adjusted HIV prevalence and national HTS positivity continue to decline over time</a:t>
            </a:r>
            <a:r>
              <a:rPr lang="en-ES"/>
              <a:t>.</a:t>
            </a:r>
          </a:p>
        </p:txBody>
      </p:sp>
      <p:pic>
        <p:nvPicPr>
          <p:cNvPr id="14" name="Picture 13">
            <a:extLst>
              <a:ext uri="{FF2B5EF4-FFF2-40B4-BE49-F238E27FC236}">
                <a16:creationId xmlns:a16="http://schemas.microsoft.com/office/drawing/2014/main" id="{8B20F324-AE66-4B05-8D5A-3A54B5C2E5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3646" y="6437056"/>
            <a:ext cx="1516640" cy="486894"/>
          </a:xfrm>
          <a:prstGeom prst="rect">
            <a:avLst/>
          </a:prstGeom>
        </p:spPr>
      </p:pic>
      <p:sp>
        <p:nvSpPr>
          <p:cNvPr id="6" name="Slide Number Placeholder 5">
            <a:extLst>
              <a:ext uri="{FF2B5EF4-FFF2-40B4-BE49-F238E27FC236}">
                <a16:creationId xmlns:a16="http://schemas.microsoft.com/office/drawing/2014/main" id="{ECDD149A-8669-8E78-660E-36FDC915B50C}"/>
              </a:ext>
            </a:extLst>
          </p:cNvPr>
          <p:cNvSpPr>
            <a:spLocks noGrp="1"/>
          </p:cNvSpPr>
          <p:nvPr>
            <p:ph type="sldNum" sz="quarter" idx="12"/>
          </p:nvPr>
        </p:nvSpPr>
        <p:spPr>
          <a:xfrm>
            <a:off x="9254424" y="6468386"/>
            <a:ext cx="2743200" cy="365125"/>
          </a:xfrm>
        </p:spPr>
        <p:txBody>
          <a:bodyPr/>
          <a:lstStyle/>
          <a:p>
            <a:fld id="{B252F8E9-5D5B-4F54-A461-5E2496A6CC00}" type="slidenum">
              <a:rPr lang="en-US" smtClean="0"/>
              <a:t>6</a:t>
            </a:fld>
            <a:endParaRPr lang="en-US"/>
          </a:p>
        </p:txBody>
      </p:sp>
      <p:sp>
        <p:nvSpPr>
          <p:cNvPr id="4" name="TextBox 3">
            <a:extLst>
              <a:ext uri="{FF2B5EF4-FFF2-40B4-BE49-F238E27FC236}">
                <a16:creationId xmlns:a16="http://schemas.microsoft.com/office/drawing/2014/main" id="{9B6B79F6-D0BC-DA22-F72F-3812EE39AA57}"/>
              </a:ext>
            </a:extLst>
          </p:cNvPr>
          <p:cNvSpPr txBox="1"/>
          <p:nvPr/>
        </p:nvSpPr>
        <p:spPr>
          <a:xfrm>
            <a:off x="128447" y="4867396"/>
            <a:ext cx="4658041" cy="1569660"/>
          </a:xfrm>
          <a:prstGeom prst="rect">
            <a:avLst/>
          </a:prstGeom>
          <a:solidFill>
            <a:srgbClr val="0070C0"/>
          </a:solidFill>
        </p:spPr>
        <p:txBody>
          <a:bodyPr wrap="square" rtlCol="0" anchor="ctr">
            <a:spAutoFit/>
          </a:bodyPr>
          <a:lstStyle/>
          <a:p>
            <a:pPr algn="ctr"/>
            <a:r>
              <a:rPr lang="en-US" sz="2400" dirty="0">
                <a:solidFill>
                  <a:schemeClr val="bg1"/>
                </a:solidFill>
              </a:rPr>
              <a:t>Confirmation of HIV infection = </a:t>
            </a:r>
            <a:r>
              <a:rPr lang="en-US" sz="2400" b="1" dirty="0">
                <a:solidFill>
                  <a:schemeClr val="bg1"/>
                </a:solidFill>
              </a:rPr>
              <a:t>combination</a:t>
            </a:r>
            <a:r>
              <a:rPr lang="en-US" sz="2400" dirty="0">
                <a:solidFill>
                  <a:schemeClr val="bg1"/>
                </a:solidFill>
              </a:rPr>
              <a:t> of </a:t>
            </a:r>
            <a:r>
              <a:rPr lang="en-US" sz="2400" b="1" dirty="0">
                <a:solidFill>
                  <a:srgbClr val="FFFF00"/>
                </a:solidFill>
              </a:rPr>
              <a:t>3 “reactive” </a:t>
            </a:r>
            <a:r>
              <a:rPr lang="en-US" sz="2400" dirty="0">
                <a:solidFill>
                  <a:schemeClr val="bg1"/>
                </a:solidFill>
              </a:rPr>
              <a:t>IA/RDT results </a:t>
            </a:r>
          </a:p>
          <a:p>
            <a:pPr algn="ctr"/>
            <a:r>
              <a:rPr lang="en-US" sz="2400" dirty="0">
                <a:solidFill>
                  <a:schemeClr val="bg1"/>
                </a:solidFill>
              </a:rPr>
              <a:t>(not an individual confirmatory test)</a:t>
            </a:r>
          </a:p>
        </p:txBody>
      </p:sp>
      <p:sp>
        <p:nvSpPr>
          <p:cNvPr id="5" name="Title 8">
            <a:extLst>
              <a:ext uri="{FF2B5EF4-FFF2-40B4-BE49-F238E27FC236}">
                <a16:creationId xmlns:a16="http://schemas.microsoft.com/office/drawing/2014/main" id="{D898AAD3-4BA9-106E-BD6B-610FA8B0EB40}"/>
              </a:ext>
            </a:extLst>
          </p:cNvPr>
          <p:cNvSpPr txBox="1">
            <a:spLocks noChangeArrowheads="1"/>
          </p:cNvSpPr>
          <p:nvPr/>
        </p:nvSpPr>
        <p:spPr>
          <a:xfrm>
            <a:off x="0" y="0"/>
            <a:ext cx="12192000" cy="877752"/>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ES" sz="3600" b="1">
                <a:solidFill>
                  <a:schemeClr val="bg1"/>
                </a:solidFill>
                <a:latin typeface="Calibri" panose="020F0502020204030204" pitchFamily="34" charset="0"/>
                <a:cs typeface="Calibri" panose="020F0502020204030204" pitchFamily="34" charset="0"/>
              </a:rPr>
              <a:t>Adapting </a:t>
            </a:r>
            <a:r>
              <a:rPr lang="fr-CH" sz="3600" b="1" dirty="0">
                <a:solidFill>
                  <a:schemeClr val="bg1"/>
                </a:solidFill>
                <a:latin typeface="Calibri" panose="020F0502020204030204" pitchFamily="34" charset="0"/>
                <a:cs typeface="Calibri" panose="020F0502020204030204" pitchFamily="34" charset="0"/>
              </a:rPr>
              <a:t>n</a:t>
            </a:r>
            <a:r>
              <a:rPr lang="en-ES" sz="3600" b="1">
                <a:solidFill>
                  <a:schemeClr val="bg1"/>
                </a:solidFill>
                <a:latin typeface="Calibri" panose="020F0502020204030204" pitchFamily="34" charset="0"/>
                <a:cs typeface="Calibri" panose="020F0502020204030204" pitchFamily="34" charset="0"/>
              </a:rPr>
              <a:t>ational HIV </a:t>
            </a:r>
            <a:r>
              <a:rPr lang="fr-CH" sz="3600" b="1" dirty="0" err="1">
                <a:solidFill>
                  <a:schemeClr val="bg1"/>
                </a:solidFill>
                <a:latin typeface="Calibri" panose="020F0502020204030204" pitchFamily="34" charset="0"/>
                <a:cs typeface="Calibri" panose="020F0502020204030204" pitchFamily="34" charset="0"/>
              </a:rPr>
              <a:t>t</a:t>
            </a:r>
            <a:r>
              <a:rPr lang="en-ES" sz="3600" b="1">
                <a:solidFill>
                  <a:schemeClr val="bg1"/>
                </a:solidFill>
                <a:latin typeface="Calibri" panose="020F0502020204030204" pitchFamily="34" charset="0"/>
                <a:cs typeface="Calibri" panose="020F0502020204030204" pitchFamily="34" charset="0"/>
              </a:rPr>
              <a:t>esting </a:t>
            </a:r>
            <a:r>
              <a:rPr lang="fr-CH" sz="3600" b="1" dirty="0">
                <a:solidFill>
                  <a:schemeClr val="bg1"/>
                </a:solidFill>
                <a:latin typeface="Calibri" panose="020F0502020204030204" pitchFamily="34" charset="0"/>
                <a:cs typeface="Calibri" panose="020F0502020204030204" pitchFamily="34" charset="0"/>
              </a:rPr>
              <a:t>s</a:t>
            </a:r>
            <a:r>
              <a:rPr lang="en-ES" sz="3600" b="1">
                <a:solidFill>
                  <a:schemeClr val="bg1"/>
                </a:solidFill>
                <a:latin typeface="Calibri" panose="020F0502020204030204" pitchFamily="34" charset="0"/>
                <a:cs typeface="Calibri" panose="020F0502020204030204" pitchFamily="34" charset="0"/>
              </a:rPr>
              <a:t>trategies</a:t>
            </a:r>
            <a:endParaRPr lang="en-US" altLang="en-US" sz="3600" dirty="0">
              <a:solidFill>
                <a:schemeClr val="bg1"/>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FF78C82F-F898-3964-ADE0-7F9ECC9F931A}"/>
              </a:ext>
            </a:extLst>
          </p:cNvPr>
          <p:cNvSpPr txBox="1"/>
          <p:nvPr/>
        </p:nvSpPr>
        <p:spPr>
          <a:xfrm>
            <a:off x="1907211" y="1577158"/>
            <a:ext cx="3462505" cy="646331"/>
          </a:xfrm>
          <a:prstGeom prst="rect">
            <a:avLst/>
          </a:prstGeom>
          <a:noFill/>
        </p:spPr>
        <p:txBody>
          <a:bodyPr wrap="square">
            <a:spAutoFit/>
          </a:bodyPr>
          <a:lstStyle/>
          <a:p>
            <a:r>
              <a:rPr lang="en-US" altLang="en-US" sz="1800" i="1" dirty="0">
                <a:cs typeface="Arial" panose="020B0604020202020204" pitchFamily="34" charset="0"/>
              </a:rPr>
              <a:t>**</a:t>
            </a:r>
            <a:r>
              <a:rPr lang="en-US" altLang="en-US" sz="1800" i="1" dirty="0">
                <a:latin typeface="+mn-lt"/>
                <a:cs typeface="Arial" panose="020B0604020202020204" pitchFamily="34" charset="0"/>
              </a:rPr>
              <a:t>Simplified algorithm </a:t>
            </a:r>
            <a:r>
              <a:rPr lang="en-US" sz="1800" dirty="0">
                <a:latin typeface="Calibri" panose="020F0502020204030204" pitchFamily="34" charset="0"/>
                <a:ea typeface="Arial" charset="0"/>
                <a:cs typeface="Calibri" panose="020F0502020204030204" pitchFamily="34" charset="0"/>
              </a:rPr>
              <a:t>Consecutive HIV tests only</a:t>
            </a:r>
            <a:endParaRPr lang="en-US" alt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5636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6986936E-BFBF-E840-810F-50D9608D70A0}"/>
              </a:ext>
            </a:extLst>
          </p:cNvPr>
          <p:cNvPicPr>
            <a:picLocks noChangeAspect="1"/>
          </p:cNvPicPr>
          <p:nvPr/>
        </p:nvPicPr>
        <p:blipFill>
          <a:blip r:embed="rId2"/>
          <a:stretch>
            <a:fillRect/>
          </a:stretch>
        </p:blipFill>
        <p:spPr>
          <a:xfrm>
            <a:off x="0" y="877752"/>
            <a:ext cx="7299975" cy="3440187"/>
          </a:xfrm>
          <a:prstGeom prst="rect">
            <a:avLst/>
          </a:prstGeom>
        </p:spPr>
      </p:pic>
      <p:pic>
        <p:nvPicPr>
          <p:cNvPr id="3" name="Picture 2">
            <a:extLst>
              <a:ext uri="{FF2B5EF4-FFF2-40B4-BE49-F238E27FC236}">
                <a16:creationId xmlns:a16="http://schemas.microsoft.com/office/drawing/2014/main" id="{035F6DF2-CEB8-5B71-4640-A77805BD6F59}"/>
              </a:ext>
            </a:extLst>
          </p:cNvPr>
          <p:cNvPicPr>
            <a:picLocks noChangeAspect="1"/>
          </p:cNvPicPr>
          <p:nvPr/>
        </p:nvPicPr>
        <p:blipFill rotWithShape="1">
          <a:blip r:embed="rId3"/>
          <a:srcRect l="35365"/>
          <a:stretch/>
        </p:blipFill>
        <p:spPr>
          <a:xfrm>
            <a:off x="7124066" y="1914664"/>
            <a:ext cx="4237481" cy="1514336"/>
          </a:xfrm>
          <a:prstGeom prst="rect">
            <a:avLst/>
          </a:prstGeom>
        </p:spPr>
      </p:pic>
      <p:sp>
        <p:nvSpPr>
          <p:cNvPr id="9" name="Slide Number Placeholder 8">
            <a:extLst>
              <a:ext uri="{FF2B5EF4-FFF2-40B4-BE49-F238E27FC236}">
                <a16:creationId xmlns:a16="http://schemas.microsoft.com/office/drawing/2014/main" id="{B9B3AF8F-1C15-63E9-1152-952F4D186C29}"/>
              </a:ext>
            </a:extLst>
          </p:cNvPr>
          <p:cNvSpPr>
            <a:spLocks noGrp="1"/>
          </p:cNvSpPr>
          <p:nvPr>
            <p:ph type="sldNum" sz="quarter" idx="12"/>
          </p:nvPr>
        </p:nvSpPr>
        <p:spPr/>
        <p:txBody>
          <a:bodyPr/>
          <a:lstStyle/>
          <a:p>
            <a:fld id="{B252F8E9-5D5B-4F54-A461-5E2496A6CC00}" type="slidenum">
              <a:rPr lang="en-US" smtClean="0"/>
              <a:t>7</a:t>
            </a:fld>
            <a:endParaRPr lang="en-US"/>
          </a:p>
        </p:txBody>
      </p:sp>
      <p:sp>
        <p:nvSpPr>
          <p:cNvPr id="4" name="Title 8">
            <a:extLst>
              <a:ext uri="{FF2B5EF4-FFF2-40B4-BE49-F238E27FC236}">
                <a16:creationId xmlns:a16="http://schemas.microsoft.com/office/drawing/2014/main" id="{6FA1E5DB-590C-13E8-4D6B-4ABD307C01C0}"/>
              </a:ext>
            </a:extLst>
          </p:cNvPr>
          <p:cNvSpPr txBox="1">
            <a:spLocks noChangeArrowheads="1"/>
          </p:cNvSpPr>
          <p:nvPr/>
        </p:nvSpPr>
        <p:spPr>
          <a:xfrm>
            <a:off x="0" y="0"/>
            <a:ext cx="12192000" cy="877752"/>
          </a:xfrm>
          <a:prstGeom prst="rect">
            <a:avLst/>
          </a:prstGeom>
          <a:solidFill>
            <a:schemeClr val="accent1"/>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rPr>
              <a:t>Each new HIV-diagnosed person should be retested prior to ART initiation- WHY?</a:t>
            </a:r>
            <a:endParaRPr lang="en-US" sz="3600" b="1" dirty="0">
              <a:solidFill>
                <a:schemeClr val="bg1"/>
              </a:solidFill>
              <a:latin typeface="+mn-lt"/>
              <a:ea typeface="Calibri"/>
              <a:cs typeface="Calibri" panose="020F0502020204030204" pitchFamily="34" charset="0"/>
            </a:endParaRPr>
          </a:p>
        </p:txBody>
      </p:sp>
      <p:pic>
        <p:nvPicPr>
          <p:cNvPr id="5" name="Picture 7" descr="Table&#10;&#10;Description automatically generated">
            <a:extLst>
              <a:ext uri="{FF2B5EF4-FFF2-40B4-BE49-F238E27FC236}">
                <a16:creationId xmlns:a16="http://schemas.microsoft.com/office/drawing/2014/main" id="{FAF06B76-E69F-D707-41BB-A612B5763D90}"/>
              </a:ext>
            </a:extLst>
          </p:cNvPr>
          <p:cNvPicPr>
            <a:picLocks noChangeAspect="1"/>
          </p:cNvPicPr>
          <p:nvPr/>
        </p:nvPicPr>
        <p:blipFill>
          <a:blip r:embed="rId4"/>
          <a:stretch>
            <a:fillRect/>
          </a:stretch>
        </p:blipFill>
        <p:spPr>
          <a:xfrm>
            <a:off x="5416825" y="4131267"/>
            <a:ext cx="6387549" cy="2617601"/>
          </a:xfrm>
          <a:prstGeom prst="rect">
            <a:avLst/>
          </a:prstGeom>
        </p:spPr>
      </p:pic>
      <p:sp>
        <p:nvSpPr>
          <p:cNvPr id="11" name="TextBox 10">
            <a:extLst>
              <a:ext uri="{FF2B5EF4-FFF2-40B4-BE49-F238E27FC236}">
                <a16:creationId xmlns:a16="http://schemas.microsoft.com/office/drawing/2014/main" id="{B5253AE7-E2B0-588A-EEDD-1E2E5C8D7E46}"/>
              </a:ext>
            </a:extLst>
          </p:cNvPr>
          <p:cNvSpPr txBox="1"/>
          <p:nvPr/>
        </p:nvSpPr>
        <p:spPr>
          <a:xfrm>
            <a:off x="1064853" y="5318524"/>
            <a:ext cx="2986644" cy="923330"/>
          </a:xfrm>
          <a:prstGeom prst="rect">
            <a:avLst/>
          </a:prstGeom>
          <a:noFill/>
        </p:spPr>
        <p:txBody>
          <a:bodyPr wrap="square">
            <a:spAutoFit/>
          </a:bodyPr>
          <a:lstStyle/>
          <a:p>
            <a:r>
              <a:rPr lang="en-US" dirty="0"/>
              <a:t>Re-testing costs and ART costs for misclassified HIV-neg adults </a:t>
            </a:r>
          </a:p>
        </p:txBody>
      </p:sp>
      <p:pic>
        <p:nvPicPr>
          <p:cNvPr id="12" name="Picture 8">
            <a:extLst>
              <a:ext uri="{FF2B5EF4-FFF2-40B4-BE49-F238E27FC236}">
                <a16:creationId xmlns:a16="http://schemas.microsoft.com/office/drawing/2014/main" id="{2A0199B2-FC2C-A8E2-96A6-085A8D4D8315}"/>
              </a:ext>
            </a:extLst>
          </p:cNvPr>
          <p:cNvPicPr>
            <a:picLocks noChangeAspect="1"/>
          </p:cNvPicPr>
          <p:nvPr/>
        </p:nvPicPr>
        <p:blipFill>
          <a:blip r:embed="rId5"/>
          <a:stretch>
            <a:fillRect/>
          </a:stretch>
        </p:blipFill>
        <p:spPr>
          <a:xfrm>
            <a:off x="6096000" y="6562196"/>
            <a:ext cx="4760890" cy="318557"/>
          </a:xfrm>
          <a:prstGeom prst="rect">
            <a:avLst/>
          </a:prstGeom>
        </p:spPr>
      </p:pic>
    </p:spTree>
    <p:extLst>
      <p:ext uri="{BB962C8B-B14F-4D97-AF65-F5344CB8AC3E}">
        <p14:creationId xmlns:p14="http://schemas.microsoft.com/office/powerpoint/2010/main" val="3723001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C201827-BFA2-44A1-9B50-63C136AD28B1}"/>
              </a:ext>
            </a:extLst>
          </p:cNvPr>
          <p:cNvSpPr txBox="1"/>
          <p:nvPr/>
        </p:nvSpPr>
        <p:spPr>
          <a:xfrm>
            <a:off x="0" y="1041379"/>
            <a:ext cx="1068576" cy="430887"/>
          </a:xfrm>
          <a:prstGeom prst="rect">
            <a:avLst/>
          </a:prstGeom>
          <a:noFill/>
        </p:spPr>
        <p:txBody>
          <a:bodyPr wrap="square" rtlCol="0">
            <a:spAutoFit/>
          </a:bodyPr>
          <a:lstStyle/>
          <a:p>
            <a:r>
              <a:rPr lang="en" sz="1050" dirty="0"/>
              <a:t>Standard 3-test strategy</a:t>
            </a:r>
          </a:p>
        </p:txBody>
      </p:sp>
      <p:sp>
        <p:nvSpPr>
          <p:cNvPr id="9" name="TextBox 8">
            <a:extLst>
              <a:ext uri="{FF2B5EF4-FFF2-40B4-BE49-F238E27FC236}">
                <a16:creationId xmlns:a16="http://schemas.microsoft.com/office/drawing/2014/main" id="{9ED5D8FB-C7B6-4DAB-A298-6C9F3E8585C6}"/>
              </a:ext>
            </a:extLst>
          </p:cNvPr>
          <p:cNvSpPr txBox="1"/>
          <p:nvPr/>
        </p:nvSpPr>
        <p:spPr>
          <a:xfrm>
            <a:off x="2597991" y="1040823"/>
            <a:ext cx="1250362" cy="577081"/>
          </a:xfrm>
          <a:prstGeom prst="rect">
            <a:avLst/>
          </a:prstGeom>
          <a:noFill/>
        </p:spPr>
        <p:txBody>
          <a:bodyPr wrap="square" rtlCol="0">
            <a:spAutoFit/>
          </a:bodyPr>
          <a:lstStyle/>
          <a:p>
            <a:r>
              <a:rPr lang="en" sz="1050" dirty="0"/>
              <a:t>Toolbox:</a:t>
            </a:r>
          </a:p>
          <a:p>
            <a:r>
              <a:rPr lang="en" sz="1050" dirty="0"/>
              <a:t>Verification</a:t>
            </a:r>
          </a:p>
          <a:p>
            <a:r>
              <a:rPr lang="en" sz="1050" dirty="0"/>
              <a:t> study</a:t>
            </a:r>
            <a:endParaRPr lang="en-US" sz="1050" dirty="0"/>
          </a:p>
        </p:txBody>
      </p:sp>
      <p:sp>
        <p:nvSpPr>
          <p:cNvPr id="10" name="TextBox 9">
            <a:extLst>
              <a:ext uri="{FF2B5EF4-FFF2-40B4-BE49-F238E27FC236}">
                <a16:creationId xmlns:a16="http://schemas.microsoft.com/office/drawing/2014/main" id="{54088D6E-95F6-42E5-8C13-3CA3FFC9F218}"/>
              </a:ext>
            </a:extLst>
          </p:cNvPr>
          <p:cNvSpPr txBox="1"/>
          <p:nvPr/>
        </p:nvSpPr>
        <p:spPr>
          <a:xfrm>
            <a:off x="3865993" y="1041802"/>
            <a:ext cx="3906407" cy="276999"/>
          </a:xfrm>
          <a:prstGeom prst="rect">
            <a:avLst/>
          </a:prstGeom>
          <a:noFill/>
        </p:spPr>
        <p:txBody>
          <a:bodyPr wrap="square" rtlCol="0">
            <a:spAutoFit/>
          </a:bodyPr>
          <a:lstStyle/>
          <a:p>
            <a:pPr algn="ctr"/>
            <a:r>
              <a:rPr lang="en" sz="1200" dirty="0"/>
              <a:t>RDT DUO HIV-Syphilis in ANC (and KP) contexts</a:t>
            </a:r>
          </a:p>
        </p:txBody>
      </p:sp>
      <p:sp>
        <p:nvSpPr>
          <p:cNvPr id="12" name="TextBox 11">
            <a:extLst>
              <a:ext uri="{FF2B5EF4-FFF2-40B4-BE49-F238E27FC236}">
                <a16:creationId xmlns:a16="http://schemas.microsoft.com/office/drawing/2014/main" id="{FC9A04B4-CE2B-E240-36B0-5C7F0BDFCCE9}"/>
              </a:ext>
            </a:extLst>
          </p:cNvPr>
          <p:cNvSpPr txBox="1"/>
          <p:nvPr/>
        </p:nvSpPr>
        <p:spPr>
          <a:xfrm>
            <a:off x="1518238" y="1059023"/>
            <a:ext cx="889147" cy="246221"/>
          </a:xfrm>
          <a:prstGeom prst="rect">
            <a:avLst/>
          </a:prstGeom>
          <a:noFill/>
        </p:spPr>
        <p:txBody>
          <a:bodyPr wrap="square" rtlCol="0">
            <a:spAutoFit/>
          </a:bodyPr>
          <a:lstStyle/>
          <a:p>
            <a:r>
              <a:rPr lang="en" sz="1000" dirty="0"/>
              <a:t>End WB /IB</a:t>
            </a:r>
          </a:p>
        </p:txBody>
      </p:sp>
      <p:pic>
        <p:nvPicPr>
          <p:cNvPr id="14" name="Picture 13">
            <a:extLst>
              <a:ext uri="{FF2B5EF4-FFF2-40B4-BE49-F238E27FC236}">
                <a16:creationId xmlns:a16="http://schemas.microsoft.com/office/drawing/2014/main" id="{BBDBDAA5-C82E-AD95-CEBE-BDDACE8925DC}"/>
              </a:ext>
            </a:extLst>
          </p:cNvPr>
          <p:cNvPicPr>
            <a:picLocks noChangeAspect="1"/>
          </p:cNvPicPr>
          <p:nvPr/>
        </p:nvPicPr>
        <p:blipFill>
          <a:blip r:embed="rId3"/>
          <a:stretch>
            <a:fillRect/>
          </a:stretch>
        </p:blipFill>
        <p:spPr>
          <a:xfrm>
            <a:off x="5097996" y="4442889"/>
            <a:ext cx="1474254" cy="2020745"/>
          </a:xfrm>
          <a:prstGeom prst="rect">
            <a:avLst/>
          </a:prstGeom>
        </p:spPr>
        <p:style>
          <a:lnRef idx="2">
            <a:schemeClr val="dk1"/>
          </a:lnRef>
          <a:fillRef idx="1">
            <a:schemeClr val="lt1"/>
          </a:fillRef>
          <a:effectRef idx="0">
            <a:schemeClr val="dk1"/>
          </a:effectRef>
          <a:fontRef idx="minor">
            <a:schemeClr val="dk1"/>
          </a:fontRef>
        </p:style>
      </p:pic>
      <p:sp>
        <p:nvSpPr>
          <p:cNvPr id="15" name="TextBox 14">
            <a:extLst>
              <a:ext uri="{FF2B5EF4-FFF2-40B4-BE49-F238E27FC236}">
                <a16:creationId xmlns:a16="http://schemas.microsoft.com/office/drawing/2014/main" id="{C82D33E3-610C-BC0A-B1AA-FBC029A85F8D}"/>
              </a:ext>
            </a:extLst>
          </p:cNvPr>
          <p:cNvSpPr txBox="1"/>
          <p:nvPr/>
        </p:nvSpPr>
        <p:spPr>
          <a:xfrm>
            <a:off x="4848649" y="4010059"/>
            <a:ext cx="2342727" cy="276999"/>
          </a:xfrm>
          <a:prstGeom prst="rect">
            <a:avLst/>
          </a:prstGeom>
          <a:noFill/>
        </p:spPr>
        <p:txBody>
          <a:bodyPr wrap="square" rtlCol="0">
            <a:spAutoFit/>
          </a:bodyPr>
          <a:lstStyle/>
          <a:p>
            <a:r>
              <a:rPr lang="en" sz="1200" dirty="0"/>
              <a:t>Screening by community agents</a:t>
            </a:r>
          </a:p>
        </p:txBody>
      </p:sp>
      <p:sp>
        <p:nvSpPr>
          <p:cNvPr id="19" name="TextBox 18">
            <a:extLst>
              <a:ext uri="{FF2B5EF4-FFF2-40B4-BE49-F238E27FC236}">
                <a16:creationId xmlns:a16="http://schemas.microsoft.com/office/drawing/2014/main" id="{5459451C-0F44-0C64-F8E1-5C96676F85F0}"/>
              </a:ext>
            </a:extLst>
          </p:cNvPr>
          <p:cNvSpPr txBox="1"/>
          <p:nvPr/>
        </p:nvSpPr>
        <p:spPr>
          <a:xfrm>
            <a:off x="8623440" y="1895262"/>
            <a:ext cx="3201138"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 b="1" dirty="0">
                <a:solidFill>
                  <a:srgbClr val="0070C0"/>
                </a:solidFill>
                <a:latin typeface="Calibri" panose="020F0502020204030204"/>
              </a:rPr>
              <a:t>ANC</a:t>
            </a:r>
            <a:r>
              <a:rPr kumimoji="0" lang="en" b="1" i="0" u="none" strike="noStrike" kern="1200" cap="none" spc="0" normalizeH="0" baseline="0" noProof="0" dirty="0">
                <a:ln>
                  <a:noFill/>
                </a:ln>
                <a:solidFill>
                  <a:srgbClr val="0070C0"/>
                </a:solidFill>
                <a:effectLst/>
                <a:uLnTx/>
                <a:uFillTx/>
                <a:latin typeface="Calibri" panose="020F0502020204030204"/>
                <a:ea typeface="+mn-ea"/>
                <a:cs typeface="+mn-cs"/>
              </a:rPr>
              <a:t> and key pop contexts: HIV-Syphilis Dual </a:t>
            </a:r>
            <a:r>
              <a:rPr lang="en" b="1" dirty="0">
                <a:solidFill>
                  <a:srgbClr val="0070C0"/>
                </a:solidFill>
                <a:latin typeface="Calibri" panose="020F0502020204030204"/>
              </a:rPr>
              <a:t>test </a:t>
            </a:r>
            <a:r>
              <a:rPr kumimoji="0" lang="en" b="1" i="0" u="none" strike="noStrike" kern="1200" cap="none" spc="0" normalizeH="0" baseline="0" noProof="0" dirty="0">
                <a:ln>
                  <a:noFill/>
                </a:ln>
                <a:solidFill>
                  <a:srgbClr val="0070C0"/>
                </a:solidFill>
                <a:effectLst/>
                <a:uLnTx/>
                <a:uFillTx/>
                <a:latin typeface="Calibri" panose="020F0502020204030204"/>
                <a:ea typeface="+mn-ea"/>
                <a:cs typeface="+mn-cs"/>
              </a:rPr>
              <a:t>in A1</a:t>
            </a:r>
          </a:p>
        </p:txBody>
      </p:sp>
      <p:pic>
        <p:nvPicPr>
          <p:cNvPr id="18" name="Picture 19">
            <a:extLst>
              <a:ext uri="{FF2B5EF4-FFF2-40B4-BE49-F238E27FC236}">
                <a16:creationId xmlns:a16="http://schemas.microsoft.com/office/drawing/2014/main" id="{99359CE6-E37E-404F-7F2B-235A0F1239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2939" y="604993"/>
            <a:ext cx="126365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A10C7CEA-4690-BDC0-CB01-29E2A2402AB6}"/>
              </a:ext>
            </a:extLst>
          </p:cNvPr>
          <p:cNvPicPr>
            <a:picLocks noChangeAspect="1"/>
          </p:cNvPicPr>
          <p:nvPr/>
        </p:nvPicPr>
        <p:blipFill>
          <a:blip r:embed="rId5"/>
          <a:stretch>
            <a:fillRect/>
          </a:stretch>
        </p:blipFill>
        <p:spPr>
          <a:xfrm>
            <a:off x="49997" y="1608004"/>
            <a:ext cx="1171607" cy="1342617"/>
          </a:xfrm>
          <a:prstGeom prst="rect">
            <a:avLst/>
          </a:prstGeom>
        </p:spPr>
        <p:style>
          <a:lnRef idx="2">
            <a:schemeClr val="dk1"/>
          </a:lnRef>
          <a:fillRef idx="1">
            <a:schemeClr val="lt1"/>
          </a:fillRef>
          <a:effectRef idx="0">
            <a:schemeClr val="dk1"/>
          </a:effectRef>
          <a:fontRef idx="minor">
            <a:schemeClr val="dk1"/>
          </a:fontRef>
        </p:style>
      </p:pic>
      <p:pic>
        <p:nvPicPr>
          <p:cNvPr id="17" name="Picture 2">
            <a:extLst>
              <a:ext uri="{FF2B5EF4-FFF2-40B4-BE49-F238E27FC236}">
                <a16:creationId xmlns:a16="http://schemas.microsoft.com/office/drawing/2014/main" id="{B347494E-6DB8-E518-64CD-FF9178A748A3}"/>
              </a:ext>
            </a:extLst>
          </p:cNvPr>
          <p:cNvPicPr>
            <a:picLocks noChangeAspect="1"/>
          </p:cNvPicPr>
          <p:nvPr/>
        </p:nvPicPr>
        <p:blipFill>
          <a:blip r:embed="rId6"/>
          <a:stretch>
            <a:fillRect/>
          </a:stretch>
        </p:blipFill>
        <p:spPr>
          <a:xfrm>
            <a:off x="1410676" y="1609565"/>
            <a:ext cx="1169675" cy="1341056"/>
          </a:xfrm>
          <a:prstGeom prst="rect">
            <a:avLst/>
          </a:prstGeom>
        </p:spPr>
        <p:style>
          <a:lnRef idx="2">
            <a:schemeClr val="dk1"/>
          </a:lnRef>
          <a:fillRef idx="1">
            <a:schemeClr val="lt1"/>
          </a:fillRef>
          <a:effectRef idx="0">
            <a:schemeClr val="dk1"/>
          </a:effectRef>
          <a:fontRef idx="minor">
            <a:schemeClr val="dk1"/>
          </a:fontRef>
        </p:style>
      </p:pic>
      <p:pic>
        <p:nvPicPr>
          <p:cNvPr id="2" name="Picture 5">
            <a:extLst>
              <a:ext uri="{FF2B5EF4-FFF2-40B4-BE49-F238E27FC236}">
                <a16:creationId xmlns:a16="http://schemas.microsoft.com/office/drawing/2014/main" id="{795A984A-6B67-9E02-482C-A795A4E0020F}"/>
              </a:ext>
            </a:extLst>
          </p:cNvPr>
          <p:cNvPicPr>
            <a:picLocks noChangeAspect="1"/>
          </p:cNvPicPr>
          <p:nvPr/>
        </p:nvPicPr>
        <p:blipFill rotWithShape="1">
          <a:blip r:embed="rId7"/>
          <a:srcRect l="2501" r="31249"/>
          <a:stretch/>
        </p:blipFill>
        <p:spPr>
          <a:xfrm>
            <a:off x="49997" y="3037067"/>
            <a:ext cx="4737029" cy="3820933"/>
          </a:xfrm>
          <a:prstGeom prst="rect">
            <a:avLst/>
          </a:prstGeom>
        </p:spPr>
      </p:pic>
      <p:pic>
        <p:nvPicPr>
          <p:cNvPr id="3" name="Picture 5">
            <a:extLst>
              <a:ext uri="{FF2B5EF4-FFF2-40B4-BE49-F238E27FC236}">
                <a16:creationId xmlns:a16="http://schemas.microsoft.com/office/drawing/2014/main" id="{7067BA69-F409-043F-DB60-EA64EF86B0B0}"/>
              </a:ext>
            </a:extLst>
          </p:cNvPr>
          <p:cNvPicPr>
            <a:picLocks noChangeAspect="1"/>
          </p:cNvPicPr>
          <p:nvPr/>
        </p:nvPicPr>
        <p:blipFill>
          <a:blip r:embed="rId8"/>
          <a:stretch>
            <a:fillRect/>
          </a:stretch>
        </p:blipFill>
        <p:spPr>
          <a:xfrm>
            <a:off x="7210136" y="2578960"/>
            <a:ext cx="4962320" cy="4115689"/>
          </a:xfrm>
          <a:prstGeom prst="rect">
            <a:avLst/>
          </a:prstGeom>
        </p:spPr>
      </p:pic>
      <p:sp>
        <p:nvSpPr>
          <p:cNvPr id="4" name="Title 8">
            <a:extLst>
              <a:ext uri="{FF2B5EF4-FFF2-40B4-BE49-F238E27FC236}">
                <a16:creationId xmlns:a16="http://schemas.microsoft.com/office/drawing/2014/main" id="{5A2A5A8C-F2BF-4EB6-14FB-34A8509CF6F4}"/>
              </a:ext>
            </a:extLst>
          </p:cNvPr>
          <p:cNvSpPr txBox="1">
            <a:spLocks noChangeArrowheads="1"/>
          </p:cNvSpPr>
          <p:nvPr/>
        </p:nvSpPr>
        <p:spPr>
          <a:xfrm>
            <a:off x="-19545" y="15465"/>
            <a:ext cx="12192000" cy="1025358"/>
          </a:xfrm>
          <a:prstGeom prst="rect">
            <a:avLst/>
          </a:prstGeom>
          <a:solidFill>
            <a:schemeClr val="accent1"/>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 sz="3200" b="1" dirty="0">
                <a:solidFill>
                  <a:schemeClr val="bg1"/>
                </a:solidFill>
                <a:latin typeface="Calibri" panose="020F0502020204030204" pitchFamily="34" charset="0"/>
                <a:cs typeface="Calibri" panose="020F0502020204030204" pitchFamily="34" charset="0"/>
              </a:rPr>
              <a:t>WHO recommendations on HIV testing strategy for people &gt;18 months</a:t>
            </a:r>
            <a:endParaRPr lang="en-US" altLang="en-US" sz="3200" b="1" dirty="0">
              <a:solidFill>
                <a:schemeClr val="bg1"/>
              </a:solidFill>
              <a:latin typeface="Calibri" panose="020F0502020204030204" pitchFamily="34" charset="0"/>
              <a:cs typeface="Calibri" panose="020F0502020204030204" pitchFamily="34" charset="0"/>
            </a:endParaRPr>
          </a:p>
        </p:txBody>
      </p:sp>
      <p:pic>
        <p:nvPicPr>
          <p:cNvPr id="25" name="Picture 7">
            <a:extLst>
              <a:ext uri="{FF2B5EF4-FFF2-40B4-BE49-F238E27FC236}">
                <a16:creationId xmlns:a16="http://schemas.microsoft.com/office/drawing/2014/main" id="{EB6A366C-1606-74A9-E13D-7225A86F6350}"/>
              </a:ext>
            </a:extLst>
          </p:cNvPr>
          <p:cNvPicPr>
            <a:picLocks noChangeAspect="1"/>
          </p:cNvPicPr>
          <p:nvPr/>
        </p:nvPicPr>
        <p:blipFill rotWithShape="1">
          <a:blip r:embed="rId9"/>
          <a:srcRect/>
          <a:stretch/>
        </p:blipFill>
        <p:spPr>
          <a:xfrm>
            <a:off x="2780867" y="1608004"/>
            <a:ext cx="1104417" cy="1341056"/>
          </a:xfrm>
          <a:prstGeom prst="rect">
            <a:avLst/>
          </a:prstGeom>
        </p:spPr>
        <p:style>
          <a:lnRef idx="2">
            <a:schemeClr val="dk1"/>
          </a:lnRef>
          <a:fillRef idx="1">
            <a:schemeClr val="lt1"/>
          </a:fillRef>
          <a:effectRef idx="0">
            <a:schemeClr val="dk1"/>
          </a:effectRef>
          <a:fontRef idx="minor">
            <a:schemeClr val="dk1"/>
          </a:fontRef>
        </p:style>
      </p:pic>
      <p:sp>
        <p:nvSpPr>
          <p:cNvPr id="26" name="ZoneTexte 6">
            <a:extLst>
              <a:ext uri="{FF2B5EF4-FFF2-40B4-BE49-F238E27FC236}">
                <a16:creationId xmlns:a16="http://schemas.microsoft.com/office/drawing/2014/main" id="{15007443-B324-712A-BDE7-2167C542A75E}"/>
              </a:ext>
            </a:extLst>
          </p:cNvPr>
          <p:cNvSpPr txBox="1"/>
          <p:nvPr/>
        </p:nvSpPr>
        <p:spPr>
          <a:xfrm>
            <a:off x="2449840" y="6200070"/>
            <a:ext cx="264300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0070C0"/>
                </a:solidFill>
                <a:effectLst/>
                <a:uLnTx/>
                <a:uFillTx/>
                <a:latin typeface="Calibri" panose="020F0502020204030204"/>
                <a:ea typeface="+mn-ea"/>
                <a:cs typeface="+mn-cs"/>
              </a:rPr>
              <a:t>Gen pop: HIV </a:t>
            </a:r>
            <a:r>
              <a:rPr lang="en" b="1" dirty="0">
                <a:solidFill>
                  <a:srgbClr val="0070C0"/>
                </a:solidFill>
                <a:latin typeface="Calibri" panose="020F0502020204030204"/>
              </a:rPr>
              <a:t>only</a:t>
            </a:r>
            <a:endParaRPr kumimoji="0" lang="fr-FR" sz="1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8FBC6FC5-C349-D6C8-1E8B-08820416136E}"/>
              </a:ext>
            </a:extLst>
          </p:cNvPr>
          <p:cNvPicPr>
            <a:picLocks noChangeAspect="1"/>
          </p:cNvPicPr>
          <p:nvPr/>
        </p:nvPicPr>
        <p:blipFill>
          <a:blip r:embed="rId10"/>
          <a:stretch>
            <a:fillRect/>
          </a:stretch>
        </p:blipFill>
        <p:spPr>
          <a:xfrm>
            <a:off x="4220187" y="1318801"/>
            <a:ext cx="3154458" cy="1757181"/>
          </a:xfrm>
          <a:prstGeom prst="rect">
            <a:avLst/>
          </a:prstGeom>
        </p:spPr>
      </p:pic>
    </p:spTree>
    <p:extLst>
      <p:ext uri="{BB962C8B-B14F-4D97-AF65-F5344CB8AC3E}">
        <p14:creationId xmlns:p14="http://schemas.microsoft.com/office/powerpoint/2010/main" val="2583862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AACAA551-2D7A-F147-2C99-4503E36A300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05516" y="5949752"/>
            <a:ext cx="2253684" cy="805692"/>
          </a:xfrm>
          <a:prstGeom prst="rect">
            <a:avLst/>
          </a:prstGeom>
          <a:solidFill>
            <a:srgbClr val="FFFFFF"/>
          </a:solidFill>
        </p:spPr>
      </p:pic>
      <p:sp>
        <p:nvSpPr>
          <p:cNvPr id="4" name="Date Placeholder 3" hidden="1">
            <a:extLst>
              <a:ext uri="{FF2B5EF4-FFF2-40B4-BE49-F238E27FC236}">
                <a16:creationId xmlns:a16="http://schemas.microsoft.com/office/drawing/2014/main" id="{B3305A10-334B-DAED-232D-77FA9F19CA35}"/>
              </a:ext>
            </a:extLst>
          </p:cNvPr>
          <p:cNvSpPr>
            <a:spLocks noGrp="1"/>
          </p:cNvSpPr>
          <p:nvPr>
            <p:ph type="dt" sz="half" idx="4294967295"/>
          </p:nvPr>
        </p:nvSpPr>
        <p:spPr>
          <a:xfrm>
            <a:off x="480000" y="6580588"/>
            <a:ext cx="790001" cy="18000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B2A9C5F-569E-41BE-B5E5-7CBFE1B687B2}" type="datetime1">
              <a:rPr kumimoji="0" lang="en-GB" sz="800" b="0" i="0" u="none" strike="noStrike" kern="1200" cap="none" spc="0" normalizeH="0" baseline="0" noProof="0" smtClean="0">
                <a:ln>
                  <a:noFill/>
                </a:ln>
                <a:solidFill>
                  <a:prstClr val="black"/>
                </a:solidFill>
                <a:effectLst/>
                <a:uLnTx/>
                <a:uFillTx/>
                <a:latin typeface="Arial"/>
                <a:ea typeface="+mn-ea"/>
                <a:cs typeface="Times New Roman" panose="02020603050405020304" pitchFamily="18" charset="0"/>
              </a:rPr>
              <a:pPr marL="0" marR="0" lvl="0" indent="0" algn="l" defTabSz="914400" rtl="0" eaLnBrk="1" fontAlgn="auto" latinLnBrk="0" hangingPunct="1">
                <a:lnSpc>
                  <a:spcPct val="100000"/>
                </a:lnSpc>
                <a:spcBef>
                  <a:spcPts val="0"/>
                </a:spcBef>
                <a:spcAft>
                  <a:spcPts val="600"/>
                </a:spcAft>
                <a:buClrTx/>
                <a:buSzTx/>
                <a:buFontTx/>
                <a:buNone/>
                <a:tabLst/>
                <a:defRPr/>
              </a:pPr>
              <a:t>25/08/2024</a:t>
            </a:fld>
            <a:endParaRPr kumimoji="0" lang="en-GB" sz="8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endParaRPr>
          </a:p>
        </p:txBody>
      </p:sp>
      <p:sp>
        <p:nvSpPr>
          <p:cNvPr id="5" name="TextBox 4">
            <a:extLst>
              <a:ext uri="{FF2B5EF4-FFF2-40B4-BE49-F238E27FC236}">
                <a16:creationId xmlns:a16="http://schemas.microsoft.com/office/drawing/2014/main" id="{2046453E-D193-5E15-8CBE-67C5675D089A}"/>
              </a:ext>
            </a:extLst>
          </p:cNvPr>
          <p:cNvSpPr txBox="1"/>
          <p:nvPr/>
        </p:nvSpPr>
        <p:spPr>
          <a:xfrm>
            <a:off x="175650" y="1026453"/>
            <a:ext cx="12016350" cy="33598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Benefits of dual HIV/syphilis rapid testing</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20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potential to leverage syphilis screening and linkage to care to the level of HIV coverage and treatment initiation</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20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 can be performed by any trained health worker</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20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potential to expedite partner services and to be used as part of network testing strategies</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20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reduced unit cost compared with two single RDTs for HIV and syphilis </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2000" b="0" i="0" u="none" strike="noStrike" kern="1200" cap="none" spc="0" normalizeH="0" baseline="0" noProof="0" dirty="0">
                <a:ln>
                  <a:noFill/>
                </a:ln>
                <a:effectLst/>
                <a:uLnTx/>
                <a:uFillTx/>
                <a:latin typeface="Calibri" panose="020F0502020204030204" pitchFamily="34" charset="0"/>
                <a:ea typeface="ＭＳ Ｐゴシック" charset="0"/>
                <a:cs typeface="Calibri" panose="020F0502020204030204" pitchFamily="34" charset="0"/>
              </a:rPr>
              <a:t>streamlined procurement and minimized storage </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s</a:t>
            </a:r>
          </a:p>
          <a:p>
            <a:pPr marL="285750" indent="-285750">
              <a:lnSpc>
                <a:spcPct val="90000"/>
              </a:lnSpc>
              <a:spcBef>
                <a:spcPts val="1000"/>
              </a:spcBef>
              <a:buFont typeface="Wingdings" pitchFamily="2" charset="2"/>
              <a:buChar char="ü"/>
              <a:defRPr/>
            </a:pPr>
            <a:r>
              <a:rPr lang="en" sz="2000" dirty="0">
                <a:solidFill>
                  <a:schemeClr val="tx1"/>
                </a:solidFill>
                <a:latin typeface="Calibri" panose="020F0502020204030204" pitchFamily="34" charset="0"/>
                <a:ea typeface="+mn-lt"/>
                <a:cs typeface="Calibri" panose="020F0502020204030204" pitchFamily="34" charset="0"/>
              </a:rPr>
              <a:t>WHO recommends that </a:t>
            </a:r>
            <a:r>
              <a:rPr lang="en" sz="2000" b="1" dirty="0">
                <a:solidFill>
                  <a:schemeClr val="tx1"/>
                </a:solidFill>
                <a:latin typeface="Calibri" panose="020F0502020204030204" pitchFamily="34" charset="0"/>
                <a:ea typeface="+mn-lt"/>
                <a:cs typeface="Calibri" panose="020F0502020204030204" pitchFamily="34" charset="0"/>
              </a:rPr>
              <a:t>pregnant women receive screening for HIV, syphilis, and hepatitis B ( HBsAg ) at least once </a:t>
            </a:r>
            <a:r>
              <a:rPr lang="en" sz="2000" dirty="0">
                <a:solidFill>
                  <a:schemeClr val="tx1"/>
                </a:solidFill>
                <a:latin typeface="Calibri" panose="020F0502020204030204" pitchFamily="34" charset="0"/>
                <a:ea typeface="+mn-lt"/>
                <a:cs typeface="Calibri" panose="020F0502020204030204" pitchFamily="34" charset="0"/>
              </a:rPr>
              <a:t>during pregnancy, preferably during the first trimester).</a:t>
            </a:r>
            <a:r>
              <a:rPr lang="en-US" sz="2000" b="1" dirty="0">
                <a:solidFill>
                  <a:schemeClr val="tx1"/>
                </a:solidFill>
                <a:latin typeface="Calibri" panose="020F0502020204030204" pitchFamily="34" charset="0"/>
                <a:ea typeface="+mn-lt"/>
                <a:cs typeface="Calibri" panose="020F0502020204030204" pitchFamily="34" charset="0"/>
              </a:rPr>
              <a:t> Dual </a:t>
            </a:r>
            <a:r>
              <a:rPr lang="en" sz="2000" b="1" dirty="0">
                <a:solidFill>
                  <a:schemeClr val="tx1"/>
                </a:solidFill>
                <a:latin typeface="Calibri" panose="020F0502020204030204" pitchFamily="34" charset="0"/>
                <a:ea typeface="+mn-lt"/>
                <a:cs typeface="Calibri" panose="020F0502020204030204" pitchFamily="34" charset="0"/>
              </a:rPr>
              <a:t>HIV/syphilis rapid in ANC and services reserved for key populations (A1)</a:t>
            </a:r>
            <a:endParaRPr lang="fr-FR" sz="2000" dirty="0">
              <a:solidFill>
                <a:schemeClr val="tx1"/>
              </a:solidFill>
              <a:latin typeface="Calibri" panose="020F0502020204030204" pitchFamily="34" charset="0"/>
              <a:ea typeface="+mn-lt"/>
              <a:cs typeface="Calibri" panose="020F0502020204030204" pitchFamily="34" charset="0"/>
            </a:endParaRPr>
          </a:p>
        </p:txBody>
      </p:sp>
      <p:sp>
        <p:nvSpPr>
          <p:cNvPr id="2" name="Title 8">
            <a:extLst>
              <a:ext uri="{FF2B5EF4-FFF2-40B4-BE49-F238E27FC236}">
                <a16:creationId xmlns:a16="http://schemas.microsoft.com/office/drawing/2014/main" id="{31F045EB-E1D0-96AA-2A5E-8622FED413A5}"/>
              </a:ext>
            </a:extLst>
          </p:cNvPr>
          <p:cNvSpPr txBox="1">
            <a:spLocks noChangeArrowheads="1"/>
          </p:cNvSpPr>
          <p:nvPr/>
        </p:nvSpPr>
        <p:spPr>
          <a:xfrm>
            <a:off x="0" y="0"/>
            <a:ext cx="12192000" cy="1025358"/>
          </a:xfrm>
          <a:prstGeom prst="rect">
            <a:avLst/>
          </a:prstGeom>
          <a:solidFill>
            <a:schemeClr val="accent1"/>
          </a:solidFill>
        </p:spPr>
        <p:txBody>
          <a:bodyPr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US" sz="2800" dirty="0">
              <a:solidFill>
                <a:schemeClr val="bg1"/>
              </a:solidFill>
              <a:cs typeface="Calibri" panose="020F0502020204030204" pitchFamily="34" charset="0"/>
            </a:endParaRPr>
          </a:p>
          <a:p>
            <a:pPr algn="ctr">
              <a:defRPr/>
            </a:pPr>
            <a:r>
              <a:rPr lang="en-US" sz="4600" b="1" dirty="0">
                <a:solidFill>
                  <a:schemeClr val="bg1"/>
                </a:solidFill>
                <a:latin typeface="Calibri" panose="020F0502020204030204" pitchFamily="34" charset="0"/>
                <a:cs typeface="Calibri" panose="020F0502020204030204" pitchFamily="34" charset="0"/>
              </a:rPr>
              <a:t>Opportunity to address the two epidemics together</a:t>
            </a:r>
            <a:endParaRPr lang="en-US" sz="3300" b="1" dirty="0">
              <a:solidFill>
                <a:schemeClr val="bg1"/>
              </a:solidFill>
              <a:latin typeface="Calibri" panose="020F0502020204030204" pitchFamily="34" charset="0"/>
              <a:cs typeface="Calibri" panose="020F0502020204030204" pitchFamily="34" charset="0"/>
            </a:endParaRPr>
          </a:p>
          <a:p>
            <a:pPr algn="ctr">
              <a:defRPr/>
            </a:pPr>
            <a:r>
              <a:rPr lang="en-US" sz="3800" b="1" dirty="0">
                <a:solidFill>
                  <a:schemeClr val="bg1"/>
                </a:solidFill>
                <a:latin typeface="Calibri" panose="020F0502020204030204" pitchFamily="34" charset="0"/>
                <a:cs typeface="Calibri" panose="020F0502020204030204" pitchFamily="34" charset="0"/>
              </a:rPr>
              <a:t>The use of dual HIV/syphilis RDTs and </a:t>
            </a:r>
            <a:r>
              <a:rPr lang="en" sz="3800" b="1" dirty="0">
                <a:solidFill>
                  <a:schemeClr val="bg1"/>
                </a:solidFill>
                <a:latin typeface="Calibri" panose="020F0502020204030204" pitchFamily="34" charset="0"/>
                <a:cs typeface="Calibri" panose="020F0502020204030204" pitchFamily="34" charset="0"/>
              </a:rPr>
              <a:t>Syphilis self-test</a:t>
            </a:r>
            <a:r>
              <a:rPr lang="en-US" sz="3800" b="1" dirty="0">
                <a:solidFill>
                  <a:schemeClr val="bg1"/>
                </a:solidFill>
                <a:latin typeface="Calibri" panose="020F0502020204030204" pitchFamily="34" charset="0"/>
                <a:cs typeface="Calibri" panose="020F0502020204030204" pitchFamily="34" charset="0"/>
              </a:rPr>
              <a:t> </a:t>
            </a:r>
          </a:p>
          <a:p>
            <a:pPr algn="ctr">
              <a:defRPr/>
            </a:pPr>
            <a:endParaRPr lang="en-ES" sz="3600" b="1" i="0" u="none" strike="noStrike" kern="1200" cap="none" spc="0" normalizeH="0" baseline="0" noProof="0">
              <a:ln>
                <a:noFill/>
              </a:ln>
              <a:solidFill>
                <a:schemeClr val="bg1"/>
              </a:solidFill>
              <a:effectLst/>
              <a:uLnTx/>
              <a:uFillTx/>
              <a:latin typeface="Calibri" panose="020F0502020204030204"/>
              <a:cs typeface="Calibri"/>
            </a:endParaRPr>
          </a:p>
        </p:txBody>
      </p:sp>
      <p:sp>
        <p:nvSpPr>
          <p:cNvPr id="8" name="TextBox 7">
            <a:extLst>
              <a:ext uri="{FF2B5EF4-FFF2-40B4-BE49-F238E27FC236}">
                <a16:creationId xmlns:a16="http://schemas.microsoft.com/office/drawing/2014/main" id="{DED09529-11D7-6FBE-6AD7-DA7A0EECBB87}"/>
              </a:ext>
            </a:extLst>
          </p:cNvPr>
          <p:cNvSpPr txBox="1"/>
          <p:nvPr/>
        </p:nvSpPr>
        <p:spPr>
          <a:xfrm>
            <a:off x="2831161" y="5134048"/>
            <a:ext cx="5271516" cy="1394997"/>
          </a:xfrm>
          <a:prstGeom prst="rect">
            <a:avLst/>
          </a:prstGeom>
          <a:solidFill>
            <a:schemeClr val="accent5">
              <a:lumMod val="20000"/>
              <a:lumOff val="80000"/>
            </a:schemeClr>
          </a:solidFill>
        </p:spPr>
        <p:txBody>
          <a:bodyPr wrap="square">
            <a:spAutoFit/>
          </a:bodyPr>
          <a:lstStyle/>
          <a:p>
            <a:pPr>
              <a:lnSpc>
                <a:spcPct val="107000"/>
              </a:lnSpc>
              <a:spcAft>
                <a:spcPts val="800"/>
              </a:spcAft>
            </a:pPr>
            <a:r>
              <a:rPr lang="en" sz="20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[NEW] </a:t>
            </a:r>
            <a:r>
              <a:rPr lang="en" sz="2000" b="1" dirty="0">
                <a:effectLst/>
                <a:latin typeface="Calibri" panose="020F0502020204030204" pitchFamily="34" charset="0"/>
                <a:ea typeface="Calibri" panose="020F0502020204030204" pitchFamily="34" charset="0"/>
                <a:cs typeface="Calibri" panose="020F0502020204030204" pitchFamily="34" charset="0"/>
              </a:rPr>
              <a:t>WHO </a:t>
            </a:r>
            <a:r>
              <a:rPr lang="en" sz="2000" b="1" dirty="0" err="1">
                <a:effectLst/>
                <a:latin typeface="Calibri" panose="020F0502020204030204" pitchFamily="34" charset="0"/>
                <a:ea typeface="Calibri" panose="020F0502020204030204" pitchFamily="34" charset="0"/>
                <a:cs typeface="Calibri" panose="020F0502020204030204" pitchFamily="34" charset="0"/>
              </a:rPr>
              <a:t>suggests</a:t>
            </a:r>
            <a:r>
              <a:rPr lang="en" sz="2000" b="1" dirty="0">
                <a:effectLst/>
                <a:latin typeface="Calibri" panose="020F0502020204030204" pitchFamily="34" charset="0"/>
                <a:ea typeface="Calibri" panose="020F0502020204030204" pitchFamily="34" charset="0"/>
                <a:cs typeface="Calibri" panose="020F0502020204030204" pitchFamily="34" charset="0"/>
              </a:rPr>
              <a:t> </a:t>
            </a:r>
            <a:r>
              <a:rPr lang="en" sz="2000" dirty="0" err="1">
                <a:effectLst/>
                <a:latin typeface="Calibri" panose="020F0502020204030204" pitchFamily="34" charset="0"/>
                <a:ea typeface="Calibri" panose="020F0502020204030204" pitchFamily="34" charset="0"/>
                <a:cs typeface="Calibri" panose="020F0502020204030204" pitchFamily="34" charset="0"/>
              </a:rPr>
              <a:t>to offer </a:t>
            </a:r>
            <a:r>
              <a:rPr lang="en" sz="2000" dirty="0">
                <a:effectLst/>
                <a:latin typeface="Calibri" panose="020F0502020204030204" pitchFamily="34" charset="0"/>
                <a:ea typeface="Calibri" panose="020F0502020204030204" pitchFamily="34" charset="0"/>
                <a:cs typeface="Calibri" panose="020F0502020204030204" pitchFamily="34" charset="0"/>
              </a:rPr>
              <a:t>a Syphilis </a:t>
            </a:r>
            <a:r>
              <a:rPr lang="en" sz="2000" dirty="0" err="1">
                <a:effectLst/>
                <a:latin typeface="Calibri" panose="020F0502020204030204" pitchFamily="34" charset="0"/>
                <a:ea typeface="Calibri" panose="020F0502020204030204" pitchFamily="34" charset="0"/>
                <a:cs typeface="Calibri" panose="020F0502020204030204" pitchFamily="34" charset="0"/>
              </a:rPr>
              <a:t>self-test as</a:t>
            </a:r>
            <a:r>
              <a:rPr lang="en" sz="2000" dirty="0">
                <a:effectLst/>
                <a:latin typeface="Calibri" panose="020F0502020204030204" pitchFamily="34" charset="0"/>
                <a:ea typeface="Calibri" panose="020F0502020204030204" pitchFamily="34" charset="0"/>
                <a:cs typeface="Calibri" panose="020F0502020204030204" pitchFamily="34" charset="0"/>
              </a:rPr>
              <a:t> </a:t>
            </a:r>
            <a:r>
              <a:rPr lang="en" sz="2000" dirty="0" err="1">
                <a:effectLst/>
                <a:latin typeface="Calibri" panose="020F0502020204030204" pitchFamily="34" charset="0"/>
                <a:ea typeface="Calibri" panose="020F0502020204030204" pitchFamily="34" charset="0"/>
                <a:cs typeface="Calibri" panose="020F0502020204030204" pitchFamily="34" charset="0"/>
              </a:rPr>
              <a:t>approach</a:t>
            </a:r>
            <a:r>
              <a:rPr lang="en" sz="2000" dirty="0">
                <a:effectLst/>
                <a:latin typeface="Calibri" panose="020F0502020204030204" pitchFamily="34" charset="0"/>
                <a:ea typeface="Calibri" panose="020F0502020204030204" pitchFamily="34" charset="0"/>
                <a:cs typeface="Calibri" panose="020F0502020204030204" pitchFamily="34" charset="0"/>
              </a:rPr>
              <a:t> </a:t>
            </a:r>
            <a:r>
              <a:rPr lang="en" sz="2000" dirty="0" err="1">
                <a:effectLst/>
                <a:latin typeface="Calibri" panose="020F0502020204030204" pitchFamily="34" charset="0"/>
                <a:ea typeface="Calibri" panose="020F0502020204030204" pitchFamily="34" charset="0"/>
                <a:cs typeface="Calibri" panose="020F0502020204030204" pitchFamily="34" charset="0"/>
              </a:rPr>
              <a:t>additional </a:t>
            </a:r>
            <a:r>
              <a:rPr lang="en" sz="2000" dirty="0">
                <a:effectLst/>
                <a:latin typeface="Calibri" panose="020F0502020204030204" pitchFamily="34" charset="0"/>
                <a:ea typeface="Calibri" panose="020F0502020204030204" pitchFamily="34" charset="0"/>
                <a:cs typeface="Calibri" panose="020F0502020204030204" pitchFamily="34" charset="0"/>
              </a:rPr>
              <a:t>syphilis diagnosis </a:t>
            </a:r>
            <a:r>
              <a:rPr lang="en" sz="2000" i="1" dirty="0">
                <a:effectLst/>
                <a:latin typeface="Calibri" panose="020F0502020204030204" pitchFamily="34" charset="0"/>
                <a:ea typeface="Calibri" panose="020F0502020204030204" pitchFamily="34" charset="0"/>
                <a:cs typeface="Calibri" panose="020F0502020204030204" pitchFamily="34" charset="0"/>
              </a:rPr>
              <a:t>( </a:t>
            </a:r>
            <a:r>
              <a:rPr lang="en" sz="2000" i="1" dirty="0" err="1">
                <a:effectLst/>
                <a:latin typeface="Calibri" panose="020F0502020204030204" pitchFamily="34" charset="0"/>
                <a:ea typeface="Calibri" panose="020F0502020204030204" pitchFamily="34" charset="0"/>
                <a:cs typeface="Calibri" panose="020F0502020204030204" pitchFamily="34" charset="0"/>
              </a:rPr>
              <a:t>conditional recommendation </a:t>
            </a:r>
            <a:r>
              <a:rPr lang="en" sz="2000" i="1" dirty="0">
                <a:effectLst/>
                <a:latin typeface="Calibri" panose="020F0502020204030204" pitchFamily="34" charset="0"/>
                <a:ea typeface="Calibri" panose="020F0502020204030204" pitchFamily="34" charset="0"/>
                <a:cs typeface="Calibri" panose="020F0502020204030204" pitchFamily="34" charset="0"/>
              </a:rPr>
              <a:t>, </a:t>
            </a:r>
            <a:r>
              <a:rPr lang="en" sz="2000" b="0" i="1" dirty="0" err="1">
                <a:effectLst/>
                <a:latin typeface="Calibri" panose="020F0502020204030204" pitchFamily="34" charset="0"/>
                <a:cs typeface="Calibri" panose="020F0502020204030204" pitchFamily="34" charset="0"/>
              </a:rPr>
              <a:t>low </a:t>
            </a:r>
            <a:r>
              <a:rPr lang="en" sz="2000" b="0" i="1" dirty="0">
                <a:effectLst/>
                <a:latin typeface="Calibri" panose="020F0502020204030204" pitchFamily="34" charset="0"/>
                <a:cs typeface="Calibri" panose="020F0502020204030204" pitchFamily="34" charset="0"/>
              </a:rPr>
              <a:t>certainty evidence </a:t>
            </a:r>
            <a:r>
              <a:rPr lang="en" sz="2000" i="1"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BA04078F-2A11-A70F-3307-71E1FA0AC4DE}"/>
              </a:ext>
            </a:extLst>
          </p:cNvPr>
          <p:cNvGrpSpPr/>
          <p:nvPr/>
        </p:nvGrpSpPr>
        <p:grpSpPr>
          <a:xfrm>
            <a:off x="-9487" y="5552779"/>
            <a:ext cx="2664997" cy="976266"/>
            <a:chOff x="514377" y="4618069"/>
            <a:chExt cx="2521080" cy="857294"/>
          </a:xfrm>
        </p:grpSpPr>
        <p:pic>
          <p:nvPicPr>
            <p:cNvPr id="10" name="Picture 9">
              <a:extLst>
                <a:ext uri="{FF2B5EF4-FFF2-40B4-BE49-F238E27FC236}">
                  <a16:creationId xmlns:a16="http://schemas.microsoft.com/office/drawing/2014/main" id="{15961EB1-F7BC-D778-C161-58A77B0DD9C5}"/>
                </a:ext>
              </a:extLst>
            </p:cNvPr>
            <p:cNvPicPr>
              <a:picLocks noChangeAspect="1"/>
            </p:cNvPicPr>
            <p:nvPr/>
          </p:nvPicPr>
          <p:blipFill>
            <a:blip r:embed="rId3"/>
            <a:stretch>
              <a:fillRect/>
            </a:stretch>
          </p:blipFill>
          <p:spPr>
            <a:xfrm rot="16200000">
              <a:off x="1346270" y="3786176"/>
              <a:ext cx="857294" cy="2521080"/>
            </a:xfrm>
            <a:prstGeom prst="rect">
              <a:avLst/>
            </a:prstGeom>
          </p:spPr>
        </p:pic>
        <p:sp>
          <p:nvSpPr>
            <p:cNvPr id="11" name="Rectangle 10">
              <a:extLst>
                <a:ext uri="{FF2B5EF4-FFF2-40B4-BE49-F238E27FC236}">
                  <a16:creationId xmlns:a16="http://schemas.microsoft.com/office/drawing/2014/main" id="{42BE60E5-74DB-C609-91D0-090F2FBC1C51}"/>
                </a:ext>
              </a:extLst>
            </p:cNvPr>
            <p:cNvSpPr/>
            <p:nvPr/>
          </p:nvSpPr>
          <p:spPr>
            <a:xfrm>
              <a:off x="680720" y="4815840"/>
              <a:ext cx="314960" cy="485783"/>
            </a:xfrm>
            <a:prstGeom prst="rect">
              <a:avLst/>
            </a:prstGeom>
            <a:solidFill>
              <a:srgbClr val="EC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5C8C2258-1D65-825A-57B3-61DEF592CB3D}"/>
              </a:ext>
            </a:extLst>
          </p:cNvPr>
          <p:cNvSpPr txBox="1"/>
          <p:nvPr/>
        </p:nvSpPr>
        <p:spPr>
          <a:xfrm rot="20702897">
            <a:off x="8007458" y="5345020"/>
            <a:ext cx="4212171" cy="338554"/>
          </a:xfrm>
          <a:prstGeom prst="rect">
            <a:avLst/>
          </a:prstGeom>
          <a:noFill/>
        </p:spPr>
        <p:txBody>
          <a:bodyPr wrap="square">
            <a:spAutoFit/>
          </a:bodyPr>
          <a:lstStyle/>
          <a:p>
            <a:pPr marL="0" indent="0" algn="ctr">
              <a:buNone/>
            </a:pPr>
            <a:r>
              <a:rPr lang="en" sz="1600" b="1" dirty="0">
                <a:solidFill>
                  <a:schemeClr val="accent1"/>
                </a:solidFill>
                <a:latin typeface="Calibri"/>
              </a:rPr>
              <a:t>New features and updates (released July 2024)</a:t>
            </a:r>
            <a:endParaRPr lang="en-US" sz="1600" b="1" dirty="0">
              <a:solidFill>
                <a:schemeClr val="accent1"/>
              </a:solidFill>
              <a:latin typeface="Calibri"/>
            </a:endParaRPr>
          </a:p>
        </p:txBody>
      </p:sp>
    </p:spTree>
    <p:extLst>
      <p:ext uri="{BB962C8B-B14F-4D97-AF65-F5344CB8AC3E}">
        <p14:creationId xmlns:p14="http://schemas.microsoft.com/office/powerpoint/2010/main" val="33887751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11033</TotalTime>
  <Words>5212</Words>
  <Application>Microsoft Macintosh PowerPoint</Application>
  <PresentationFormat>Widescreen</PresentationFormat>
  <Paragraphs>729</Paragraphs>
  <Slides>33</Slides>
  <Notes>20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33</vt:i4>
      </vt:variant>
    </vt:vector>
  </HeadingPairs>
  <TitlesOfParts>
    <vt:vector size="47" baseType="lpstr">
      <vt:lpstr>Arial</vt:lpstr>
      <vt:lpstr>Arial Narrow</vt:lpstr>
      <vt:lpstr>Avenir</vt:lpstr>
      <vt:lpstr>Calibri</vt:lpstr>
      <vt:lpstr>Calibri Light</vt:lpstr>
      <vt:lpstr>Courier New</vt:lpstr>
      <vt:lpstr>Ebrima</vt:lpstr>
      <vt:lpstr>Helvetica</vt:lpstr>
      <vt:lpstr>Segoe Condensed</vt:lpstr>
      <vt:lpstr>Symbol</vt:lpstr>
      <vt:lpstr>Times New Roman</vt:lpstr>
      <vt:lpstr>Verdana</vt:lpstr>
      <vt:lpstr>Wingdings</vt:lpstr>
      <vt:lpstr>Office Theme</vt:lpstr>
      <vt:lpstr>PowerPoint Presentation</vt:lpstr>
      <vt:lpstr>Presentation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Tools and guidance</vt:lpstr>
      <vt:lpstr>PowerPoint Presentation</vt:lpstr>
      <vt:lpstr>additional slides</vt:lpstr>
      <vt:lpstr>Verification tool kit description</vt:lpstr>
      <vt:lpstr>PowerPoint Presentation</vt:lpstr>
      <vt:lpstr>PowerPoint Presentation</vt:lpstr>
      <vt:lpstr>PowerPoint Presentation</vt:lpstr>
      <vt:lpstr>PowerPoint Presentation</vt:lpstr>
      <vt:lpstr>Early diagnosis of children</vt:lpstr>
      <vt:lpstr>Children are the ones left behind</vt:lpstr>
      <vt:lpstr>Early diagnosis algorithm for exposed infants : let's remember , it's a process!</vt:lpstr>
      <vt:lpstr>2021 Recommendation : Early diagnosis of infants at the point of care (POC)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LASTRUCCI, Celine</dc:creator>
  <cp:lastModifiedBy>ABADPOUR, Alaleh</cp:lastModifiedBy>
  <cp:revision>127</cp:revision>
  <dcterms:created xsi:type="dcterms:W3CDTF">2023-09-05T08:55:11Z</dcterms:created>
  <dcterms:modified xsi:type="dcterms:W3CDTF">2024-08-25T07:58:54Z</dcterms:modified>
</cp:coreProperties>
</file>